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62" r:id="rId3"/>
    <p:sldMasterId id="2147483673" r:id="rId4"/>
    <p:sldMasterId id="2147483675" r:id="rId5"/>
  </p:sldMasterIdLst>
  <p:notesMasterIdLst>
    <p:notesMasterId r:id="rId3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2192000" cy="6858000"/>
  <p:notesSz cx="6858000" cy="9144000"/>
  <p:embeddedFontLst>
    <p:embeddedFont>
      <p:font typeface="Arial Black" panose="020B0A04020102020204" pitchFamily="34" charset="0"/>
      <p:regular r:id="rId38"/>
      <p:bold r:id="rId39"/>
    </p:embeddedFont>
    <p:embeddedFont>
      <p:font typeface="Calibri" panose="020F0502020204030204" pitchFamily="34" charset="0"/>
      <p:regular r:id="rId40"/>
      <p:bold r:id="rId41"/>
      <p:italic r:id="rId42"/>
      <p:boldItalic r:id="rId43"/>
    </p:embeddedFont>
    <p:embeddedFont>
      <p:font typeface="Noto Sans" panose="020B0502040504020204" pitchFamily="3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BpZngRYS+GlVUZwGQh/8S4rmd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DFB087B-9A6B-4636-8054-0545E7129604}">
  <a:tblStyle styleId="{CDFB087B-9A6B-4636-8054-0545E712960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77DE291F-E84F-41FB-A54B-B91FF0E6CADF}"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20000"/>
            </a:schemeClr>
          </a:solidFill>
        </a:fill>
      </a:tcStyle>
    </a:band1H>
    <a:band2H>
      <a:tcTxStyle b="off" i="off"/>
      <a:tcStyle>
        <a:tcBdr/>
      </a:tcStyle>
    </a:band2H>
    <a:band1V>
      <a:tcTxStyle b="off" i="off"/>
      <a:tcStyle>
        <a:tcBdr/>
        <a:fill>
          <a:solidFill>
            <a:schemeClr val="accent5">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Es gibt 5 Arten von Erzähltechniken. Diese variieren je nach den Ereignissen und ihrer Abfolge. Die Handlungsstruktur einer Geschichte kann sein:</a:t>
            </a:r>
            <a:endParaRPr/>
          </a:p>
          <a:p>
            <a:pPr marL="0" lvl="0" indent="0" algn="l" rtl="0">
              <a:lnSpc>
                <a:spcPct val="100000"/>
              </a:lnSpc>
              <a:spcBef>
                <a:spcPts val="0"/>
              </a:spcBef>
              <a:spcAft>
                <a:spcPts val="0"/>
              </a:spcAft>
              <a:buSzPts val="1100"/>
              <a:buNone/>
            </a:pPr>
            <a:r>
              <a:rPr lang="en-IE"/>
              <a:t>- Linear: Die Ereignisse folgen einer chronologischen Linie.</a:t>
            </a:r>
            <a:endParaRPr/>
          </a:p>
          <a:p>
            <a:pPr marL="0" lvl="0" indent="0" algn="l" rtl="0">
              <a:lnSpc>
                <a:spcPct val="100000"/>
              </a:lnSpc>
              <a:spcBef>
                <a:spcPts val="0"/>
              </a:spcBef>
              <a:spcAft>
                <a:spcPts val="0"/>
              </a:spcAft>
              <a:buSzPts val="1100"/>
              <a:buNone/>
            </a:pPr>
            <a:r>
              <a:rPr lang="en-IE"/>
              <a:t>- Nichtlinear: Die Ereignisse folgen nicht einer chronologischen Linie. Sie können daher das Publikum zunächst verwirren, aber mit dem Fortschreiten der Geschichte ergeben die Szenen schließlich einen Sinn.</a:t>
            </a:r>
            <a:endParaRPr/>
          </a:p>
          <a:p>
            <a:pPr marL="0" lvl="0" indent="0" algn="l" rtl="0">
              <a:lnSpc>
                <a:spcPct val="100000"/>
              </a:lnSpc>
              <a:spcBef>
                <a:spcPts val="0"/>
              </a:spcBef>
              <a:spcAft>
                <a:spcPts val="0"/>
              </a:spcAft>
              <a:buSzPts val="1100"/>
              <a:buNone/>
            </a:pPr>
            <a:r>
              <a:rPr lang="en-IE"/>
              <a:t>- Parallel: Wie der Name schon sagt, findet die Handlung gleichzeitig / parallel zu anderen Geschichten statt.</a:t>
            </a:r>
            <a:endParaRPr/>
          </a:p>
          <a:p>
            <a:pPr marL="0" lvl="0" indent="0" algn="l" rtl="0">
              <a:lnSpc>
                <a:spcPct val="100000"/>
              </a:lnSpc>
              <a:spcBef>
                <a:spcPts val="0"/>
              </a:spcBef>
              <a:spcAft>
                <a:spcPts val="0"/>
              </a:spcAft>
              <a:buSzPts val="1100"/>
              <a:buNone/>
            </a:pPr>
            <a:r>
              <a:rPr lang="en-IE"/>
              <a:t>- Kreisförmig: In dieser Erzählung endet die Geschichte so, wie sie begonnen hat. Im Laufe der Ereignisse kehrt die Geschichte an ihren Anfang zurück.</a:t>
            </a:r>
            <a:endParaRPr/>
          </a:p>
          <a:p>
            <a:pPr marL="0" lvl="0" indent="0" algn="l" rtl="0">
              <a:lnSpc>
                <a:spcPct val="100000"/>
              </a:lnSpc>
              <a:spcBef>
                <a:spcPts val="0"/>
              </a:spcBef>
              <a:spcAft>
                <a:spcPts val="0"/>
              </a:spcAft>
              <a:buSzPts val="1100"/>
              <a:buNone/>
            </a:pPr>
            <a:r>
              <a:rPr lang="en-IE"/>
              <a:t>- Interaktiv: Die Erzählung folgt den Entscheidungen des Publikums. Die Person wählt die Richtung, die sie in die Geschichte einschlagen möchte.</a:t>
            </a:r>
            <a:endParaRPr/>
          </a:p>
        </p:txBody>
      </p:sp>
      <p:sp>
        <p:nvSpPr>
          <p:cNvPr id="183" name="Google Shape;18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1 - Um eine Geschichte zu erzählen, muss man zunächst die Aufmerksamkeit des Publikums gewinnen. Der Anfang der Geschichte muss wie der Umschlag und der Titel eines Buches sein, ohne dass man es liest, ist man bereits daran interessiert, mehr zu erfahren. </a:t>
            </a:r>
            <a:endParaRPr/>
          </a:p>
          <a:p>
            <a:pPr marL="0" lvl="0" indent="0" algn="l" rtl="0">
              <a:lnSpc>
                <a:spcPct val="100000"/>
              </a:lnSpc>
              <a:spcBef>
                <a:spcPts val="0"/>
              </a:spcBef>
              <a:spcAft>
                <a:spcPts val="0"/>
              </a:spcAft>
              <a:buSzPts val="1100"/>
              <a:buNone/>
            </a:pPr>
            <a:r>
              <a:rPr lang="en-IE"/>
              <a:t>Für einen Geschichtenerzähler ist es wichtig, die Figuren zum Leben zu erwecken. </a:t>
            </a:r>
            <a:endParaRPr/>
          </a:p>
          <a:p>
            <a:pPr marL="0" lvl="0" indent="0" algn="l" rtl="0">
              <a:lnSpc>
                <a:spcPct val="100000"/>
              </a:lnSpc>
              <a:spcBef>
                <a:spcPts val="0"/>
              </a:spcBef>
              <a:spcAft>
                <a:spcPts val="0"/>
              </a:spcAft>
              <a:buSzPts val="1100"/>
              <a:buNone/>
            </a:pPr>
            <a:r>
              <a:rPr lang="en-IE"/>
              <a:t>Die Figuren stehen im Mittelpunkt der Geschichte, sie müssen Empathie erzeugen und beim Publikum Emotionen hervorrufen, vom Lachen bis zum Weinen.</a:t>
            </a:r>
            <a:endParaRPr/>
          </a:p>
          <a:p>
            <a:pPr marL="0" lvl="0" indent="0" algn="l" rtl="0">
              <a:lnSpc>
                <a:spcPct val="100000"/>
              </a:lnSpc>
              <a:spcBef>
                <a:spcPts val="0"/>
              </a:spcBef>
              <a:spcAft>
                <a:spcPts val="0"/>
              </a:spcAft>
              <a:buSzPts val="1100"/>
              <a:buNone/>
            </a:pPr>
            <a:r>
              <a:rPr lang="en-IE"/>
              <a:t>Im Laufe der Geschichte wird das Publikum zusammen mit dem Erzähler vom Unglück oder Glück verfolgt.</a:t>
            </a:r>
            <a:endParaRPr/>
          </a:p>
          <a:p>
            <a:pPr marL="0" lvl="0" indent="0" algn="l" rtl="0">
              <a:lnSpc>
                <a:spcPct val="100000"/>
              </a:lnSpc>
              <a:spcBef>
                <a:spcPts val="0"/>
              </a:spcBef>
              <a:spcAft>
                <a:spcPts val="0"/>
              </a:spcAft>
              <a:buSzPts val="1100"/>
              <a:buNone/>
            </a:pPr>
            <a:r>
              <a:rPr lang="en-IE"/>
              <a:t>2 - Der Erzähler sollte die Rolle der Hauptperson übernehmen. Wenn Sie Ihre eigene Geschichte erzählen, zeigt das Publikum leichter Interesse. Vor allem, wenn die Geschichte von Selbstüberwindung, Herausforderungen und / oder Widrigkeiten handelt.</a:t>
            </a:r>
            <a:endParaRPr/>
          </a:p>
          <a:p>
            <a:pPr marL="0" lvl="0" indent="0" algn="l" rtl="0">
              <a:lnSpc>
                <a:spcPct val="100000"/>
              </a:lnSpc>
              <a:spcBef>
                <a:spcPts val="0"/>
              </a:spcBef>
              <a:spcAft>
                <a:spcPts val="0"/>
              </a:spcAft>
              <a:buSzPts val="1100"/>
              <a:buNone/>
            </a:pPr>
            <a:r>
              <a:rPr lang="en-IE"/>
              <a:t>Indem du die Hauptrolle in deiner eigenen Geschichte übernimmst - du kennst sie besser als jeder andere - kannst du während der Ereignisse Spannung erzeugen und am Ende mit einer Situation abschließen, die einen Höhepunkt schafft. Auf diese Weise kann das Publikum vom Ausgang der Geschichte überrascht werden und Ihre Figur wird am Ende unvergesslich sein.</a:t>
            </a:r>
            <a:endParaRPr/>
          </a:p>
        </p:txBody>
      </p:sp>
      <p:sp>
        <p:nvSpPr>
          <p:cNvPr id="203" name="Google Shape;20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3 - Wenn die Geschichten in der Gegenwart erzählt werden, drängen Sie das Publikum dazu, über die Einfachheit und Unmittelbarkeit der Handlung nachzudenken. Der Geschichtenerzähler versetzt die Zuhörer in das Erlebnis des Augenblicks.</a:t>
            </a:r>
            <a:endParaRPr/>
          </a:p>
          <a:p>
            <a:pPr marL="0" lvl="0" indent="0" algn="l" rtl="0">
              <a:lnSpc>
                <a:spcPct val="100000"/>
              </a:lnSpc>
              <a:spcBef>
                <a:spcPts val="0"/>
              </a:spcBef>
              <a:spcAft>
                <a:spcPts val="0"/>
              </a:spcAft>
              <a:buSzPts val="1100"/>
              <a:buNone/>
            </a:pPr>
            <a:r>
              <a:rPr lang="en-IE"/>
              <a:t>Wenn die Geschichte in der Vergangenheit erzählt wird, werden verschiedene Stimmungen eingeführt. Das heißt, die Geschichte wird in verschiedenen Szenarien und unter verschiedenen Umständen erzählt, die in der Vergangenheit liegen.</a:t>
            </a:r>
            <a:endParaRPr/>
          </a:p>
          <a:p>
            <a:pPr marL="0" lvl="0" indent="0" algn="l" rtl="0">
              <a:lnSpc>
                <a:spcPct val="100000"/>
              </a:lnSpc>
              <a:spcBef>
                <a:spcPts val="0"/>
              </a:spcBef>
              <a:spcAft>
                <a:spcPts val="0"/>
              </a:spcAft>
              <a:buSzPts val="1100"/>
              <a:buNone/>
            </a:pPr>
            <a:r>
              <a:rPr lang="en-IE"/>
              <a:t>In der Zukunft beschreibt der Erzähler gewöhnlich Pläne oder Strategien. Der Geschichtenerzähler hält eine präzise, entschlossene und verantwortungsvolle Rede.</a:t>
            </a:r>
            <a:endParaRPr/>
          </a:p>
          <a:p>
            <a:pPr marL="0" lvl="0" indent="0" algn="l" rtl="0">
              <a:lnSpc>
                <a:spcPct val="100000"/>
              </a:lnSpc>
              <a:spcBef>
                <a:spcPts val="0"/>
              </a:spcBef>
              <a:spcAft>
                <a:spcPts val="0"/>
              </a:spcAft>
              <a:buSzPts val="1100"/>
              <a:buNone/>
            </a:pPr>
            <a:r>
              <a:rPr lang="en-IE"/>
              <a:t>4 - Wenn die Geschichte in der dritten Person erzählt wird, kann das bedeuten, dass Sie die Ereignisse nicht wirklich erlebt haben, d. h., Sie berichten nur die Geschichte einer anderen Person und nicht die Ihre. Geschichten, die in der dritten Person erzählt werden, können für die Zuhörer weniger interessant und fesselnd sein.</a:t>
            </a:r>
            <a:endParaRPr/>
          </a:p>
        </p:txBody>
      </p:sp>
      <p:sp>
        <p:nvSpPr>
          <p:cNvPr id="215" name="Google Shape;21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Augenkontakt: stellt die Verbindung zwischen dem Redner und dem Publikum her. Er vermittelt ein Bild des Vertrauens und der Glaubwürdigkeit.</a:t>
            </a:r>
            <a:endParaRPr/>
          </a:p>
          <a:p>
            <a:pPr marL="0" lvl="0" indent="0" algn="l" rtl="0">
              <a:lnSpc>
                <a:spcPct val="100000"/>
              </a:lnSpc>
              <a:spcBef>
                <a:spcPts val="0"/>
              </a:spcBef>
              <a:spcAft>
                <a:spcPts val="0"/>
              </a:spcAft>
              <a:buSzPts val="1100"/>
              <a:buNone/>
            </a:pPr>
            <a:r>
              <a:rPr lang="en-IE"/>
              <a:t>Gesten: vermitteln Vertrauen und das Gefühl von Ruhe beim Sprechen. </a:t>
            </a:r>
            <a:endParaRPr/>
          </a:p>
          <a:p>
            <a:pPr marL="0" lvl="0" indent="0" algn="l" rtl="0">
              <a:lnSpc>
                <a:spcPct val="100000"/>
              </a:lnSpc>
              <a:spcBef>
                <a:spcPts val="0"/>
              </a:spcBef>
              <a:spcAft>
                <a:spcPts val="0"/>
              </a:spcAft>
              <a:buSzPts val="1100"/>
              <a:buNone/>
            </a:pPr>
            <a:r>
              <a:rPr lang="en-IE"/>
              <a:t>Mimik: Sie ist die am weitesten verbreitete Form der nonverbalen Kommunikation. Freude, Traurigkeit, Angst und Wut sind auf der ganzen Welt verbreitet.</a:t>
            </a:r>
            <a:endParaRPr/>
          </a:p>
          <a:p>
            <a:pPr marL="0" lvl="0" indent="0" algn="l" rtl="0">
              <a:lnSpc>
                <a:spcPct val="100000"/>
              </a:lnSpc>
              <a:spcBef>
                <a:spcPts val="0"/>
              </a:spcBef>
              <a:spcAft>
                <a:spcPts val="0"/>
              </a:spcAft>
              <a:buSzPts val="1100"/>
              <a:buNone/>
            </a:pPr>
            <a:r>
              <a:rPr lang="en-IE"/>
              <a:t>Paralinguistik: Sie steht im Zusammenhang mit dem Tonfall der Stimme. Dieselben Worte, die in verschiedenen Tonlagen (kräftig, zögerlich usw.) gesprochen werden, werden unterschiedlich interpretiert.</a:t>
            </a:r>
            <a:endParaRPr/>
          </a:p>
          <a:p>
            <a:pPr marL="0" lvl="0" indent="0" algn="l" rtl="0">
              <a:lnSpc>
                <a:spcPct val="100000"/>
              </a:lnSpc>
              <a:spcBef>
                <a:spcPts val="0"/>
              </a:spcBef>
              <a:spcAft>
                <a:spcPts val="0"/>
              </a:spcAft>
              <a:buSzPts val="1100"/>
              <a:buNone/>
            </a:pPr>
            <a:r>
              <a:rPr lang="en-IE"/>
              <a:t>Berührung: Sie ist ein gängiges Verhalten. Sie kann Respekt, Vertrauen, Distanz bedeuten.</a:t>
            </a:r>
            <a:endParaRPr/>
          </a:p>
          <a:p>
            <a:pPr marL="0" lvl="0" indent="0" algn="l" rtl="0">
              <a:lnSpc>
                <a:spcPct val="100000"/>
              </a:lnSpc>
              <a:spcBef>
                <a:spcPts val="0"/>
              </a:spcBef>
              <a:spcAft>
                <a:spcPts val="0"/>
              </a:spcAft>
              <a:buSzPts val="1100"/>
              <a:buNone/>
            </a:pPr>
            <a:r>
              <a:rPr lang="en-IE"/>
              <a:t>Proxemik: Der persönliche Raum spiegelt die Zeichen von Nähe oder sozialer Distanz zwischen Menschen wider.</a:t>
            </a:r>
            <a:endParaRPr/>
          </a:p>
        </p:txBody>
      </p:sp>
      <p:sp>
        <p:nvSpPr>
          <p:cNvPr id="237" name="Google Shape;23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Es gibt 4 grundlegende Säulen, um eine starke und wirkungsvolle Erzählung aufzubauen.</a:t>
            </a:r>
            <a:endParaRPr/>
          </a:p>
          <a:p>
            <a:pPr marL="0" lvl="0" indent="0" algn="l" rtl="0">
              <a:lnSpc>
                <a:spcPct val="100000"/>
              </a:lnSpc>
              <a:spcBef>
                <a:spcPts val="0"/>
              </a:spcBef>
              <a:spcAft>
                <a:spcPts val="0"/>
              </a:spcAft>
              <a:buSzPts val="1100"/>
              <a:buNone/>
            </a:pPr>
            <a:r>
              <a:rPr lang="en-IE"/>
              <a:t>Diese 4 P's des Geschichtenerzählens müssen kohärent und klar sein, wenn es darum geht, die Geschichte zu erzählen. Gut strukturiert und zusammen erzeugen sie eine größere Wirkung und ein größeres Engagement des Publikums.</a:t>
            </a:r>
            <a:endParaRPr/>
          </a:p>
        </p:txBody>
      </p:sp>
      <p:sp>
        <p:nvSpPr>
          <p:cNvPr id="260" name="Google Shape;26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Die Hauptrolle spielen die Menschen, die die Geschichte erzählen. </a:t>
            </a:r>
            <a:endParaRPr/>
          </a:p>
          <a:p>
            <a:pPr marL="0" lvl="0" indent="0" algn="l" rtl="0">
              <a:lnSpc>
                <a:spcPct val="100000"/>
              </a:lnSpc>
              <a:spcBef>
                <a:spcPts val="0"/>
              </a:spcBef>
              <a:spcAft>
                <a:spcPts val="0"/>
              </a:spcAft>
              <a:buSzPts val="1100"/>
              <a:buNone/>
            </a:pPr>
            <a:r>
              <a:rPr lang="en-IE"/>
              <a:t>Geschichten werden von Mensch zu Mensch erzählt, und nur auf diese Weise macht es Sinn, Geschichten zu erzählen. </a:t>
            </a:r>
            <a:endParaRPr/>
          </a:p>
          <a:p>
            <a:pPr marL="0" lvl="0" indent="0" algn="l" rtl="0">
              <a:lnSpc>
                <a:spcPct val="100000"/>
              </a:lnSpc>
              <a:spcBef>
                <a:spcPts val="0"/>
              </a:spcBef>
              <a:spcAft>
                <a:spcPts val="0"/>
              </a:spcAft>
              <a:buSzPts val="1100"/>
              <a:buNone/>
            </a:pPr>
            <a:r>
              <a:rPr lang="en-IE"/>
              <a:t>Darüber hinaus muss die Geschichte durch Emotionen fesseln, eine emotionale Bindung zum Publikum ist ein Pluspunkt für den Erfolg.</a:t>
            </a:r>
            <a:endParaRPr/>
          </a:p>
        </p:txBody>
      </p:sp>
      <p:sp>
        <p:nvSpPr>
          <p:cNvPr id="270" name="Google Shape;27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b="0" i="0">
                <a:solidFill>
                  <a:srgbClr val="292929"/>
                </a:solidFill>
                <a:latin typeface="Arial"/>
                <a:ea typeface="Arial"/>
                <a:cs typeface="Arial"/>
                <a:sym typeface="Arial"/>
              </a:rPr>
              <a:t>Der Ort, an dem die Geschichte spielt, ist ebenso wichtig wie die Bühne, auf der die Geschichte erzählt wird. </a:t>
            </a:r>
            <a:endParaRPr/>
          </a:p>
          <a:p>
            <a:pPr marL="0" lvl="0" indent="0" algn="l" rtl="0">
              <a:lnSpc>
                <a:spcPct val="100000"/>
              </a:lnSpc>
              <a:spcBef>
                <a:spcPts val="0"/>
              </a:spcBef>
              <a:spcAft>
                <a:spcPts val="0"/>
              </a:spcAft>
              <a:buSzPts val="1100"/>
              <a:buNone/>
            </a:pPr>
            <a:r>
              <a:rPr lang="en-IE" b="0" i="0">
                <a:solidFill>
                  <a:srgbClr val="292929"/>
                </a:solidFill>
                <a:latin typeface="Arial"/>
                <a:ea typeface="Arial"/>
                <a:cs typeface="Arial"/>
                <a:sym typeface="Arial"/>
              </a:rPr>
              <a:t>Damit das Publikum die Geschichte besser verstehen kann, ist es wichtig, den physischen Raum zu beschreiben und die Gedanken des Publikums auf den genauen Ort zu beziehen, damit die Geschichte einen authentischen Charakter erhält.</a:t>
            </a:r>
            <a:endParaRPr/>
          </a:p>
        </p:txBody>
      </p:sp>
      <p:sp>
        <p:nvSpPr>
          <p:cNvPr id="284" name="Google Shape;28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Der Zweck ist nichts anderes als die Bedeutung der Geschichte. </a:t>
            </a:r>
            <a:endParaRPr/>
          </a:p>
          <a:p>
            <a:pPr marL="0" lvl="0" indent="0" algn="l" rtl="0">
              <a:lnSpc>
                <a:spcPct val="100000"/>
              </a:lnSpc>
              <a:spcBef>
                <a:spcPts val="0"/>
              </a:spcBef>
              <a:spcAft>
                <a:spcPts val="0"/>
              </a:spcAft>
              <a:buSzPts val="1100"/>
              <a:buNone/>
            </a:pPr>
            <a:r>
              <a:rPr lang="en-IE"/>
              <a:t>Die Geschichten müssen nicht nur vom Erzähler empfunden werden, sondern auch dem Publikum, das ihm zuhört, Gefühle vermitteln. </a:t>
            </a:r>
            <a:endParaRPr/>
          </a:p>
          <a:p>
            <a:pPr marL="0" lvl="0" indent="0" algn="l" rtl="0">
              <a:lnSpc>
                <a:spcPct val="100000"/>
              </a:lnSpc>
              <a:spcBef>
                <a:spcPts val="0"/>
              </a:spcBef>
              <a:spcAft>
                <a:spcPts val="0"/>
              </a:spcAft>
              <a:buSzPts val="1100"/>
              <a:buNone/>
            </a:pPr>
            <a:r>
              <a:rPr lang="en-IE"/>
              <a:t>Geschichten, die einen Sinn, einen Zweck und ein Ziel haben, sind glaubwürdiger und einfühlsamer.</a:t>
            </a:r>
            <a:endParaRPr/>
          </a:p>
        </p:txBody>
      </p:sp>
      <p:sp>
        <p:nvSpPr>
          <p:cNvPr id="295" name="Google Shape;29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Die Handlung ist die Struktur der Erzählung. </a:t>
            </a:r>
            <a:endParaRPr/>
          </a:p>
          <a:p>
            <a:pPr marL="0" lvl="0" indent="0" algn="l" rtl="0">
              <a:lnSpc>
                <a:spcPct val="100000"/>
              </a:lnSpc>
              <a:spcBef>
                <a:spcPts val="0"/>
              </a:spcBef>
              <a:spcAft>
                <a:spcPts val="0"/>
              </a:spcAft>
              <a:buSzPts val="1100"/>
              <a:buNone/>
            </a:pPr>
            <a:r>
              <a:rPr lang="en-IE"/>
              <a:t>Es gibt verschiedene Arten von Handlungen, z. B. Tragödie, Komödie, Helden, Überwindung, usw. </a:t>
            </a:r>
            <a:endParaRPr/>
          </a:p>
          <a:p>
            <a:pPr marL="0" lvl="0" indent="0" algn="l" rtl="0">
              <a:lnSpc>
                <a:spcPct val="100000"/>
              </a:lnSpc>
              <a:spcBef>
                <a:spcPts val="0"/>
              </a:spcBef>
              <a:spcAft>
                <a:spcPts val="0"/>
              </a:spcAft>
              <a:buSzPts val="1100"/>
              <a:buNone/>
            </a:pPr>
            <a:r>
              <a:rPr lang="en-IE"/>
              <a:t>Die Handlung besteht mehrheitlich aus 5 Elementen: Exposition, steigende Handlung, Höhepunkt, fallende Handlung und Auflösung. (Weitere Informationen finden Sie hier: https://www.authorlearningcenter.com/writing/fiction/w/plot-planning/7309/5-elements-of-plot-and-how-to-use-them-to-build-your-novel) </a:t>
            </a:r>
            <a:endParaRPr/>
          </a:p>
        </p:txBody>
      </p:sp>
      <p:sp>
        <p:nvSpPr>
          <p:cNvPr id="306" name="Google Shape;30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Wenn Sie eine Geschichte hören, haben Sie die Möglichkeit, von den Erfahrungen der Person zu lernen, die Ihnen die Geschichte erzählt. </a:t>
            </a:r>
            <a:endParaRPr/>
          </a:p>
          <a:p>
            <a:pPr marL="0" lvl="0" indent="0" algn="l" rtl="0">
              <a:lnSpc>
                <a:spcPct val="100000"/>
              </a:lnSpc>
              <a:spcBef>
                <a:spcPts val="0"/>
              </a:spcBef>
              <a:spcAft>
                <a:spcPts val="0"/>
              </a:spcAft>
              <a:buSzPts val="1100"/>
              <a:buNone/>
            </a:pPr>
            <a:r>
              <a:rPr lang="en-IE"/>
              <a:t>Ein guter Geschichtenerzähler kann die Art und Weise verändern, wie man die Werte und Meinungen, die man sich zuvor zu einem Thema gebildet hat, sieht, bewertet und sogar darüber nachdenkt.</a:t>
            </a:r>
            <a:endParaRPr/>
          </a:p>
          <a:p>
            <a:pPr marL="0" lvl="0" indent="0" algn="l" rtl="0">
              <a:lnSpc>
                <a:spcPct val="100000"/>
              </a:lnSpc>
              <a:spcBef>
                <a:spcPts val="0"/>
              </a:spcBef>
              <a:spcAft>
                <a:spcPts val="0"/>
              </a:spcAft>
              <a:buSzPts val="1100"/>
              <a:buNone/>
            </a:pPr>
            <a:r>
              <a:rPr lang="en-IE"/>
              <a:t>Laut Uri Hasson, Professor für Psychologie und Neurowissenschaften an der Princeton University, werden beim Hören einer Geschichte mehrere Bereiche des Gehirns beleuchtet, und zwar nicht nur diejenigen, die an der Sprachverarbeitung beteiligt sind, sondern auch andere neuronale Schaltkreise. </a:t>
            </a:r>
            <a:endParaRPr/>
          </a:p>
          <a:p>
            <a:pPr marL="0" lvl="0" indent="0" algn="l" rtl="0">
              <a:lnSpc>
                <a:spcPct val="100000"/>
              </a:lnSpc>
              <a:spcBef>
                <a:spcPts val="0"/>
              </a:spcBef>
              <a:spcAft>
                <a:spcPts val="0"/>
              </a:spcAft>
              <a:buSzPts val="1100"/>
              <a:buNone/>
            </a:pPr>
            <a:r>
              <a:rPr lang="en-IE"/>
              <a:t>Wenn spannendere Stellen in der Geschichte auftauchen, wird nach Angaben desselben Autors auch der Teil des Gehirns, der Geräusche verarbeitet, aufmerksam und aktiviert. Das bedeutet, dass sich die Gehirnströme beim Zuhören einer Geschichte mit denen des Erzählers synchronisieren.</a:t>
            </a:r>
            <a:endParaRPr/>
          </a:p>
        </p:txBody>
      </p:sp>
      <p:sp>
        <p:nvSpPr>
          <p:cNvPr id="100" name="Google Shape;10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Die Geschichten, die bleiben, sind eindrucksvoll, wahr und realistisch. </a:t>
            </a:r>
            <a:endParaRPr/>
          </a:p>
          <a:p>
            <a:pPr marL="0" lvl="0" indent="0" algn="l" rtl="0">
              <a:lnSpc>
                <a:spcPct val="100000"/>
              </a:lnSpc>
              <a:spcBef>
                <a:spcPts val="0"/>
              </a:spcBef>
              <a:spcAft>
                <a:spcPts val="0"/>
              </a:spcAft>
              <a:buSzPts val="1100"/>
              <a:buNone/>
            </a:pPr>
            <a:r>
              <a:rPr lang="en-IE"/>
              <a:t>Damit die Geschichte im Gedächtnis derjenigen bleibt, die sie hören, muss sie von Herzen kommen, im Geist strukturiert sein und Präsenz vermitteln.</a:t>
            </a:r>
            <a:endParaRPr/>
          </a:p>
        </p:txBody>
      </p:sp>
      <p:sp>
        <p:nvSpPr>
          <p:cNvPr id="111" name="Google Shape;11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Das Erzählen von Geschichten ist kein Prozess oder eine bestimmte Technik, sondern eine Kunst. Die Kunst des Geschichtenerzählens . Das erfordert Kreativität, Redekunst und viel Übung. </a:t>
            </a:r>
            <a:endParaRPr/>
          </a:p>
          <a:p>
            <a:pPr marL="0" lvl="0" indent="0" algn="l" rtl="0">
              <a:lnSpc>
                <a:spcPct val="100000"/>
              </a:lnSpc>
              <a:spcBef>
                <a:spcPts val="0"/>
              </a:spcBef>
              <a:spcAft>
                <a:spcPts val="0"/>
              </a:spcAft>
              <a:buSzPts val="1100"/>
              <a:buNone/>
            </a:pPr>
            <a:r>
              <a:rPr lang="en-IE"/>
              <a:t>Der Geschichtenerzähler verwandelt abstrakte Begriffe in konkrete Bilder, mystifiziert komplexe Konzepte in einfache und konkrete Sätze. </a:t>
            </a:r>
            <a:endParaRPr/>
          </a:p>
          <a:p>
            <a:pPr marL="0" lvl="0" indent="0" algn="l" rtl="0">
              <a:lnSpc>
                <a:spcPct val="100000"/>
              </a:lnSpc>
              <a:spcBef>
                <a:spcPts val="0"/>
              </a:spcBef>
              <a:spcAft>
                <a:spcPts val="0"/>
              </a:spcAft>
              <a:buSzPts val="1100"/>
              <a:buNone/>
            </a:pPr>
            <a:r>
              <a:rPr lang="en-IE"/>
              <a:t>Der Geschichtenerzähler hat die Fähigkeit, die Herzen und Köpfe der Menschen zu erreichen, denn Geschichten bringen nicht nur Menschen, sondern auch Gemeinschaften und Kulturen zusammen.</a:t>
            </a:r>
            <a:endParaRPr/>
          </a:p>
          <a:p>
            <a:pPr marL="0" lvl="0" indent="0" algn="l" rtl="0">
              <a:lnSpc>
                <a:spcPct val="100000"/>
              </a:lnSpc>
              <a:spcBef>
                <a:spcPts val="0"/>
              </a:spcBef>
              <a:spcAft>
                <a:spcPts val="0"/>
              </a:spcAft>
              <a:buSzPts val="1100"/>
              <a:buNone/>
            </a:pPr>
            <a:endParaRPr/>
          </a:p>
        </p:txBody>
      </p:sp>
      <p:sp>
        <p:nvSpPr>
          <p:cNvPr id="121" name="Google Shape;12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Der erste Schritt ist die Suche nach Ihrer Zielgruppe. Wem wollen Sie Ihre Geschichte erzählen?</a:t>
            </a:r>
            <a:endParaRPr/>
          </a:p>
          <a:p>
            <a:pPr marL="0" lvl="0" indent="0" algn="l" rtl="0">
              <a:lnSpc>
                <a:spcPct val="100000"/>
              </a:lnSpc>
              <a:spcBef>
                <a:spcPts val="0"/>
              </a:spcBef>
              <a:spcAft>
                <a:spcPts val="0"/>
              </a:spcAft>
              <a:buSzPts val="1100"/>
              <a:buNone/>
            </a:pPr>
            <a:r>
              <a:rPr lang="en-IE"/>
              <a:t>Es gibt immer etwas, das die Zuhörer gemeinsam haben. Darauf sollten Sie sich konzentrieren: Daten und Gemeinsamkeiten zwischen den Menschen zu finden, die Ihnen zuhören werden.</a:t>
            </a:r>
            <a:endParaRPr/>
          </a:p>
          <a:p>
            <a:pPr marL="0" lvl="0" indent="0" algn="l" rtl="0">
              <a:lnSpc>
                <a:spcPct val="100000"/>
              </a:lnSpc>
              <a:spcBef>
                <a:spcPts val="0"/>
              </a:spcBef>
              <a:spcAft>
                <a:spcPts val="0"/>
              </a:spcAft>
              <a:buSzPts val="1100"/>
              <a:buNone/>
            </a:pPr>
            <a:r>
              <a:rPr lang="en-IE"/>
              <a:t>Nachdem Sie die gemeinsamen Daten entdeckt und definiert haben, können Sie ein Profil erstellen (mit Namen, demografischen Angaben usw.). Das macht es einfacher, Ihre Zielgruppe zu identifizieren und Ihre Geschichte zu schreiben. </a:t>
            </a:r>
            <a:endParaRPr/>
          </a:p>
          <a:p>
            <a:pPr marL="0" lvl="0" indent="0" algn="l" rtl="0">
              <a:lnSpc>
                <a:spcPct val="100000"/>
              </a:lnSpc>
              <a:spcBef>
                <a:spcPts val="0"/>
              </a:spcBef>
              <a:spcAft>
                <a:spcPts val="0"/>
              </a:spcAft>
              <a:buSzPts val="1100"/>
              <a:buNone/>
            </a:pPr>
            <a:r>
              <a:rPr lang="en-IE"/>
              <a:t>Wenn die Rede zum Beispiel an einer Universität zum Ende des Jahres gehalten wird, sind Ihre Zuhörer im Prinzip junge Erwachsene zwischen 20 und 30 Jahren. Auf diese Art von Informationen kann sich die Rede konzentrieren.</a:t>
            </a:r>
            <a:endParaRPr/>
          </a:p>
        </p:txBody>
      </p:sp>
      <p:sp>
        <p:nvSpPr>
          <p:cNvPr id="143" name="Google Shape;14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Das Problem mit Klischees ist, dass sie keine echten Details erwähnen. </a:t>
            </a:r>
            <a:endParaRPr/>
          </a:p>
          <a:p>
            <a:pPr marL="0" lvl="0" indent="0" algn="l" rtl="0">
              <a:lnSpc>
                <a:spcPct val="100000"/>
              </a:lnSpc>
              <a:spcBef>
                <a:spcPts val="0"/>
              </a:spcBef>
              <a:spcAft>
                <a:spcPts val="0"/>
              </a:spcAft>
              <a:buSzPts val="1100"/>
              <a:buNone/>
            </a:pPr>
            <a:r>
              <a:rPr lang="en-IE"/>
              <a:t>Vermeiden Sie es daher, Geschichten zu erzählen, die nicht von Ihnen sind, die nicht zu Ihnen gehören, denn dann verliert die Geschichte ihren Wahrheitsgehalt und ihre Authentizität.</a:t>
            </a:r>
            <a:endParaRPr/>
          </a:p>
          <a:p>
            <a:pPr marL="0" lvl="0" indent="0" algn="l" rtl="0">
              <a:lnSpc>
                <a:spcPct val="100000"/>
              </a:lnSpc>
              <a:spcBef>
                <a:spcPts val="0"/>
              </a:spcBef>
              <a:spcAft>
                <a:spcPts val="0"/>
              </a:spcAft>
              <a:buSzPts val="1100"/>
              <a:buNone/>
            </a:pPr>
            <a:r>
              <a:rPr lang="en-IE"/>
              <a:t>Vermeiden Sie es, über sektionalistische Themen zu sprechen. Selbst wenn diese wahr sind. Wenn Sie sich dafür entscheiden, führen Sie Ihre Version des Themas in die Geschichte ein.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57" name="Google Shape;157;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Eine Geschichte zu erzählen kann vieles bedeuten, es kommt nur auf die Person an, die die Geschichte erzählt, und auf den Empfänger. Die Menschen, die Geschichten erzählen, vermitteln Fakten, fügen einen Kontext, eine Handlung und die Figuren selbst ein. Ihr Ziel beim Erzählen ist es, die Aufmerksamkeit des Zuhörers zu gewinnen. Der Zuhörer muss das Gefühl haben, an der Geschichte interessiert und beteiligt zu sein, so als ob er/sie die Geschichte in der ersten Person miterlebt hätte.</a:t>
            </a:r>
            <a:endParaRPr/>
          </a:p>
          <a:p>
            <a:pPr marL="0" lvl="0" indent="0" algn="l" rtl="0">
              <a:lnSpc>
                <a:spcPct val="100000"/>
              </a:lnSpc>
              <a:spcBef>
                <a:spcPts val="0"/>
              </a:spcBef>
              <a:spcAft>
                <a:spcPts val="0"/>
              </a:spcAft>
              <a:buSzPts val="1100"/>
              <a:buNone/>
            </a:pPr>
            <a:r>
              <a:rPr lang="en-IE"/>
              <a:t>Eines der Geheimnisse der Geschichtenerzähler ist die Verwendung von Metaphern, um über menschliche Erfahrungen zu sprechen. Die Erfahrungen sind für alle Menschen unterschiedlich (auch wenn sie alle die gleiche Erfahrung gemacht haben, am gleichen Ort, zur gleichen Zeit, mit den gleichen Menschen usw.), so dass jeder die Geschichte auf seine eigene Weise erzählt. Und das ist das Schöne am Geschichtenerzählen.</a:t>
            </a:r>
            <a:endParaRPr/>
          </a:p>
        </p:txBody>
      </p:sp>
      <p:sp>
        <p:nvSpPr>
          <p:cNvPr id="163" name="Google Shape;16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Die Struktur einer Erzählung ist ihre eigene Organisation. Das heißt, wie sich die Geschichte organisiert und gleichzeitig entwickelt. Meistens hat die Organisationsstruktur der Geschichte einen Anfang, eine Mitte und ein Ende. Erzählungen sind in der Regel fesselnd und angenehm.</a:t>
            </a:r>
            <a:endParaRPr/>
          </a:p>
        </p:txBody>
      </p:sp>
      <p:sp>
        <p:nvSpPr>
          <p:cNvPr id="173" name="Google Shape;17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130999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 name="Google Shape;2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153900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2303252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3622605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1170779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
        <p:cNvGrpSpPr/>
        <p:nvPr/>
      </p:nvGrpSpPr>
      <p:grpSpPr>
        <a:xfrm>
          <a:off x="0" y="0"/>
          <a:ext cx="0" cy="0"/>
          <a:chOff x="0" y="0"/>
          <a:chExt cx="0" cy="0"/>
        </a:xfrm>
      </p:grpSpPr>
      <p:sp>
        <p:nvSpPr>
          <p:cNvPr id="45" name="Google Shape;4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3178173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8"/>
        <p:cNvGrpSpPr/>
        <p:nvPr/>
      </p:nvGrpSpPr>
      <p:grpSpPr>
        <a:xfrm>
          <a:off x="0" y="0"/>
          <a:ext cx="0" cy="0"/>
          <a:chOff x="0" y="0"/>
          <a:chExt cx="0" cy="0"/>
        </a:xfrm>
      </p:grpSpPr>
      <p:sp>
        <p:nvSpPr>
          <p:cNvPr id="49" name="Google Shape;49;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2937663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7"/>
          <p:cNvSpPr>
            <a:spLocks noGrp="1"/>
          </p:cNvSpPr>
          <p:nvPr>
            <p:ph type="pic" idx="2"/>
          </p:nvPr>
        </p:nvSpPr>
        <p:spPr>
          <a:xfrm>
            <a:off x="5183188" y="987425"/>
            <a:ext cx="6172200" cy="4873625"/>
          </a:xfrm>
          <a:prstGeom prst="rect">
            <a:avLst/>
          </a:prstGeom>
          <a:noFill/>
          <a:ln>
            <a:noFill/>
          </a:ln>
        </p:spPr>
      </p:sp>
      <p:sp>
        <p:nvSpPr>
          <p:cNvPr id="58" name="Google Shape;58;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2713721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4277539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1392300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0"/>
        <p:cNvGrpSpPr/>
        <p:nvPr/>
      </p:nvGrpSpPr>
      <p:grpSpPr>
        <a:xfrm>
          <a:off x="0" y="0"/>
          <a:ext cx="0" cy="0"/>
          <a:chOff x="0" y="0"/>
          <a:chExt cx="0" cy="0"/>
        </a:xfrm>
      </p:grpSpPr>
      <p:sp>
        <p:nvSpPr>
          <p:cNvPr id="81" name="Google Shape;81;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3214190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2"/>
        <p:cNvGrpSpPr/>
        <p:nvPr/>
      </p:nvGrpSpPr>
      <p:grpSpPr>
        <a:xfrm>
          <a:off x="0" y="0"/>
          <a:ext cx="0" cy="0"/>
          <a:chOff x="0" y="0"/>
          <a:chExt cx="0" cy="0"/>
        </a:xfrm>
      </p:grpSpPr>
      <p:sp>
        <p:nvSpPr>
          <p:cNvPr id="93" name="Google Shape;93;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3698720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662971473"/>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3224375717"/>
      </p:ext>
    </p:extLst>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 name="Google Shape;88;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 name="Google Shape;89;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‹Nr.›</a:t>
            </a:fld>
            <a:endParaRPr/>
          </a:p>
        </p:txBody>
      </p:sp>
    </p:spTree>
    <p:extLst>
      <p:ext uri="{BB962C8B-B14F-4D97-AF65-F5344CB8AC3E}">
        <p14:creationId xmlns:p14="http://schemas.microsoft.com/office/powerpoint/2010/main" val="1352694738"/>
      </p:ext>
    </p:extLst>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jp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3303013" y="5117807"/>
            <a:ext cx="5585974" cy="60637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400"/>
              <a:buFont typeface="Arial Black"/>
              <a:buNone/>
            </a:pPr>
            <a:r>
              <a:rPr lang="en-IE" sz="2400">
                <a:latin typeface="Arial Black"/>
                <a:ea typeface="Arial Black"/>
                <a:cs typeface="Arial Black"/>
                <a:sym typeface="Arial Black"/>
              </a:rPr>
              <a:t>Modul 2 - Ich als Geschichtenerzähler</a:t>
            </a:r>
            <a:endParaRPr/>
          </a:p>
        </p:txBody>
      </p:sp>
      <p:pic>
        <p:nvPicPr>
          <p:cNvPr id="97" name="Google Shape;97;p1"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4">
            <a:alphaModFix/>
          </a:blip>
          <a:srcRect/>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6" name="Google Shape;186;p3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187" name="Google Shape;187;p3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8" name="Google Shape;188;p33"/>
          <p:cNvPicPr preferRelativeResize="0"/>
          <p:nvPr/>
        </p:nvPicPr>
        <p:blipFill rotWithShape="1">
          <a:blip r:embed="rId4">
            <a:alphaModFix/>
          </a:blip>
          <a:srcRect/>
          <a:stretch/>
        </p:blipFill>
        <p:spPr>
          <a:xfrm>
            <a:off x="11374639" y="152449"/>
            <a:ext cx="462675" cy="709197"/>
          </a:xfrm>
          <a:prstGeom prst="rect">
            <a:avLst/>
          </a:prstGeom>
          <a:noFill/>
          <a:ln>
            <a:noFill/>
          </a:ln>
        </p:spPr>
      </p:pic>
      <p:graphicFrame>
        <p:nvGraphicFramePr>
          <p:cNvPr id="189" name="Google Shape;189;p33"/>
          <p:cNvGraphicFramePr/>
          <p:nvPr/>
        </p:nvGraphicFramePr>
        <p:xfrm>
          <a:off x="1538514" y="1594878"/>
          <a:ext cx="3000000" cy="3000000"/>
        </p:xfrm>
        <a:graphic>
          <a:graphicData uri="http://schemas.openxmlformats.org/drawingml/2006/table">
            <a:tbl>
              <a:tblPr firstRow="1" bandRow="1">
                <a:noFill/>
                <a:tableStyleId>{77DE291F-E84F-41FB-A54B-B91FF0E6CADF}</a:tableStyleId>
              </a:tblPr>
              <a:tblGrid>
                <a:gridCol w="2305300">
                  <a:extLst>
                    <a:ext uri="{9D8B030D-6E8A-4147-A177-3AD203B41FA5}">
                      <a16:colId xmlns:a16="http://schemas.microsoft.com/office/drawing/2014/main" val="20000"/>
                    </a:ext>
                  </a:extLst>
                </a:gridCol>
                <a:gridCol w="7269650">
                  <a:extLst>
                    <a:ext uri="{9D8B030D-6E8A-4147-A177-3AD203B41FA5}">
                      <a16:colId xmlns:a16="http://schemas.microsoft.com/office/drawing/2014/main" val="20001"/>
                    </a:ext>
                  </a:extLst>
                </a:gridCol>
              </a:tblGrid>
              <a:tr h="640100">
                <a:tc>
                  <a:txBody>
                    <a:bodyPr/>
                    <a:lstStyle/>
                    <a:p>
                      <a:pPr marL="0" marR="0" lvl="0" indent="0" algn="ctr" rtl="0">
                        <a:lnSpc>
                          <a:spcPct val="100000"/>
                        </a:lnSpc>
                        <a:spcBef>
                          <a:spcPts val="0"/>
                        </a:spcBef>
                        <a:spcAft>
                          <a:spcPts val="0"/>
                        </a:spcAft>
                        <a:buClr>
                          <a:srgbClr val="000000"/>
                        </a:buClr>
                        <a:buSzPts val="2400"/>
                        <a:buFont typeface="Arial"/>
                        <a:buNone/>
                      </a:pPr>
                      <a:r>
                        <a:rPr lang="en-IE" sz="2400" b="1" u="none" strike="noStrike" cap="none"/>
                        <a:t>Linear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b="0" u="none" strike="noStrike" cap="none"/>
                        <a:t>Die Ereignisse folgen einer chronologischen Linie.</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b="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53150">
                <a:tc>
                  <a:txBody>
                    <a:bodyPr/>
                    <a:lstStyle/>
                    <a:p>
                      <a:pPr marL="0" marR="0" lvl="0" indent="0" algn="ctr" rtl="0">
                        <a:lnSpc>
                          <a:spcPct val="100000"/>
                        </a:lnSpc>
                        <a:spcBef>
                          <a:spcPts val="0"/>
                        </a:spcBef>
                        <a:spcAft>
                          <a:spcPts val="0"/>
                        </a:spcAft>
                        <a:buClr>
                          <a:srgbClr val="000000"/>
                        </a:buClr>
                        <a:buSzPts val="2400"/>
                        <a:buFont typeface="Arial"/>
                        <a:buNone/>
                      </a:pPr>
                      <a:r>
                        <a:rPr lang="en-IE" sz="2400" b="1" u="none" strike="noStrike" cap="none"/>
                        <a:t>Nichtlinear</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b="0" u="none" strike="noStrike" cap="none"/>
                        <a:t>Die Ereignisse folgen nicht einer chronologischen Linie. Sie können daher das Publikum zunächst verwirren, aber mit dem Fortschreiten der Geschichte ergeben die Szenen schließlich einen Sinn.</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b="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14400">
                <a:tc>
                  <a:txBody>
                    <a:bodyPr/>
                    <a:lstStyle/>
                    <a:p>
                      <a:pPr marL="0" marR="0" lvl="0" indent="0" algn="ctr" rtl="0">
                        <a:lnSpc>
                          <a:spcPct val="100000"/>
                        </a:lnSpc>
                        <a:spcBef>
                          <a:spcPts val="0"/>
                        </a:spcBef>
                        <a:spcAft>
                          <a:spcPts val="0"/>
                        </a:spcAft>
                        <a:buClr>
                          <a:srgbClr val="000000"/>
                        </a:buClr>
                        <a:buSzPts val="2400"/>
                        <a:buFont typeface="Arial"/>
                        <a:buNone/>
                      </a:pPr>
                      <a:r>
                        <a:rPr lang="en-IE" sz="2400" b="1" u="none" strike="noStrike" cap="none"/>
                        <a:t>Parallel</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b="0" u="none" strike="noStrike" cap="none"/>
                        <a:t>Wie der Name schon sagt, spielt sich die Handlung gleichzeitig/parallel zu anderen Geschichten ab.</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b="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188725">
                <a:tc>
                  <a:txBody>
                    <a:bodyPr/>
                    <a:lstStyle/>
                    <a:p>
                      <a:pPr marL="0" marR="0" lvl="0" indent="0" algn="ctr" rtl="0">
                        <a:lnSpc>
                          <a:spcPct val="100000"/>
                        </a:lnSpc>
                        <a:spcBef>
                          <a:spcPts val="0"/>
                        </a:spcBef>
                        <a:spcAft>
                          <a:spcPts val="0"/>
                        </a:spcAft>
                        <a:buClr>
                          <a:srgbClr val="000000"/>
                        </a:buClr>
                        <a:buSzPts val="2400"/>
                        <a:buFont typeface="Arial"/>
                        <a:buNone/>
                      </a:pPr>
                      <a:r>
                        <a:rPr lang="en-IE" sz="2400" b="1" u="none" strike="noStrike" cap="none"/>
                        <a:t>Rundschreiben</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b="0" u="none" strike="noStrike" cap="none"/>
                        <a:t>In dieser Erzählung endet die Geschichte so, wie sie begonnen hat. Im Laufe der Ereignisse kehrt die Geschichte an ihren Anfang zurück.</a:t>
                      </a:r>
                      <a:endParaRPr sz="1400" u="none" strike="noStrike" cap="none"/>
                    </a:p>
                    <a:p>
                      <a:pPr marL="0" marR="0" lvl="0" indent="0" algn="ctr" rtl="0">
                        <a:lnSpc>
                          <a:spcPct val="100000"/>
                        </a:lnSpc>
                        <a:spcBef>
                          <a:spcPts val="0"/>
                        </a:spcBef>
                        <a:spcAft>
                          <a:spcPts val="0"/>
                        </a:spcAft>
                        <a:buClr>
                          <a:srgbClr val="000000"/>
                        </a:buClr>
                        <a:buSzPts val="1800"/>
                        <a:buFont typeface="Arial"/>
                        <a:buNone/>
                      </a:pPr>
                      <a:endParaRPr sz="1800" b="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40100">
                <a:tc>
                  <a:txBody>
                    <a:bodyPr/>
                    <a:lstStyle/>
                    <a:p>
                      <a:pPr marL="0" marR="0" lvl="0" indent="0" algn="ctr" rtl="0">
                        <a:lnSpc>
                          <a:spcPct val="100000"/>
                        </a:lnSpc>
                        <a:spcBef>
                          <a:spcPts val="0"/>
                        </a:spcBef>
                        <a:spcAft>
                          <a:spcPts val="0"/>
                        </a:spcAft>
                        <a:buClr>
                          <a:srgbClr val="000000"/>
                        </a:buClr>
                        <a:buSzPts val="2400"/>
                        <a:buFont typeface="Arial"/>
                        <a:buNone/>
                      </a:pPr>
                      <a:r>
                        <a:rPr lang="en-IE" sz="2400" b="1" u="none" strike="noStrike" cap="none"/>
                        <a:t>Interaktiv</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en-IE" sz="1800" b="0" u="none" strike="noStrike" cap="none"/>
                        <a:t>Die Erzählung folgt den Entscheidungen des Publikums. Die Person wählt die Richtung, die sie der Geschichte geben will.</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90" name="Google Shape;190;p33"/>
          <p:cNvSpPr txBox="1"/>
          <p:nvPr/>
        </p:nvSpPr>
        <p:spPr>
          <a:xfrm>
            <a:off x="1538513" y="261481"/>
            <a:ext cx="911497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IE" sz="3600" b="0" i="0" u="none" strike="noStrike" cap="none">
                <a:solidFill>
                  <a:srgbClr val="000000"/>
                </a:solidFill>
                <a:latin typeface="Arial Black"/>
                <a:ea typeface="Arial Black"/>
                <a:cs typeface="Arial Black"/>
                <a:sym typeface="Arial Black"/>
              </a:rPr>
              <a:t>Es gibt 5 Arten von Erzähltechniken: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96" name="Google Shape;196;p3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7" name="Google Shape;197;p3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98" name="Google Shape;198;p3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9" name="Google Shape;199;p34"/>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00" name="Google Shape;200;p34"/>
          <p:cNvSpPr txBox="1"/>
          <p:nvPr/>
        </p:nvSpPr>
        <p:spPr>
          <a:xfrm>
            <a:off x="555575" y="2274850"/>
            <a:ext cx="3962100" cy="2862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IE" sz="3600" b="1" i="0" u="none" strike="noStrike" cap="none">
                <a:solidFill>
                  <a:srgbClr val="292929"/>
                </a:solidFill>
                <a:latin typeface="Arial Black"/>
                <a:ea typeface="Arial Black"/>
                <a:cs typeface="Arial Black"/>
                <a:sym typeface="Arial Black"/>
              </a:rPr>
              <a:t>Was ist bei der Erstellung eines Storytellings zu beachten?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3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6" name="Google Shape;206;p35"/>
          <p:cNvSpPr/>
          <p:nvPr/>
        </p:nvSpPr>
        <p:spPr>
          <a:xfrm>
            <a:off x="0" y="0"/>
            <a:ext cx="6096000" cy="6865473"/>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7" name="Google Shape;207;p35"/>
          <p:cNvSpPr txBox="1"/>
          <p:nvPr/>
        </p:nvSpPr>
        <p:spPr>
          <a:xfrm>
            <a:off x="753877" y="2398774"/>
            <a:ext cx="4353116" cy="3770434"/>
          </a:xfrm>
          <a:prstGeom prst="rect">
            <a:avLst/>
          </a:prstGeom>
          <a:noFill/>
          <a:ln>
            <a:noFill/>
          </a:ln>
        </p:spPr>
        <p:txBody>
          <a:bodyPr spcFirstLastPara="1" wrap="square" lIns="91425" tIns="45700" rIns="91425" bIns="45700" anchor="t" anchorCtr="0">
            <a:normAutofit/>
          </a:bodyPr>
          <a:lstStyle/>
          <a:p>
            <a:pPr marL="914400" marR="0" lvl="0" indent="-228600" algn="l" rtl="0">
              <a:lnSpc>
                <a:spcPct val="90000"/>
              </a:lnSpc>
              <a:spcBef>
                <a:spcPts val="0"/>
              </a:spcBef>
              <a:spcAft>
                <a:spcPts val="0"/>
              </a:spcAft>
              <a:buClr>
                <a:schemeClr val="dk1"/>
              </a:buClr>
              <a:buSzPts val="2000"/>
              <a:buFont typeface="Arial"/>
              <a:buChar char="•"/>
            </a:pPr>
            <a:r>
              <a:rPr lang="en-IE" sz="2000" b="0" i="0" u="none" strike="noStrike" cap="none">
                <a:solidFill>
                  <a:srgbClr val="595959"/>
                </a:solidFill>
                <a:latin typeface="Arial"/>
                <a:ea typeface="Arial"/>
                <a:cs typeface="Arial"/>
                <a:sym typeface="Arial"/>
              </a:rPr>
              <a:t>Wer ist die Hauptfigur der Geschichte?</a:t>
            </a:r>
            <a:endParaRPr sz="1400" b="0" i="0" u="none" strike="noStrike" cap="none">
              <a:solidFill>
                <a:srgbClr val="000000"/>
              </a:solidFill>
              <a:latin typeface="Arial"/>
              <a:ea typeface="Arial"/>
              <a:cs typeface="Arial"/>
              <a:sym typeface="Arial"/>
            </a:endParaRPr>
          </a:p>
          <a:p>
            <a:pPr marL="685800" marR="0" lvl="0" indent="0" algn="l" rtl="0">
              <a:lnSpc>
                <a:spcPct val="90000"/>
              </a:lnSpc>
              <a:spcBef>
                <a:spcPts val="600"/>
              </a:spcBef>
              <a:spcAft>
                <a:spcPts val="0"/>
              </a:spcAft>
              <a:buClr>
                <a:srgbClr val="000000"/>
              </a:buClr>
              <a:buSzPts val="2000"/>
              <a:buFont typeface="Arial"/>
              <a:buNone/>
            </a:pPr>
            <a:endParaRPr sz="2000" b="0" i="0" u="none" strike="noStrike" cap="none">
              <a:solidFill>
                <a:srgbClr val="595959"/>
              </a:solidFill>
              <a:latin typeface="Arial"/>
              <a:ea typeface="Arial"/>
              <a:cs typeface="Arial"/>
              <a:sym typeface="Arial"/>
            </a:endParaRPr>
          </a:p>
          <a:p>
            <a:pPr marL="914400" marR="0" lvl="0" indent="-228600" algn="l" rtl="0">
              <a:lnSpc>
                <a:spcPct val="90000"/>
              </a:lnSpc>
              <a:spcBef>
                <a:spcPts val="600"/>
              </a:spcBef>
              <a:spcAft>
                <a:spcPts val="0"/>
              </a:spcAft>
              <a:buClr>
                <a:schemeClr val="dk1"/>
              </a:buClr>
              <a:buSzPts val="2000"/>
              <a:buFont typeface="Arial"/>
              <a:buChar char="•"/>
            </a:pPr>
            <a:r>
              <a:rPr lang="en-IE" sz="2000" b="0" i="0" u="none" strike="noStrike" cap="none">
                <a:solidFill>
                  <a:srgbClr val="595959"/>
                </a:solidFill>
                <a:latin typeface="Arial"/>
                <a:ea typeface="Arial"/>
                <a:cs typeface="Arial"/>
                <a:sym typeface="Arial"/>
              </a:rPr>
              <a:t>Welchen Platz nehmen Sie in der Entwicklung der Geschichte ein?</a:t>
            </a:r>
            <a:endParaRPr sz="1400" b="0" i="0" u="none" strike="noStrike" cap="none">
              <a:solidFill>
                <a:srgbClr val="000000"/>
              </a:solidFill>
              <a:latin typeface="Arial"/>
              <a:ea typeface="Arial"/>
              <a:cs typeface="Arial"/>
              <a:sym typeface="Arial"/>
            </a:endParaRPr>
          </a:p>
        </p:txBody>
      </p:sp>
      <p:pic>
        <p:nvPicPr>
          <p:cNvPr id="208" name="Google Shape;208;p35" descr="Uma imagem com texto&#10;&#10;Descrição gerada automaticamente"/>
          <p:cNvPicPr preferRelativeResize="0"/>
          <p:nvPr/>
        </p:nvPicPr>
        <p:blipFill rotWithShape="1">
          <a:blip r:embed="rId3">
            <a:alphaModFix/>
          </a:blip>
          <a:srcRect/>
          <a:stretch/>
        </p:blipFill>
        <p:spPr>
          <a:xfrm>
            <a:off x="6781801" y="1053257"/>
            <a:ext cx="4797056" cy="4797056"/>
          </a:xfrm>
          <a:prstGeom prst="rect">
            <a:avLst/>
          </a:prstGeom>
          <a:noFill/>
          <a:ln>
            <a:noFill/>
          </a:ln>
        </p:spPr>
      </p:pic>
      <p:sp>
        <p:nvSpPr>
          <p:cNvPr id="209" name="Google Shape;209;p3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0" name="Google Shape;210;p3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11" name="Google Shape;211;p3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2" name="Google Shape;212;p3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3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8" name="Google Shape;218;p36"/>
          <p:cNvSpPr/>
          <p:nvPr/>
        </p:nvSpPr>
        <p:spPr>
          <a:xfrm>
            <a:off x="0" y="0"/>
            <a:ext cx="6096000" cy="6865473"/>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19" name="Google Shape;219;p36"/>
          <p:cNvSpPr txBox="1"/>
          <p:nvPr/>
        </p:nvSpPr>
        <p:spPr>
          <a:xfrm>
            <a:off x="780002" y="1977074"/>
            <a:ext cx="4353116" cy="3770434"/>
          </a:xfrm>
          <a:prstGeom prst="rect">
            <a:avLst/>
          </a:prstGeom>
          <a:noFill/>
          <a:ln>
            <a:noFill/>
          </a:ln>
        </p:spPr>
        <p:txBody>
          <a:bodyPr spcFirstLastPara="1" wrap="square" lIns="91425" tIns="45700" rIns="91425" bIns="45700" anchor="t" anchorCtr="0">
            <a:normAutofit/>
          </a:bodyPr>
          <a:lstStyle/>
          <a:p>
            <a:pPr marL="914400" marR="0" lvl="0" indent="-228600" algn="l" rtl="0">
              <a:lnSpc>
                <a:spcPct val="90000"/>
              </a:lnSpc>
              <a:spcBef>
                <a:spcPts val="0"/>
              </a:spcBef>
              <a:spcAft>
                <a:spcPts val="0"/>
              </a:spcAft>
              <a:buClr>
                <a:schemeClr val="dk1"/>
              </a:buClr>
              <a:buSzPts val="2000"/>
              <a:buFont typeface="Arial"/>
              <a:buChar char="•"/>
            </a:pPr>
            <a:r>
              <a:rPr lang="en-IE" sz="2000" b="0" i="0" u="none" strike="noStrike" cap="none">
                <a:solidFill>
                  <a:srgbClr val="595959"/>
                </a:solidFill>
                <a:latin typeface="Arial"/>
                <a:ea typeface="Arial"/>
                <a:cs typeface="Arial"/>
                <a:sym typeface="Arial"/>
              </a:rPr>
              <a:t>Welche Auswirkungen hat es, wenn Geschichte in der Vergangenheit, Gegenwart und Zukunft erzählt wird? </a:t>
            </a:r>
            <a:endParaRPr sz="1400" b="0" i="0" u="none" strike="noStrike" cap="none">
              <a:solidFill>
                <a:srgbClr val="000000"/>
              </a:solidFill>
              <a:latin typeface="Arial"/>
              <a:ea typeface="Arial"/>
              <a:cs typeface="Arial"/>
              <a:sym typeface="Arial"/>
            </a:endParaRPr>
          </a:p>
          <a:p>
            <a:pPr marL="914400" marR="0" lvl="0" indent="-101600" algn="l" rtl="0">
              <a:lnSpc>
                <a:spcPct val="90000"/>
              </a:lnSpc>
              <a:spcBef>
                <a:spcPts val="600"/>
              </a:spcBef>
              <a:spcAft>
                <a:spcPts val="0"/>
              </a:spcAft>
              <a:buClr>
                <a:schemeClr val="dk1"/>
              </a:buClr>
              <a:buSzPts val="2000"/>
              <a:buFont typeface="Arial"/>
              <a:buNone/>
            </a:pPr>
            <a:endParaRPr sz="2000" b="0" i="0" u="none" strike="noStrike" cap="none">
              <a:solidFill>
                <a:srgbClr val="595959"/>
              </a:solidFill>
              <a:latin typeface="Arial"/>
              <a:ea typeface="Arial"/>
              <a:cs typeface="Arial"/>
              <a:sym typeface="Arial"/>
            </a:endParaRPr>
          </a:p>
          <a:p>
            <a:pPr marL="914400" marR="0" lvl="0" indent="-228600" algn="l" rtl="0">
              <a:lnSpc>
                <a:spcPct val="90000"/>
              </a:lnSpc>
              <a:spcBef>
                <a:spcPts val="600"/>
              </a:spcBef>
              <a:spcAft>
                <a:spcPts val="0"/>
              </a:spcAft>
              <a:buClr>
                <a:schemeClr val="dk1"/>
              </a:buClr>
              <a:buSzPts val="2000"/>
              <a:buFont typeface="Arial"/>
              <a:buChar char="•"/>
            </a:pPr>
            <a:r>
              <a:rPr lang="en-IE" sz="2000" b="0" i="0" u="none" strike="noStrike" cap="none">
                <a:solidFill>
                  <a:srgbClr val="595959"/>
                </a:solidFill>
                <a:latin typeface="Arial"/>
                <a:ea typeface="Arial"/>
                <a:cs typeface="Arial"/>
                <a:sym typeface="Arial"/>
              </a:rPr>
              <a:t>Wie ist die Erzählung aufgebaut? Erzählt der Erzähler die Geschichte in der 1</a:t>
            </a:r>
            <a:r>
              <a:rPr lang="en-IE" sz="2000" b="0" i="0" u="none" strike="noStrike" cap="none" baseline="30000">
                <a:solidFill>
                  <a:srgbClr val="595959"/>
                </a:solidFill>
                <a:latin typeface="Arial"/>
                <a:ea typeface="Arial"/>
                <a:cs typeface="Arial"/>
                <a:sym typeface="Arial"/>
              </a:rPr>
              <a:t>st</a:t>
            </a:r>
            <a:r>
              <a:rPr lang="en-IE" sz="2000" b="0" i="0" u="none" strike="noStrike" cap="none">
                <a:solidFill>
                  <a:srgbClr val="595959"/>
                </a:solidFill>
                <a:latin typeface="Arial"/>
                <a:ea typeface="Arial"/>
                <a:cs typeface="Arial"/>
                <a:sym typeface="Arial"/>
              </a:rPr>
              <a:t> oder in der 3</a:t>
            </a:r>
            <a:r>
              <a:rPr lang="en-IE" sz="2000" b="0" i="0" u="none" strike="noStrike" cap="none" baseline="30000">
                <a:solidFill>
                  <a:srgbClr val="595959"/>
                </a:solidFill>
                <a:latin typeface="Arial"/>
                <a:ea typeface="Arial"/>
                <a:cs typeface="Arial"/>
                <a:sym typeface="Arial"/>
              </a:rPr>
              <a:t>rd</a:t>
            </a:r>
            <a:r>
              <a:rPr lang="en-IE" sz="2000" b="0" i="0" u="none" strike="noStrike" cap="none">
                <a:solidFill>
                  <a:srgbClr val="595959"/>
                </a:solidFill>
                <a:latin typeface="Arial"/>
                <a:ea typeface="Arial"/>
                <a:cs typeface="Arial"/>
                <a:sym typeface="Arial"/>
              </a:rPr>
              <a:t> Person?</a:t>
            </a:r>
            <a:endParaRPr sz="1400" b="0" i="0" u="none" strike="noStrike" cap="none">
              <a:solidFill>
                <a:srgbClr val="000000"/>
              </a:solidFill>
              <a:latin typeface="Arial"/>
              <a:ea typeface="Arial"/>
              <a:cs typeface="Arial"/>
              <a:sym typeface="Arial"/>
            </a:endParaRPr>
          </a:p>
          <a:p>
            <a:pPr marL="914400" marR="0" lvl="0" indent="-101600" algn="l" rtl="0">
              <a:lnSpc>
                <a:spcPct val="90000"/>
              </a:lnSpc>
              <a:spcBef>
                <a:spcPts val="600"/>
              </a:spcBef>
              <a:spcAft>
                <a:spcPts val="0"/>
              </a:spcAft>
              <a:buClr>
                <a:schemeClr val="dk1"/>
              </a:buClr>
              <a:buSzPts val="2000"/>
              <a:buFont typeface="Arial"/>
              <a:buNone/>
            </a:pPr>
            <a:endParaRPr sz="2000" b="0" i="0" u="none" strike="noStrike" cap="none">
              <a:solidFill>
                <a:srgbClr val="595959"/>
              </a:solidFill>
              <a:latin typeface="Arial"/>
              <a:ea typeface="Arial"/>
              <a:cs typeface="Arial"/>
              <a:sym typeface="Arial"/>
            </a:endParaRPr>
          </a:p>
          <a:p>
            <a:pPr marL="914400" marR="0" lvl="0" indent="-101600" algn="l" rtl="0">
              <a:lnSpc>
                <a:spcPct val="90000"/>
              </a:lnSpc>
              <a:spcBef>
                <a:spcPts val="600"/>
              </a:spcBef>
              <a:spcAft>
                <a:spcPts val="0"/>
              </a:spcAft>
              <a:buClr>
                <a:schemeClr val="dk1"/>
              </a:buClr>
              <a:buSzPts val="2000"/>
              <a:buFont typeface="Arial"/>
              <a:buNone/>
            </a:pPr>
            <a:endParaRPr sz="2000" b="0" i="0" u="none" strike="noStrike" cap="none">
              <a:solidFill>
                <a:srgbClr val="595959"/>
              </a:solidFill>
              <a:latin typeface="Arial"/>
              <a:ea typeface="Arial"/>
              <a:cs typeface="Arial"/>
              <a:sym typeface="Arial"/>
            </a:endParaRPr>
          </a:p>
        </p:txBody>
      </p:sp>
      <p:pic>
        <p:nvPicPr>
          <p:cNvPr id="220" name="Google Shape;220;p36"/>
          <p:cNvPicPr preferRelativeResize="0"/>
          <p:nvPr/>
        </p:nvPicPr>
        <p:blipFill rotWithShape="1">
          <a:blip r:embed="rId3">
            <a:alphaModFix/>
          </a:blip>
          <a:srcRect/>
          <a:stretch/>
        </p:blipFill>
        <p:spPr>
          <a:xfrm>
            <a:off x="6781801" y="1053257"/>
            <a:ext cx="4797056" cy="4797056"/>
          </a:xfrm>
          <a:prstGeom prst="rect">
            <a:avLst/>
          </a:prstGeom>
          <a:noFill/>
          <a:ln>
            <a:noFill/>
          </a:ln>
        </p:spPr>
      </p:pic>
      <p:sp>
        <p:nvSpPr>
          <p:cNvPr id="221" name="Google Shape;221;p3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2" name="Google Shape;222;p3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23" name="Google Shape;223;p3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4" name="Google Shape;224;p36"/>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3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30" name="Google Shape;230;p3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1" name="Google Shape;231;p3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32" name="Google Shape;232;p3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3" name="Google Shape;233;p3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34" name="Google Shape;234;p37"/>
          <p:cNvSpPr txBox="1"/>
          <p:nvPr/>
        </p:nvSpPr>
        <p:spPr>
          <a:xfrm>
            <a:off x="660175" y="1694125"/>
            <a:ext cx="3517200" cy="341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IE" sz="3600" b="1">
                <a:solidFill>
                  <a:srgbClr val="292929"/>
                </a:solidFill>
                <a:latin typeface="Arial Black"/>
                <a:ea typeface="Arial Black"/>
                <a:cs typeface="Arial Black"/>
                <a:sym typeface="Arial Black"/>
              </a:rPr>
              <a:t>Erforderliche rhetorische Fähigkeiten beim Geschichtenerzählen.</a:t>
            </a:r>
            <a:endParaRPr sz="3600" b="1" i="0" u="none" strike="noStrike" cap="none">
              <a:solidFill>
                <a:srgbClr val="292929"/>
              </a:solidFill>
              <a:latin typeface="Arial Black"/>
              <a:ea typeface="Arial Black"/>
              <a:cs typeface="Arial Black"/>
              <a:sym typeface="Arial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3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0" name="Google Shape;240;p38"/>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1" name="Google Shape;241;p38"/>
          <p:cNvSpPr txBox="1"/>
          <p:nvPr/>
        </p:nvSpPr>
        <p:spPr>
          <a:xfrm>
            <a:off x="587927" y="2711194"/>
            <a:ext cx="4243589" cy="3320668"/>
          </a:xfrm>
          <a:prstGeom prst="rect">
            <a:avLst/>
          </a:prstGeom>
          <a:noFill/>
          <a:ln>
            <a:noFill/>
          </a:ln>
        </p:spPr>
        <p:txBody>
          <a:bodyPr spcFirstLastPara="1" wrap="square" lIns="91425" tIns="45700" rIns="91425" bIns="45700" anchor="t" anchorCtr="0">
            <a:normAutofit/>
          </a:bodyPr>
          <a:lstStyle/>
          <a:p>
            <a:pPr marL="0" marR="0" lvl="0" indent="-152400" algn="l" rtl="0">
              <a:lnSpc>
                <a:spcPct val="90000"/>
              </a:lnSpc>
              <a:spcBef>
                <a:spcPts val="0"/>
              </a:spcBef>
              <a:spcAft>
                <a:spcPts val="0"/>
              </a:spcAft>
              <a:buClr>
                <a:srgbClr val="000000"/>
              </a:buClr>
              <a:buSzPts val="2400"/>
              <a:buFont typeface="Arial"/>
              <a:buChar char="•"/>
            </a:pPr>
            <a:r>
              <a:rPr lang="en-IE" sz="2400" b="0" i="0" u="none" strike="noStrike" cap="none">
                <a:solidFill>
                  <a:schemeClr val="dk1"/>
                </a:solidFill>
                <a:latin typeface="Arial"/>
                <a:ea typeface="Arial"/>
                <a:cs typeface="Arial"/>
                <a:sym typeface="Arial"/>
              </a:rPr>
              <a:t>Bei einer öffentlichen Rede beeinflusst die Körperhaltung die Transparenz und Qualität der Botschaft.</a:t>
            </a:r>
            <a:endParaRPr sz="1400" b="0" i="0" u="none" strike="noStrike" cap="none">
              <a:solidFill>
                <a:srgbClr val="000000"/>
              </a:solidFill>
              <a:latin typeface="Arial"/>
              <a:ea typeface="Arial"/>
              <a:cs typeface="Arial"/>
              <a:sym typeface="Arial"/>
            </a:endParaRPr>
          </a:p>
          <a:p>
            <a:pPr marL="0" marR="0" lvl="0" indent="-152400" algn="l" rtl="0">
              <a:lnSpc>
                <a:spcPct val="90000"/>
              </a:lnSpc>
              <a:spcBef>
                <a:spcPts val="600"/>
              </a:spcBef>
              <a:spcAft>
                <a:spcPts val="0"/>
              </a:spcAft>
              <a:buClr>
                <a:srgbClr val="000000"/>
              </a:buClr>
              <a:buSzPts val="2400"/>
              <a:buFont typeface="Arial"/>
              <a:buChar char="•"/>
            </a:pPr>
            <a:r>
              <a:rPr lang="en-IE" sz="2400" b="0" i="0" u="none" strike="noStrike" cap="none">
                <a:solidFill>
                  <a:schemeClr val="dk1"/>
                </a:solidFill>
                <a:latin typeface="Arial"/>
                <a:ea typeface="Arial"/>
                <a:cs typeface="Arial"/>
                <a:sym typeface="Arial"/>
              </a:rPr>
              <a:t>Rhetorische Fähigkeiten sind für jeden Menschen erlernbar, denn sie können erworben und trainiert werden.</a:t>
            </a:r>
            <a:endParaRPr sz="2400" b="0" i="0" u="none" strike="noStrike" cap="none">
              <a:solidFill>
                <a:schemeClr val="dk1"/>
              </a:solidFill>
              <a:latin typeface="Arial"/>
              <a:ea typeface="Arial"/>
              <a:cs typeface="Arial"/>
              <a:sym typeface="Arial"/>
            </a:endParaRPr>
          </a:p>
        </p:txBody>
      </p:sp>
      <p:pic>
        <p:nvPicPr>
          <p:cNvPr id="242" name="Google Shape;242;p38" descr="Uma imagem com texto, cartão-de-visita, gráficos de vetor&#10;&#10;Descrição gerada automaticamente"/>
          <p:cNvPicPr preferRelativeResize="0"/>
          <p:nvPr/>
        </p:nvPicPr>
        <p:blipFill rotWithShape="1">
          <a:blip r:embed="rId3">
            <a:alphaModFix/>
          </a:blip>
          <a:srcRect l="21220" r="22298" b="24089"/>
          <a:stretch/>
        </p:blipFill>
        <p:spPr>
          <a:xfrm>
            <a:off x="4834563" y="1"/>
            <a:ext cx="7354389" cy="685800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43" name="Google Shape;243;p3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4" name="Google Shape;244;p3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45" name="Google Shape;245;p3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6" name="Google Shape;246;p38"/>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52" name="Google Shape;252;p39"/>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253" name="Google Shape;253;p3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4" name="Google Shape;254;p39"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255" name="Google Shape;255;p3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6" name="Google Shape;256;p39"/>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257" name="Google Shape;257;p39"/>
          <p:cNvSpPr txBox="1"/>
          <p:nvPr/>
        </p:nvSpPr>
        <p:spPr>
          <a:xfrm>
            <a:off x="3170549" y="2176435"/>
            <a:ext cx="60960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IE" sz="3200" b="0" i="0" u="none" strike="noStrike" cap="none">
                <a:solidFill>
                  <a:schemeClr val="dk1"/>
                </a:solidFill>
                <a:latin typeface="Arial Black"/>
                <a:ea typeface="Arial Black"/>
                <a:cs typeface="Arial Black"/>
                <a:sym typeface="Arial Black"/>
              </a:rPr>
              <a:t>Einheit 2: Ihre Geschichte</a:t>
            </a:r>
            <a:endParaRPr sz="3200" b="0" i="0" u="none" strike="noStrike" cap="none">
              <a:solidFill>
                <a:schemeClr val="dk1"/>
              </a:solidFill>
              <a:latin typeface="Arial Black"/>
              <a:ea typeface="Arial Black"/>
              <a:cs typeface="Arial Black"/>
              <a:sym typeface="Arial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3" name="Google Shape;263;p4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4" name="Google Shape;264;p4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65" name="Google Shape;265;p4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66" name="Google Shape;266;p4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267" name="Google Shape;267;p40"/>
          <p:cNvSpPr txBox="1"/>
          <p:nvPr/>
        </p:nvSpPr>
        <p:spPr>
          <a:xfrm>
            <a:off x="673769" y="1971691"/>
            <a:ext cx="3031957"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IE" sz="3600" b="1" i="0" u="none" strike="noStrike" cap="none">
                <a:solidFill>
                  <a:srgbClr val="292929"/>
                </a:solidFill>
                <a:latin typeface="Arial Black"/>
                <a:ea typeface="Arial Black"/>
                <a:cs typeface="Arial Black"/>
                <a:sym typeface="Arial Black"/>
              </a:rPr>
              <a:t>Die 4 P's des Geschichtenerzählens</a:t>
            </a:r>
            <a:endParaRPr sz="3600" b="1" i="0" u="none" strike="noStrike" cap="none">
              <a:solidFill>
                <a:srgbClr val="292929"/>
              </a:solidFill>
              <a:latin typeface="Arial Black"/>
              <a:ea typeface="Arial Black"/>
              <a:cs typeface="Arial Black"/>
              <a:sym typeface="Arial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sp>
        <p:nvSpPr>
          <p:cNvPr id="272" name="Google Shape;272;p41"/>
          <p:cNvSpPr/>
          <p:nvPr/>
        </p:nvSpPr>
        <p:spPr>
          <a:xfrm>
            <a:off x="0" y="2"/>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3" name="Google Shape;273;p41"/>
          <p:cNvSpPr txBox="1"/>
          <p:nvPr/>
        </p:nvSpPr>
        <p:spPr>
          <a:xfrm>
            <a:off x="982639" y="2545046"/>
            <a:ext cx="4613300" cy="110364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7200"/>
              <a:buFont typeface="Arial"/>
              <a:buNone/>
            </a:pPr>
            <a:r>
              <a:rPr lang="en-IE" sz="7200">
                <a:solidFill>
                  <a:schemeClr val="dk1"/>
                </a:solidFill>
              </a:rPr>
              <a:t>Menschen</a:t>
            </a:r>
            <a:endParaRPr sz="1400" b="0" i="0" u="none" strike="noStrike" cap="none">
              <a:solidFill>
                <a:srgbClr val="000000"/>
              </a:solidFill>
              <a:latin typeface="Arial"/>
              <a:ea typeface="Arial"/>
              <a:cs typeface="Arial"/>
              <a:sym typeface="Arial"/>
            </a:endParaRPr>
          </a:p>
        </p:txBody>
      </p:sp>
      <p:sp>
        <p:nvSpPr>
          <p:cNvPr id="274" name="Google Shape;274;p41"/>
          <p:cNvSpPr/>
          <p:nvPr/>
        </p:nvSpPr>
        <p:spPr>
          <a:xfrm flipH="1">
            <a:off x="8123336" y="-3"/>
            <a:ext cx="4068664" cy="6858000"/>
          </a:xfrm>
          <a:prstGeom prst="rect">
            <a:avLst/>
          </a:prstGeom>
          <a:gradFill>
            <a:gsLst>
              <a:gs pos="0">
                <a:srgbClr val="000000"/>
              </a:gs>
              <a:gs pos="26000">
                <a:srgbClr val="000000"/>
              </a:gs>
              <a:gs pos="100000">
                <a:schemeClr val="accent1"/>
              </a:gs>
            </a:gsLst>
            <a:lin ang="9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5" name="Google Shape;275;p41"/>
          <p:cNvSpPr/>
          <p:nvPr/>
        </p:nvSpPr>
        <p:spPr>
          <a:xfrm flipH="1">
            <a:off x="8123336" y="-3"/>
            <a:ext cx="3611463" cy="6858000"/>
          </a:xfrm>
          <a:prstGeom prst="rect">
            <a:avLst/>
          </a:prstGeom>
          <a:gradFill>
            <a:gsLst>
              <a:gs pos="0">
                <a:srgbClr val="2F5496">
                  <a:alpha val="55294"/>
                </a:srgbClr>
              </a:gs>
              <a:gs pos="100000">
                <a:srgbClr val="000000">
                  <a:alpha val="51372"/>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6" name="Google Shape;276;p41"/>
          <p:cNvSpPr/>
          <p:nvPr/>
        </p:nvSpPr>
        <p:spPr>
          <a:xfrm rot="5400000">
            <a:off x="8230721" y="-107390"/>
            <a:ext cx="3853890" cy="4068665"/>
          </a:xfrm>
          <a:prstGeom prst="rect">
            <a:avLst/>
          </a:prstGeom>
          <a:gradFill>
            <a:gsLst>
              <a:gs pos="0">
                <a:srgbClr val="000000">
                  <a:alpha val="33333"/>
                </a:srgbClr>
              </a:gs>
              <a:gs pos="96000">
                <a:srgbClr val="4472C4">
                  <a:alpha val="0"/>
                </a:srgbClr>
              </a:gs>
              <a:gs pos="100000">
                <a:srgbClr val="4472C4">
                  <a:alpha val="0"/>
                </a:srgbClr>
              </a:gs>
            </a:gsLst>
            <a:lin ang="8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77" name="Google Shape;277;p41" descr="Logo&#10;&#10;Description automatically generated"/>
          <p:cNvPicPr preferRelativeResize="0"/>
          <p:nvPr/>
        </p:nvPicPr>
        <p:blipFill rotWithShape="1">
          <a:blip r:embed="rId3">
            <a:alphaModFix/>
          </a:blip>
          <a:srcRect l="5500" r="-3" b="-3"/>
          <a:stretch/>
        </p:blipFill>
        <p:spPr>
          <a:xfrm>
            <a:off x="5595939" y="1012536"/>
            <a:ext cx="5256223" cy="4756162"/>
          </a:xfrm>
          <a:custGeom>
            <a:avLst/>
            <a:gdLst/>
            <a:ahLst/>
            <a:cxnLst/>
            <a:rect l="l" t="t" r="r" b="b"/>
            <a:pathLst>
              <a:path w="5031136" h="5031136" extrusionOk="0">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ln>
            <a:noFill/>
          </a:ln>
        </p:spPr>
      </p:pic>
      <p:sp>
        <p:nvSpPr>
          <p:cNvPr id="278" name="Google Shape;278;p4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9" name="Google Shape;279;p4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80" name="Google Shape;280;p4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1" name="Google Shape;281;p4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5"/>
        <p:cNvGrpSpPr/>
        <p:nvPr/>
      </p:nvGrpSpPr>
      <p:grpSpPr>
        <a:xfrm>
          <a:off x="0" y="0"/>
          <a:ext cx="0" cy="0"/>
          <a:chOff x="0" y="0"/>
          <a:chExt cx="0" cy="0"/>
        </a:xfrm>
      </p:grpSpPr>
      <p:sp>
        <p:nvSpPr>
          <p:cNvPr id="286" name="Google Shape;286;p42"/>
          <p:cNvSpPr/>
          <p:nvPr/>
        </p:nvSpPr>
        <p:spPr>
          <a:xfrm>
            <a:off x="7403089" y="0"/>
            <a:ext cx="4788912"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7" name="Google Shape;287;p42"/>
          <p:cNvSpPr txBox="1"/>
          <p:nvPr/>
        </p:nvSpPr>
        <p:spPr>
          <a:xfrm>
            <a:off x="8108953" y="2737146"/>
            <a:ext cx="3377183" cy="138370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7200"/>
              <a:buFont typeface="Arial"/>
              <a:buNone/>
            </a:pPr>
            <a:r>
              <a:rPr lang="en-IE" sz="7200" b="0" i="0" u="none" strike="noStrike" cap="none">
                <a:solidFill>
                  <a:schemeClr val="lt1"/>
                </a:solidFill>
                <a:latin typeface="Arial"/>
                <a:ea typeface="Arial"/>
                <a:cs typeface="Arial"/>
                <a:sym typeface="Arial"/>
              </a:rPr>
              <a:t>Ort</a:t>
            </a:r>
            <a:endParaRPr sz="1400" b="0" i="0" u="none" strike="noStrike" cap="none">
              <a:solidFill>
                <a:srgbClr val="000000"/>
              </a:solidFill>
              <a:latin typeface="Arial"/>
              <a:ea typeface="Arial"/>
              <a:cs typeface="Arial"/>
              <a:sym typeface="Arial"/>
            </a:endParaRPr>
          </a:p>
        </p:txBody>
      </p:sp>
      <p:pic>
        <p:nvPicPr>
          <p:cNvPr id="288" name="Google Shape;288;p42" descr="A picture containing text, device, vector graphics&#10;&#10;Description automatically generated"/>
          <p:cNvPicPr preferRelativeResize="0"/>
          <p:nvPr/>
        </p:nvPicPr>
        <p:blipFill rotWithShape="1">
          <a:blip r:embed="rId3">
            <a:alphaModFix/>
          </a:blip>
          <a:srcRect r="2" b="8982"/>
          <a:stretch/>
        </p:blipFill>
        <p:spPr>
          <a:xfrm>
            <a:off x="20" y="10"/>
            <a:ext cx="7534636" cy="6857990"/>
          </a:xfrm>
          <a:prstGeom prst="rect">
            <a:avLst/>
          </a:prstGeom>
          <a:noFill/>
          <a:ln>
            <a:noFill/>
          </a:ln>
        </p:spPr>
      </p:pic>
      <p:sp>
        <p:nvSpPr>
          <p:cNvPr id="289" name="Google Shape;289;p4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0" name="Google Shape;290;p4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91" name="Google Shape;291;p4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2" name="Google Shape;292;p42"/>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5" name="Google Shape;105;p2"/>
          <p:cNvPicPr preferRelativeResize="0"/>
          <p:nvPr/>
        </p:nvPicPr>
        <p:blipFill rotWithShape="1">
          <a:blip r:embed="rId4">
            <a:alphaModFix/>
          </a:blip>
          <a:srcRect/>
          <a:stretch/>
        </p:blipFill>
        <p:spPr>
          <a:xfrm rot="5400000">
            <a:off x="4017640" y="-488420"/>
            <a:ext cx="4156720" cy="7335722"/>
          </a:xfrm>
          <a:prstGeom prst="rect">
            <a:avLst/>
          </a:prstGeom>
          <a:noFill/>
          <a:ln>
            <a:noFill/>
          </a:ln>
        </p:spPr>
      </p:pic>
      <p:sp>
        <p:nvSpPr>
          <p:cNvPr id="106" name="Google Shape;106;p2"/>
          <p:cNvSpPr txBox="1"/>
          <p:nvPr/>
        </p:nvSpPr>
        <p:spPr>
          <a:xfrm>
            <a:off x="2997272" y="2084079"/>
            <a:ext cx="6197455" cy="120028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IE" sz="3600" b="0" i="0" u="none" strike="noStrike" cap="none">
                <a:solidFill>
                  <a:srgbClr val="FD3259"/>
                </a:solidFill>
                <a:latin typeface="Arial Black"/>
                <a:ea typeface="Arial Black"/>
                <a:cs typeface="Arial Black"/>
                <a:sym typeface="Arial Black"/>
              </a:rPr>
              <a:t>Modul 2: Ich als Geschichtenerzähler </a:t>
            </a:r>
            <a:endParaRPr sz="3600" b="0" i="0" u="none" strike="noStrike" cap="none">
              <a:solidFill>
                <a:srgbClr val="FD3259"/>
              </a:solidFill>
              <a:latin typeface="Arial Black"/>
              <a:ea typeface="Arial Black"/>
              <a:cs typeface="Arial Black"/>
              <a:sym typeface="Arial Black"/>
            </a:endParaRPr>
          </a:p>
        </p:txBody>
      </p:sp>
      <p:sp>
        <p:nvSpPr>
          <p:cNvPr id="107" name="Google Shape;107;p2"/>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08" name="Google Shape;108;p2" descr="Text&#10;&#10;Description automatically generated"/>
          <p:cNvPicPr preferRelativeResize="0"/>
          <p:nvPr/>
        </p:nvPicPr>
        <p:blipFill rotWithShape="1">
          <a:blip r:embed="rId5">
            <a:alphaModFix/>
          </a:blip>
          <a:srcRect/>
          <a:stretch/>
        </p:blipFill>
        <p:spPr>
          <a:xfrm>
            <a:off x="235341" y="6247302"/>
            <a:ext cx="1964299" cy="427819"/>
          </a:xfrm>
          <a:prstGeom prst="rect">
            <a:avLst/>
          </a:prstGeom>
          <a:noFill/>
          <a:ln>
            <a:noFill/>
          </a:ln>
        </p:spPr>
      </p:pic>
      <p:sp>
        <p:nvSpPr>
          <p:cNvPr id="109" name="Google Shape;109;p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0" name="Google Shape;110;p2"/>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p43"/>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8" name="Google Shape;298;p43"/>
          <p:cNvSpPr txBox="1"/>
          <p:nvPr/>
        </p:nvSpPr>
        <p:spPr>
          <a:xfrm>
            <a:off x="581786" y="1967265"/>
            <a:ext cx="3634740" cy="2547257"/>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7200"/>
              <a:buFont typeface="Arial"/>
              <a:buNone/>
            </a:pPr>
            <a:r>
              <a:rPr lang="en-IE" sz="7200" b="0" i="0" u="none" strike="noStrike" cap="none">
                <a:solidFill>
                  <a:srgbClr val="FFFFFF"/>
                </a:solidFill>
                <a:latin typeface="Arial"/>
                <a:ea typeface="Arial"/>
                <a:cs typeface="Arial"/>
                <a:sym typeface="Arial"/>
              </a:rPr>
              <a:t>Zweck</a:t>
            </a:r>
            <a:endParaRPr sz="1400" b="0" i="0" u="none" strike="noStrike" cap="none">
              <a:solidFill>
                <a:srgbClr val="000000"/>
              </a:solidFill>
              <a:latin typeface="Arial"/>
              <a:ea typeface="Arial"/>
              <a:cs typeface="Arial"/>
              <a:sym typeface="Arial"/>
            </a:endParaRPr>
          </a:p>
        </p:txBody>
      </p:sp>
      <p:pic>
        <p:nvPicPr>
          <p:cNvPr id="299" name="Google Shape;299;p43" descr="A picture containing chart&#10;&#10;Description automatically generated"/>
          <p:cNvPicPr preferRelativeResize="0"/>
          <p:nvPr/>
        </p:nvPicPr>
        <p:blipFill rotWithShape="1">
          <a:blip r:embed="rId3">
            <a:alphaModFix/>
          </a:blip>
          <a:srcRect l="7303" t="12247" r="8674" b="9703"/>
          <a:stretch/>
        </p:blipFill>
        <p:spPr>
          <a:xfrm>
            <a:off x="5170215" y="643466"/>
            <a:ext cx="5994902" cy="5568739"/>
          </a:xfrm>
          <a:prstGeom prst="rect">
            <a:avLst/>
          </a:prstGeom>
          <a:noFill/>
          <a:ln>
            <a:noFill/>
          </a:ln>
        </p:spPr>
      </p:pic>
      <p:sp>
        <p:nvSpPr>
          <p:cNvPr id="300" name="Google Shape;300;p4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1" name="Google Shape;301;p4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02" name="Google Shape;302;p4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3" name="Google Shape;303;p43"/>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
        <p:cNvGrpSpPr/>
        <p:nvPr/>
      </p:nvGrpSpPr>
      <p:grpSpPr>
        <a:xfrm>
          <a:off x="0" y="0"/>
          <a:ext cx="0" cy="0"/>
          <a:chOff x="0" y="0"/>
          <a:chExt cx="0" cy="0"/>
        </a:xfrm>
      </p:grpSpPr>
      <p:sp>
        <p:nvSpPr>
          <p:cNvPr id="308" name="Google Shape;308;p4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9" name="Google Shape;309;p44"/>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10" name="Google Shape;310;p44" descr="A picture containing text, vector graphics, silhouette&#10;&#10;Description automatically generated"/>
          <p:cNvPicPr preferRelativeResize="0"/>
          <p:nvPr/>
        </p:nvPicPr>
        <p:blipFill rotWithShape="1">
          <a:blip r:embed="rId3">
            <a:alphaModFix/>
          </a:blip>
          <a:srcRect t="22903" r="9091" b="26211"/>
          <a:stretch/>
        </p:blipFill>
        <p:spPr>
          <a:xfrm>
            <a:off x="2852791" y="-486493"/>
            <a:ext cx="9898380" cy="7830985"/>
          </a:xfrm>
          <a:prstGeom prst="rect">
            <a:avLst/>
          </a:prstGeom>
          <a:noFill/>
          <a:ln>
            <a:noFill/>
          </a:ln>
        </p:spPr>
      </p:pic>
      <p:sp>
        <p:nvSpPr>
          <p:cNvPr id="311" name="Google Shape;311;p44"/>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4800"/>
              <a:buFont typeface="Arial"/>
              <a:buNone/>
            </a:pPr>
            <a:r>
              <a:rPr lang="en-IE" sz="4800">
                <a:solidFill>
                  <a:schemeClr val="lt1"/>
                </a:solidFill>
              </a:rPr>
              <a:t>Handlung</a:t>
            </a:r>
            <a:endParaRPr sz="1400" b="0" i="0" u="none" strike="noStrike" cap="none">
              <a:solidFill>
                <a:srgbClr val="000000"/>
              </a:solidFill>
              <a:latin typeface="Arial"/>
              <a:ea typeface="Arial"/>
              <a:cs typeface="Arial"/>
              <a:sym typeface="Arial"/>
            </a:endParaRPr>
          </a:p>
        </p:txBody>
      </p:sp>
      <p:sp>
        <p:nvSpPr>
          <p:cNvPr id="312" name="Google Shape;312;p44"/>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313" name="Google Shape;313;p44"/>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4" name="Google Shape;314;p4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5" name="Google Shape;315;p4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16" name="Google Shape;316;p4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7" name="Google Shape;317;p4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3" name="Google Shape;103;p45"/>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104" name="Google Shape;104;p4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 name="Google Shape;105;p45"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06" name="Google Shape;106;p4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7" name="Google Shape;107;p45"/>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08" name="Google Shape;108;p45"/>
          <p:cNvSpPr txBox="1"/>
          <p:nvPr/>
        </p:nvSpPr>
        <p:spPr>
          <a:xfrm>
            <a:off x="3170549" y="2176435"/>
            <a:ext cx="6096000" cy="107721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IE" sz="3200" b="0" i="0" u="none" strike="noStrike" kern="0" cap="none" spc="0" normalizeH="0" baseline="0" noProof="0" dirty="0">
                <a:ln>
                  <a:noFill/>
                </a:ln>
                <a:solidFill>
                  <a:srgbClr val="000000"/>
                </a:solidFill>
                <a:effectLst/>
                <a:uLnTx/>
                <a:uFillTx/>
                <a:latin typeface="Arial Black"/>
                <a:ea typeface="Arial Black"/>
                <a:cs typeface="Arial Black"/>
                <a:sym typeface="Arial Black"/>
              </a:rPr>
              <a:t>Einheit 3: Die </a:t>
            </a:r>
            <a:r>
              <a:rPr kumimoji="0" lang="en-IE" sz="3200" b="0" i="0" u="none" strike="noStrike" kern="0" cap="none" spc="0" normalizeH="0" baseline="0" noProof="0" dirty="0" err="1">
                <a:ln>
                  <a:noFill/>
                </a:ln>
                <a:solidFill>
                  <a:srgbClr val="000000"/>
                </a:solidFill>
                <a:effectLst/>
                <a:uLnTx/>
                <a:uFillTx/>
                <a:latin typeface="Arial Black"/>
                <a:ea typeface="Arial Black"/>
                <a:cs typeface="Arial Black"/>
                <a:sym typeface="Arial Black"/>
              </a:rPr>
              <a:t>Macht</a:t>
            </a:r>
            <a:r>
              <a:rPr kumimoji="0" lang="en-IE" sz="3200" b="0" i="0" u="none" strike="noStrike" kern="0" cap="none" spc="0" normalizeH="0" baseline="0" noProof="0" dirty="0">
                <a:ln>
                  <a:noFill/>
                </a:ln>
                <a:solidFill>
                  <a:srgbClr val="000000"/>
                </a:solidFill>
                <a:effectLst/>
                <a:uLnTx/>
                <a:uFillTx/>
                <a:latin typeface="Arial Black"/>
                <a:ea typeface="Arial Black"/>
                <a:cs typeface="Arial Black"/>
                <a:sym typeface="Arial Black"/>
              </a:rPr>
              <a:t> des </a:t>
            </a:r>
            <a:r>
              <a:rPr kumimoji="0" lang="en-IE" sz="3200" b="0" i="0" u="none" strike="noStrike" kern="0" cap="none" spc="0" normalizeH="0" baseline="0" noProof="0" dirty="0" err="1">
                <a:ln>
                  <a:noFill/>
                </a:ln>
                <a:solidFill>
                  <a:srgbClr val="000000"/>
                </a:solidFill>
                <a:effectLst/>
                <a:uLnTx/>
                <a:uFillTx/>
                <a:latin typeface="Arial Black"/>
                <a:ea typeface="Arial Black"/>
                <a:cs typeface="Arial Black"/>
                <a:sym typeface="Arial Black"/>
              </a:rPr>
              <a:t>Erzählens</a:t>
            </a:r>
            <a:endParaRPr kumimoji="0" sz="3200" b="0" i="0" u="none" strike="noStrike" kern="0" cap="none" spc="0" normalizeH="0" baseline="0" noProof="0" dirty="0">
              <a:ln>
                <a:noFill/>
              </a:ln>
              <a:solidFill>
                <a:srgbClr val="000000"/>
              </a:solidFill>
              <a:effectLst/>
              <a:uLnTx/>
              <a:uFillTx/>
              <a:latin typeface="Arial Black"/>
              <a:ea typeface="Arial Black"/>
              <a:cs typeface="Arial Black"/>
              <a:sym typeface="Arial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4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4" name="Google Shape;114;p4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5" name="Google Shape;115;p4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16" name="Google Shape;116;p4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17" name="Google Shape;117;p46"/>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18" name="Google Shape;118;p46"/>
          <p:cNvSpPr txBox="1"/>
          <p:nvPr/>
        </p:nvSpPr>
        <p:spPr>
          <a:xfrm>
            <a:off x="673769" y="1971691"/>
            <a:ext cx="3031957" cy="175432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IE" sz="3600" b="1" i="1" u="none" strike="noStrike" kern="0" cap="none" spc="0" normalizeH="0" baseline="0" noProof="0">
                <a:ln>
                  <a:noFill/>
                </a:ln>
                <a:solidFill>
                  <a:srgbClr val="292929"/>
                </a:solidFill>
                <a:effectLst/>
                <a:uLnTx/>
                <a:uFillTx/>
                <a:latin typeface="Arial Black"/>
                <a:ea typeface="Arial Black"/>
                <a:cs typeface="Arial Black"/>
                <a:sym typeface="Arial Black"/>
              </a:rPr>
              <a:t>Kopf, Herz und Präsenz</a:t>
            </a:r>
            <a:endParaRPr kumimoji="0" sz="3600" b="1" i="1" u="none" strike="noStrike" kern="0" cap="none" spc="0" normalizeH="0" baseline="0" noProof="0">
              <a:ln>
                <a:noFill/>
              </a:ln>
              <a:solidFill>
                <a:srgbClr val="292929"/>
              </a:solidFill>
              <a:effectLst/>
              <a:uLnTx/>
              <a:uFillTx/>
              <a:latin typeface="Arial Black"/>
              <a:ea typeface="Arial Black"/>
              <a:cs typeface="Arial Black"/>
              <a:sym typeface="Arial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4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4" name="Google Shape;124;p47"/>
          <p:cNvSpPr/>
          <p:nvPr/>
        </p:nvSpPr>
        <p:spPr>
          <a:xfrm>
            <a:off x="0" y="0"/>
            <a:ext cx="1218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25" name="Google Shape;125;p47"/>
          <p:cNvSpPr/>
          <p:nvPr/>
        </p:nvSpPr>
        <p:spPr>
          <a:xfrm>
            <a:off x="0" y="0"/>
            <a:ext cx="12192000" cy="6219825"/>
          </a:xfrm>
          <a:custGeom>
            <a:avLst/>
            <a:gdLst/>
            <a:ahLst/>
            <a:cxnLst/>
            <a:rect l="l" t="t" r="r" b="b"/>
            <a:pathLst>
              <a:path w="12192000" h="6219825" extrusionOk="0">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26" name="Google Shape;126;p47"/>
          <p:cNvPicPr preferRelativeResize="0"/>
          <p:nvPr/>
        </p:nvPicPr>
        <p:blipFill rotWithShape="1">
          <a:blip r:embed="rId3">
            <a:alphaModFix/>
          </a:blip>
          <a:srcRect/>
          <a:stretch/>
        </p:blipFill>
        <p:spPr>
          <a:xfrm>
            <a:off x="1842618" y="152457"/>
            <a:ext cx="8506765" cy="6380074"/>
          </a:xfrm>
          <a:prstGeom prst="rect">
            <a:avLst/>
          </a:prstGeom>
          <a:noFill/>
          <a:ln>
            <a:noFill/>
          </a:ln>
        </p:spPr>
      </p:pic>
      <p:sp>
        <p:nvSpPr>
          <p:cNvPr id="127" name="Google Shape;127;p4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8" name="Google Shape;128;p4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29" name="Google Shape;129;p4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0" name="Google Shape;130;p47"/>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4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6" name="Google Shape;136;p4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7" name="Google Shape;137;p48"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38" name="Google Shape;138;p4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9" name="Google Shape;139;p48"/>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40" name="Google Shape;140;p48"/>
          <p:cNvSpPr txBox="1"/>
          <p:nvPr/>
        </p:nvSpPr>
        <p:spPr>
          <a:xfrm>
            <a:off x="673769" y="1971691"/>
            <a:ext cx="3031957"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IE" sz="3600" b="1" i="1" u="none" strike="noStrike" kern="0" cap="none" spc="0" normalizeH="0" baseline="0" noProof="0">
                <a:ln>
                  <a:noFill/>
                </a:ln>
                <a:solidFill>
                  <a:srgbClr val="292929"/>
                </a:solidFill>
                <a:effectLst/>
                <a:uLnTx/>
                <a:uFillTx/>
                <a:latin typeface="Arial Black"/>
                <a:ea typeface="Arial Black"/>
                <a:cs typeface="Arial Black"/>
                <a:sym typeface="Arial Black"/>
              </a:rPr>
              <a:t>Kennen Sie Ihr Publikum</a:t>
            </a:r>
            <a:endParaRPr kumimoji="0" sz="3600" b="1" i="1" u="none" strike="noStrike" kern="0" cap="none" spc="0" normalizeH="0" baseline="0" noProof="0">
              <a:ln>
                <a:noFill/>
              </a:ln>
              <a:solidFill>
                <a:srgbClr val="292929"/>
              </a:solidFill>
              <a:effectLst/>
              <a:uLnTx/>
              <a:uFillTx/>
              <a:latin typeface="Arial Black"/>
              <a:ea typeface="Arial Black"/>
              <a:cs typeface="Arial Black"/>
              <a:sym typeface="Arial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4"/>
        <p:cNvGrpSpPr/>
        <p:nvPr/>
      </p:nvGrpSpPr>
      <p:grpSpPr>
        <a:xfrm>
          <a:off x="0" y="0"/>
          <a:ext cx="0" cy="0"/>
          <a:chOff x="0" y="0"/>
          <a:chExt cx="0" cy="0"/>
        </a:xfrm>
      </p:grpSpPr>
      <p:sp>
        <p:nvSpPr>
          <p:cNvPr id="145" name="Google Shape;145;p49"/>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46" name="Google Shape;146;p49" descr="Uma imagem com texto, captura de ecrã, interior, apresentação&#10;&#10;Descrição gerada automaticamente"/>
          <p:cNvPicPr preferRelativeResize="0"/>
          <p:nvPr/>
        </p:nvPicPr>
        <p:blipFill rotWithShape="1">
          <a:blip r:embed="rId3">
            <a:alphaModFix/>
          </a:blip>
          <a:srcRect t="8572" r="35362" b="519"/>
          <a:stretch/>
        </p:blipFill>
        <p:spPr>
          <a:xfrm>
            <a:off x="3523488" y="10"/>
            <a:ext cx="8668512" cy="6857990"/>
          </a:xfrm>
          <a:prstGeom prst="rect">
            <a:avLst/>
          </a:prstGeom>
          <a:noFill/>
          <a:ln>
            <a:noFill/>
          </a:ln>
        </p:spPr>
      </p:pic>
      <p:sp>
        <p:nvSpPr>
          <p:cNvPr id="147" name="Google Shape;147;p49"/>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8" name="Google Shape;148;p49"/>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4800"/>
              <a:buFont typeface="Arial"/>
              <a:buNone/>
              <a:tabLst/>
              <a:defRPr/>
            </a:pPr>
            <a:r>
              <a:rPr kumimoji="0" lang="en-IE" sz="4800" b="0" i="0" u="none" strike="noStrike" kern="0" cap="none" spc="0" normalizeH="0" baseline="0" noProof="0">
                <a:ln>
                  <a:noFill/>
                </a:ln>
                <a:solidFill>
                  <a:srgbClr val="FFFFFF"/>
                </a:solidFill>
                <a:effectLst/>
                <a:uLnTx/>
                <a:uFillTx/>
                <a:latin typeface="Arial"/>
                <a:ea typeface="Arial"/>
                <a:cs typeface="Arial"/>
                <a:sym typeface="Arial"/>
              </a:rPr>
              <a:t>Publikum</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49"/>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50;p49"/>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51;p4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2" name="Google Shape;152;p4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53" name="Google Shape;153;p4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4" name="Google Shape;154;p49"/>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5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0" name="Google Shape;160;p5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1" name="Google Shape;161;p5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62" name="Google Shape;162;p5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3" name="Google Shape;163;p5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64" name="Google Shape;164;p50"/>
          <p:cNvSpPr txBox="1"/>
          <p:nvPr/>
        </p:nvSpPr>
        <p:spPr>
          <a:xfrm>
            <a:off x="673769" y="1971691"/>
            <a:ext cx="3032100" cy="2308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IE" sz="3600" b="1" i="1" u="none" strike="noStrike" kern="0" cap="none" spc="0" normalizeH="0" baseline="0" noProof="0">
                <a:ln>
                  <a:noFill/>
                </a:ln>
                <a:solidFill>
                  <a:srgbClr val="292929"/>
                </a:solidFill>
                <a:effectLst/>
                <a:uLnTx/>
                <a:uFillTx/>
                <a:latin typeface="Arial Black"/>
                <a:ea typeface="Arial Black"/>
                <a:cs typeface="Arial Black"/>
                <a:sym typeface="Arial Black"/>
              </a:rPr>
              <a:t>Vermeiden Sie gängige Handlungsklischees</a:t>
            </a:r>
            <a:endParaRPr kumimoji="0" sz="3600" b="1" i="1" u="none" strike="noStrike" kern="0" cap="none" spc="0" normalizeH="0" baseline="0" noProof="0">
              <a:ln>
                <a:noFill/>
              </a:ln>
              <a:solidFill>
                <a:srgbClr val="292929"/>
              </a:solidFill>
              <a:effectLst/>
              <a:uLnTx/>
              <a:uFillTx/>
              <a:latin typeface="Arial Black"/>
              <a:ea typeface="Arial Black"/>
              <a:cs typeface="Arial Black"/>
              <a:sym typeface="Arial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5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0" name="Google Shape;170;p51"/>
          <p:cNvSpPr txBox="1"/>
          <p:nvPr/>
        </p:nvSpPr>
        <p:spPr>
          <a:xfrm>
            <a:off x="855874" y="2201838"/>
            <a:ext cx="4391100" cy="2615968"/>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rmAutofit fontScale="85000" lnSpcReduction="20000"/>
          </a:bodyPr>
          <a:lstStyle/>
          <a:p>
            <a:pPr marL="457200" marR="0" lvl="0" indent="0" algn="l" defTabSz="914400" rtl="0" eaLnBrk="1" fontAlgn="auto" latinLnBrk="0" hangingPunct="1">
              <a:lnSpc>
                <a:spcPct val="90000"/>
              </a:lnSpc>
              <a:spcBef>
                <a:spcPts val="0"/>
              </a:spcBef>
              <a:spcAft>
                <a:spcPts val="0"/>
              </a:spcAft>
              <a:buClr>
                <a:srgbClr val="000000"/>
              </a:buClr>
              <a:buSzPct val="100000"/>
              <a:buFont typeface="Arial"/>
              <a:buNone/>
              <a:tabLst/>
              <a:defRPr/>
            </a:pPr>
            <a:r>
              <a:rPr kumimoji="0" lang="en-IE" sz="2550" b="0" i="0" u="none" strike="noStrike" kern="0" cap="none" spc="0" normalizeH="0" baseline="0" noProof="0" dirty="0" err="1">
                <a:ln>
                  <a:noFill/>
                </a:ln>
                <a:solidFill>
                  <a:srgbClr val="000000"/>
                </a:solidFill>
                <a:effectLst/>
                <a:uLnTx/>
                <a:uFillTx/>
                <a:latin typeface="Arial"/>
                <a:ea typeface="Arial"/>
                <a:cs typeface="Arial"/>
                <a:sym typeface="Arial"/>
              </a:rPr>
              <a:t>Gängige</a:t>
            </a:r>
            <a:r>
              <a:rPr kumimoji="0" lang="en-IE" sz="2550"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IE" sz="2550" b="0" i="0" u="none" strike="noStrike" kern="0" cap="none" spc="0" normalizeH="0" baseline="0" noProof="0" dirty="0" err="1">
                <a:ln>
                  <a:noFill/>
                </a:ln>
                <a:solidFill>
                  <a:srgbClr val="000000"/>
                </a:solidFill>
                <a:effectLst/>
                <a:uLnTx/>
                <a:uFillTx/>
                <a:latin typeface="Arial"/>
                <a:ea typeface="Arial"/>
                <a:cs typeface="Arial"/>
                <a:sym typeface="Arial"/>
              </a:rPr>
              <a:t>Handlungsklischees</a:t>
            </a:r>
            <a:r>
              <a:rPr kumimoji="0" lang="en-IE" sz="2550" b="0" i="0" u="none" strike="noStrike" kern="0" cap="none" spc="0" normalizeH="0" baseline="0" noProof="0" dirty="0">
                <a:ln>
                  <a:noFill/>
                </a:ln>
                <a:solidFill>
                  <a:srgbClr val="000000"/>
                </a:solidFill>
                <a:effectLst/>
                <a:uLnTx/>
                <a:uFillTx/>
                <a:latin typeface="Arial"/>
                <a:ea typeface="Arial"/>
                <a:cs typeface="Arial"/>
                <a:sym typeface="Arial"/>
              </a:rPr>
              <a:t>:</a:t>
            </a:r>
            <a:endParaRPr kumimoji="0" sz="2550" b="0" i="0" u="none" strike="noStrike" kern="0" cap="none" spc="0" normalizeH="0" baseline="0" noProof="0" dirty="0">
              <a:ln>
                <a:noFill/>
              </a:ln>
              <a:solidFill>
                <a:srgbClr val="000000"/>
              </a:solidFill>
              <a:effectLst/>
              <a:uLnTx/>
              <a:uFillTx/>
              <a:latin typeface="Arial"/>
              <a:ea typeface="Arial"/>
              <a:cs typeface="Arial"/>
              <a:sym typeface="Arial"/>
            </a:endParaRPr>
          </a:p>
          <a:p>
            <a:pPr marL="1028700" marR="0" lvl="0" indent="-227106"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IE" sz="2550" b="0" i="0" u="none" strike="noStrike" kern="0" cap="none" spc="0" normalizeH="0" baseline="0" noProof="0" dirty="0" err="1">
                <a:ln>
                  <a:noFill/>
                </a:ln>
                <a:solidFill>
                  <a:srgbClr val="000000"/>
                </a:solidFill>
                <a:effectLst/>
                <a:uLnTx/>
                <a:uFillTx/>
                <a:latin typeface="Arial"/>
                <a:ea typeface="Arial"/>
                <a:cs typeface="Arial"/>
                <a:sym typeface="Arial"/>
              </a:rPr>
              <a:t>Unmögliche</a:t>
            </a:r>
            <a:r>
              <a:rPr kumimoji="0" lang="en-IE" sz="2550" b="0" i="0" u="none" strike="noStrike" kern="0" cap="none" spc="0" normalizeH="0" baseline="0" noProof="0" dirty="0">
                <a:ln>
                  <a:noFill/>
                </a:ln>
                <a:solidFill>
                  <a:srgbClr val="000000"/>
                </a:solidFill>
                <a:effectLst/>
                <a:uLnTx/>
                <a:uFillTx/>
                <a:latin typeface="Arial"/>
                <a:ea typeface="Arial"/>
                <a:cs typeface="Arial"/>
                <a:sym typeface="Arial"/>
              </a:rPr>
              <a:t>/</a:t>
            </a:r>
            <a:r>
              <a:rPr kumimoji="0" lang="en-IE" sz="2550" b="0" i="0" u="none" strike="noStrike" kern="0" cap="none" spc="0" normalizeH="0" baseline="0" noProof="0" dirty="0" err="1">
                <a:ln>
                  <a:noFill/>
                </a:ln>
                <a:solidFill>
                  <a:srgbClr val="000000"/>
                </a:solidFill>
                <a:effectLst/>
                <a:uLnTx/>
                <a:uFillTx/>
                <a:latin typeface="Arial"/>
                <a:ea typeface="Arial"/>
                <a:cs typeface="Arial"/>
                <a:sym typeface="Arial"/>
              </a:rPr>
              <a:t>verbotene</a:t>
            </a:r>
            <a:r>
              <a:rPr kumimoji="0" lang="en-IE" sz="2550" b="0" i="0" u="none" strike="noStrike" kern="0" cap="none" spc="0" normalizeH="0" baseline="0" noProof="0" dirty="0">
                <a:ln>
                  <a:noFill/>
                </a:ln>
                <a:solidFill>
                  <a:srgbClr val="000000"/>
                </a:solidFill>
                <a:effectLst/>
                <a:uLnTx/>
                <a:uFillTx/>
                <a:latin typeface="Arial"/>
                <a:ea typeface="Arial"/>
                <a:cs typeface="Arial"/>
                <a:sym typeface="Arial"/>
              </a:rPr>
              <a:t> Liebe</a:t>
            </a:r>
            <a:endParaRPr kumimoji="0" sz="2550" b="0" i="0" u="none" strike="noStrike" kern="0" cap="none" spc="0" normalizeH="0" baseline="0" noProof="0" dirty="0">
              <a:ln>
                <a:noFill/>
              </a:ln>
              <a:solidFill>
                <a:srgbClr val="000000"/>
              </a:solidFill>
              <a:effectLst/>
              <a:uLnTx/>
              <a:uFillTx/>
              <a:latin typeface="Arial"/>
              <a:ea typeface="Arial"/>
              <a:cs typeface="Arial"/>
              <a:sym typeface="Arial"/>
            </a:endParaRPr>
          </a:p>
          <a:p>
            <a:pPr marL="1028700" marR="0" lvl="0" indent="-227106"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IE" sz="2550" b="0" i="0" u="none" strike="noStrike" kern="0" cap="none" spc="0" normalizeH="0" baseline="0" noProof="0" dirty="0">
                <a:ln>
                  <a:noFill/>
                </a:ln>
                <a:solidFill>
                  <a:srgbClr val="000000"/>
                </a:solidFill>
                <a:effectLst/>
                <a:uLnTx/>
                <a:uFillTx/>
                <a:latin typeface="Arial"/>
                <a:ea typeface="Arial"/>
                <a:cs typeface="Arial"/>
                <a:sym typeface="Arial"/>
              </a:rPr>
              <a:t>Happy Ends</a:t>
            </a:r>
            <a:endParaRPr kumimoji="0" sz="2550" b="0" i="0" u="none" strike="noStrike" kern="0" cap="none" spc="0" normalizeH="0" baseline="0" noProof="0" dirty="0">
              <a:ln>
                <a:noFill/>
              </a:ln>
              <a:solidFill>
                <a:srgbClr val="000000"/>
              </a:solidFill>
              <a:effectLst/>
              <a:uLnTx/>
              <a:uFillTx/>
              <a:latin typeface="Arial"/>
              <a:ea typeface="Arial"/>
              <a:cs typeface="Arial"/>
              <a:sym typeface="Arial"/>
            </a:endParaRPr>
          </a:p>
          <a:p>
            <a:pPr marL="1028700" marR="0" lvl="0" indent="-227106"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IE" sz="2550" b="0" i="0" u="none" strike="noStrike" kern="0" cap="none" spc="0" normalizeH="0" baseline="0" noProof="0" dirty="0">
                <a:ln>
                  <a:noFill/>
                </a:ln>
                <a:solidFill>
                  <a:srgbClr val="000000"/>
                </a:solidFill>
                <a:effectLst/>
                <a:uLnTx/>
                <a:uFillTx/>
                <a:latin typeface="Arial"/>
                <a:ea typeface="Arial"/>
                <a:cs typeface="Arial"/>
                <a:sym typeface="Arial"/>
              </a:rPr>
              <a:t>Dating / </a:t>
            </a:r>
            <a:r>
              <a:rPr kumimoji="0" lang="en-IE" sz="2550" b="0" i="0" u="none" strike="noStrike" kern="0" cap="none" spc="0" normalizeH="0" baseline="0" noProof="0" dirty="0" err="1">
                <a:ln>
                  <a:noFill/>
                </a:ln>
                <a:solidFill>
                  <a:srgbClr val="000000"/>
                </a:solidFill>
                <a:effectLst/>
                <a:uLnTx/>
                <a:uFillTx/>
                <a:latin typeface="Arial"/>
                <a:ea typeface="Arial"/>
                <a:cs typeface="Arial"/>
                <a:sym typeface="Arial"/>
              </a:rPr>
              <a:t>Unerwartete</a:t>
            </a:r>
            <a:r>
              <a:rPr kumimoji="0" lang="en-IE" sz="2550" b="0" i="0" u="none" strike="noStrike" kern="0" cap="none" spc="0" normalizeH="0" baseline="0" noProof="0" dirty="0">
                <a:ln>
                  <a:noFill/>
                </a:ln>
                <a:solidFill>
                  <a:srgbClr val="000000"/>
                </a:solidFill>
                <a:effectLst/>
                <a:uLnTx/>
                <a:uFillTx/>
                <a:latin typeface="Arial"/>
                <a:ea typeface="Arial"/>
                <a:cs typeface="Arial"/>
                <a:sym typeface="Arial"/>
              </a:rPr>
              <a:t> Liebe</a:t>
            </a:r>
            <a:endParaRPr kumimoji="0" sz="2550" b="0" i="0" u="none" strike="noStrike" kern="0" cap="none" spc="0" normalizeH="0" baseline="0" noProof="0" dirty="0">
              <a:ln>
                <a:noFill/>
              </a:ln>
              <a:solidFill>
                <a:srgbClr val="000000"/>
              </a:solidFill>
              <a:effectLst/>
              <a:uLnTx/>
              <a:uFillTx/>
              <a:latin typeface="Arial"/>
              <a:ea typeface="Arial"/>
              <a:cs typeface="Arial"/>
              <a:sym typeface="Arial"/>
            </a:endParaRPr>
          </a:p>
          <a:p>
            <a:pPr marL="1028700" marR="0" lvl="0" indent="-227106"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IE" sz="2550" b="0" i="0" u="none" strike="noStrike" kern="0" cap="none" spc="0" normalizeH="0" baseline="0" noProof="0" dirty="0" err="1">
                <a:ln>
                  <a:noFill/>
                </a:ln>
                <a:solidFill>
                  <a:srgbClr val="000000"/>
                </a:solidFill>
                <a:effectLst/>
                <a:uLnTx/>
                <a:uFillTx/>
                <a:latin typeface="Arial"/>
                <a:ea typeface="Arial"/>
                <a:cs typeface="Arial"/>
                <a:sym typeface="Arial"/>
              </a:rPr>
              <a:t>Geheimnisvoll</a:t>
            </a:r>
            <a:endParaRPr kumimoji="0" sz="2550" b="0" i="0" u="none" strike="noStrike" kern="0" cap="none" spc="0" normalizeH="0" baseline="0" noProof="0" dirty="0">
              <a:ln>
                <a:noFill/>
              </a:ln>
              <a:solidFill>
                <a:srgbClr val="000000"/>
              </a:solidFill>
              <a:effectLst/>
              <a:uLnTx/>
              <a:uFillTx/>
              <a:latin typeface="Arial"/>
              <a:ea typeface="Arial"/>
              <a:cs typeface="Arial"/>
              <a:sym typeface="Arial"/>
            </a:endParaRPr>
          </a:p>
          <a:p>
            <a:pPr marL="1028700" marR="0" lvl="0" indent="-227106" algn="l" defTabSz="914400" rtl="0" eaLnBrk="1" fontAlgn="auto" latinLnBrk="0" hangingPunct="1">
              <a:lnSpc>
                <a:spcPct val="90000"/>
              </a:lnSpc>
              <a:spcBef>
                <a:spcPts val="600"/>
              </a:spcBef>
              <a:spcAft>
                <a:spcPts val="0"/>
              </a:spcAft>
              <a:buClr>
                <a:srgbClr val="000000"/>
              </a:buClr>
              <a:buSzPct val="100000"/>
              <a:buFont typeface="Arial"/>
              <a:buChar char="•"/>
              <a:tabLst/>
              <a:defRPr/>
            </a:pPr>
            <a:r>
              <a:rPr kumimoji="0" lang="en-IE" sz="2550" b="0" i="0" u="none" strike="noStrike" kern="0" cap="none" spc="0" normalizeH="0" baseline="0" noProof="0" dirty="0">
                <a:ln>
                  <a:noFill/>
                </a:ln>
                <a:solidFill>
                  <a:srgbClr val="000000"/>
                </a:solidFill>
                <a:effectLst/>
                <a:uLnTx/>
                <a:uFillTx/>
                <a:latin typeface="Arial"/>
                <a:ea typeface="Arial"/>
                <a:cs typeface="Arial"/>
                <a:sym typeface="Arial"/>
              </a:rPr>
              <a:t>Tabus</a:t>
            </a:r>
            <a:endParaRPr kumimoji="0" sz="2550" b="0" i="0" u="none" strike="noStrike" kern="0" cap="none" spc="0" normalizeH="0" baseline="0" noProof="0" dirty="0">
              <a:ln>
                <a:noFill/>
              </a:ln>
              <a:solidFill>
                <a:srgbClr val="000000"/>
              </a:solidFill>
              <a:effectLst/>
              <a:uLnTx/>
              <a:uFillTx/>
              <a:latin typeface="Arial"/>
              <a:ea typeface="Arial"/>
              <a:cs typeface="Arial"/>
              <a:sym typeface="Arial"/>
            </a:endParaRPr>
          </a:p>
          <a:p>
            <a:pPr marL="914400" marR="0" lvl="0" indent="-101600" algn="l" defTabSz="914400" rtl="0" eaLnBrk="1" fontAlgn="auto" latinLnBrk="0" hangingPunct="1">
              <a:lnSpc>
                <a:spcPct val="90000"/>
              </a:lnSpc>
              <a:spcBef>
                <a:spcPts val="600"/>
              </a:spcBef>
              <a:spcAft>
                <a:spcPts val="0"/>
              </a:spcAft>
              <a:buClr>
                <a:srgbClr val="000000"/>
              </a:buClr>
              <a:buSzPct val="100000"/>
              <a:buFont typeface="Arial"/>
              <a:buNone/>
              <a:tabLst/>
              <a:defRPr/>
            </a:pPr>
            <a:endParaRPr kumimoji="0" sz="2000" b="0" i="0" u="none" strike="noStrike" kern="0" cap="none" spc="0" normalizeH="0" baseline="0" noProof="0" dirty="0">
              <a:ln>
                <a:noFill/>
              </a:ln>
              <a:solidFill>
                <a:srgbClr val="FFFFFF"/>
              </a:solidFill>
              <a:effectLst/>
              <a:uLnTx/>
              <a:uFillTx/>
              <a:latin typeface="Arial"/>
              <a:ea typeface="Arial"/>
              <a:cs typeface="Arial"/>
              <a:sym typeface="Arial"/>
            </a:endParaRPr>
          </a:p>
          <a:p>
            <a:pPr marL="685800" marR="0" lvl="0" indent="-101600" algn="l" defTabSz="914400" rtl="0" eaLnBrk="1" fontAlgn="auto" latinLnBrk="0" hangingPunct="1">
              <a:lnSpc>
                <a:spcPct val="90000"/>
              </a:lnSpc>
              <a:spcBef>
                <a:spcPts val="600"/>
              </a:spcBef>
              <a:spcAft>
                <a:spcPts val="0"/>
              </a:spcAft>
              <a:buClr>
                <a:srgbClr val="000000"/>
              </a:buClr>
              <a:buSzPct val="100000"/>
              <a:buFont typeface="Arial"/>
              <a:buNone/>
              <a:tabLst/>
              <a:defRPr/>
            </a:pPr>
            <a:endParaRPr kumimoji="0" sz="20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171" name="Google Shape;171;p51"/>
          <p:cNvPicPr preferRelativeResize="0"/>
          <p:nvPr/>
        </p:nvPicPr>
        <p:blipFill rotWithShape="1">
          <a:blip r:embed="rId3">
            <a:alphaModFix/>
          </a:blip>
          <a:srcRect l="7728" t="12841" r="7966" b="13965"/>
          <a:stretch/>
        </p:blipFill>
        <p:spPr>
          <a:xfrm>
            <a:off x="6095999" y="1436622"/>
            <a:ext cx="5260976" cy="3945732"/>
          </a:xfrm>
          <a:prstGeom prst="rect">
            <a:avLst/>
          </a:prstGeom>
          <a:noFill/>
          <a:ln>
            <a:noFill/>
          </a:ln>
        </p:spPr>
      </p:pic>
      <p:sp>
        <p:nvSpPr>
          <p:cNvPr id="172" name="Google Shape;172;p5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3" name="Google Shape;173;p5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74" name="Google Shape;174;p5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75" name="Google Shape;175;p5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0" name="Google Shape;180;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1" name="Google Shape;181;p8"/>
          <p:cNvSpPr/>
          <p:nvPr/>
        </p:nvSpPr>
        <p:spPr>
          <a:xfrm rot="2700000">
            <a:off x="11052629" y="2120024"/>
            <a:ext cx="645368" cy="645368"/>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2" name="Google Shape;182;p8"/>
          <p:cNvSpPr/>
          <p:nvPr/>
        </p:nvSpPr>
        <p:spPr>
          <a:xfrm rot="-5400000">
            <a:off x="10289068" y="1343027"/>
            <a:ext cx="2532832" cy="1273032"/>
          </a:xfrm>
          <a:prstGeom prst="triangle">
            <a:avLst>
              <a:gd name="adj" fmla="val 50000"/>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3" name="Google Shape;183;p8"/>
          <p:cNvSpPr/>
          <p:nvPr/>
        </p:nvSpPr>
        <p:spPr>
          <a:xfrm rot="5400000">
            <a:off x="-501760" y="5103257"/>
            <a:ext cx="2017580" cy="1014060"/>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4" name="Google Shape;184;p8"/>
          <p:cNvSpPr/>
          <p:nvPr/>
        </p:nvSpPr>
        <p:spPr>
          <a:xfrm rot="2700000">
            <a:off x="427916" y="5728708"/>
            <a:ext cx="485578" cy="48557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5" name="Google Shape;185;p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6" name="Google Shape;186;p8"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187" name="Google Shape;187;p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88" name="Google Shape;188;p8"/>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189" name="Google Shape;189;p8"/>
          <p:cNvSpPr txBox="1"/>
          <p:nvPr/>
        </p:nvSpPr>
        <p:spPr>
          <a:xfrm>
            <a:off x="3958217" y="1592028"/>
            <a:ext cx="4599470" cy="103105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2800"/>
              <a:buFont typeface="Arial"/>
              <a:buNone/>
              <a:tabLst/>
              <a:defRPr/>
            </a:pPr>
            <a:endParaRPr kumimoji="0" sz="2800" b="1"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90" name="Google Shape;190;p8"/>
          <p:cNvGrpSpPr/>
          <p:nvPr/>
        </p:nvGrpSpPr>
        <p:grpSpPr>
          <a:xfrm>
            <a:off x="913709" y="1847137"/>
            <a:ext cx="9863148" cy="3476780"/>
            <a:chOff x="-1" y="0"/>
            <a:chExt cx="9863148" cy="3476780"/>
          </a:xfrm>
        </p:grpSpPr>
        <p:sp>
          <p:nvSpPr>
            <p:cNvPr id="191" name="Google Shape;191;p8"/>
            <p:cNvSpPr/>
            <p:nvPr/>
          </p:nvSpPr>
          <p:spPr>
            <a:xfrm rot="-5400000">
              <a:off x="1596591" y="-1596591"/>
              <a:ext cx="1738390" cy="4931573"/>
            </a:xfrm>
            <a:prstGeom prst="round1Rect">
              <a:avLst>
                <a:gd name="adj" fmla="val 16667"/>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 name="Google Shape;192;p8"/>
            <p:cNvSpPr txBox="1"/>
            <p:nvPr/>
          </p:nvSpPr>
          <p:spPr>
            <a:xfrm>
              <a:off x="0" y="0"/>
              <a:ext cx="4931573" cy="1303792"/>
            </a:xfrm>
            <a:prstGeom prst="rect">
              <a:avLst/>
            </a:prstGeom>
            <a:noFill/>
            <a:ln>
              <a:noFill/>
            </a:ln>
          </p:spPr>
          <p:txBody>
            <a:bodyPr spcFirstLastPara="1" wrap="square" lIns="177800" tIns="177800" rIns="177800" bIns="1778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500"/>
                <a:buFont typeface="Arial"/>
                <a:buNone/>
                <a:tabLst/>
                <a:defRPr/>
              </a:pPr>
              <a:r>
                <a:rPr kumimoji="0" lang="en-IE" sz="2500" b="1" i="0" u="none" strike="noStrike" kern="0" cap="none" spc="0" normalizeH="0" baseline="0" noProof="0">
                  <a:ln>
                    <a:noFill/>
                  </a:ln>
                  <a:solidFill>
                    <a:srgbClr val="FFFFFF"/>
                  </a:solidFill>
                  <a:effectLst/>
                  <a:uLnTx/>
                  <a:uFillTx/>
                  <a:latin typeface="Arial"/>
                  <a:ea typeface="Arial"/>
                  <a:cs typeface="Arial"/>
                  <a:sym typeface="Arial"/>
                </a:rPr>
                <a:t>Persönlich</a:t>
              </a:r>
              <a:endParaRPr kumimoji="0" sz="25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3" name="Google Shape;193;p8"/>
            <p:cNvSpPr/>
            <p:nvPr/>
          </p:nvSpPr>
          <p:spPr>
            <a:xfrm>
              <a:off x="4931573" y="0"/>
              <a:ext cx="4931573" cy="1738390"/>
            </a:xfrm>
            <a:prstGeom prst="round1Rect">
              <a:avLst>
                <a:gd name="adj" fmla="val 16667"/>
              </a:avLst>
            </a:prstGeom>
            <a:solidFill>
              <a:srgbClr val="D07A5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 name="Google Shape;194;p8"/>
            <p:cNvSpPr txBox="1"/>
            <p:nvPr/>
          </p:nvSpPr>
          <p:spPr>
            <a:xfrm>
              <a:off x="4931573" y="0"/>
              <a:ext cx="4931573" cy="1303792"/>
            </a:xfrm>
            <a:prstGeom prst="rect">
              <a:avLst/>
            </a:prstGeom>
            <a:noFill/>
            <a:ln>
              <a:noFill/>
            </a:ln>
          </p:spPr>
          <p:txBody>
            <a:bodyPr spcFirstLastPara="1" wrap="square" lIns="177800" tIns="177800" rIns="177800" bIns="1778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500"/>
                <a:buFont typeface="Arial"/>
                <a:buNone/>
                <a:tabLst/>
                <a:defRPr/>
              </a:pPr>
              <a:r>
                <a:rPr kumimoji="0" lang="en-IE" sz="2500" b="1" i="0" u="none" strike="noStrike" kern="0" cap="none" spc="0" normalizeH="0" baseline="0" noProof="0">
                  <a:ln>
                    <a:noFill/>
                  </a:ln>
                  <a:solidFill>
                    <a:srgbClr val="FFFFFF"/>
                  </a:solidFill>
                  <a:effectLst/>
                  <a:uLnTx/>
                  <a:uFillTx/>
                  <a:latin typeface="Arial"/>
                  <a:ea typeface="Arial"/>
                  <a:cs typeface="Arial"/>
                  <a:sym typeface="Arial"/>
                </a:rPr>
                <a:t>Einfach</a:t>
              </a:r>
              <a:endParaRPr kumimoji="0" sz="25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5" name="Google Shape;195;p8"/>
            <p:cNvSpPr/>
            <p:nvPr/>
          </p:nvSpPr>
          <p:spPr>
            <a:xfrm rot="10800000">
              <a:off x="0" y="1738390"/>
              <a:ext cx="4931573" cy="1738390"/>
            </a:xfrm>
            <a:prstGeom prst="round1Rect">
              <a:avLst>
                <a:gd name="adj" fmla="val 16667"/>
              </a:avLst>
            </a:prstGeom>
            <a:solidFill>
              <a:srgbClr val="B888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 name="Google Shape;196;p8"/>
            <p:cNvSpPr txBox="1"/>
            <p:nvPr/>
          </p:nvSpPr>
          <p:spPr>
            <a:xfrm>
              <a:off x="0" y="2172987"/>
              <a:ext cx="4931573" cy="1303792"/>
            </a:xfrm>
            <a:prstGeom prst="rect">
              <a:avLst/>
            </a:prstGeom>
            <a:noFill/>
            <a:ln>
              <a:noFill/>
            </a:ln>
          </p:spPr>
          <p:txBody>
            <a:bodyPr spcFirstLastPara="1" wrap="square" lIns="177800" tIns="177800" rIns="177800" bIns="1778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500"/>
                <a:buFont typeface="Arial"/>
                <a:buNone/>
                <a:tabLst/>
                <a:defRPr/>
              </a:pPr>
              <a:r>
                <a:rPr kumimoji="0" lang="en-IE" sz="2500" b="1" i="0" u="none" strike="noStrike" kern="0" cap="none" spc="0" normalizeH="0" baseline="0" noProof="0">
                  <a:ln>
                    <a:noFill/>
                  </a:ln>
                  <a:solidFill>
                    <a:srgbClr val="FFFFFF"/>
                  </a:solidFill>
                  <a:effectLst/>
                  <a:uLnTx/>
                  <a:uFillTx/>
                  <a:latin typeface="Arial"/>
                  <a:ea typeface="Arial"/>
                  <a:cs typeface="Arial"/>
                  <a:sym typeface="Arial"/>
                </a:rPr>
                <a:t>Unvergesslich</a:t>
              </a:r>
              <a:endParaRPr kumimoji="0" sz="25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7" name="Google Shape;197;p8"/>
            <p:cNvSpPr/>
            <p:nvPr/>
          </p:nvSpPr>
          <p:spPr>
            <a:xfrm rot="5400000">
              <a:off x="6528165" y="141798"/>
              <a:ext cx="1738390" cy="4931573"/>
            </a:xfrm>
            <a:prstGeom prst="round1Rect">
              <a:avLst>
                <a:gd name="adj" fmla="val 16667"/>
              </a:avLst>
            </a:prstGeom>
            <a:solidFill>
              <a:srgbClr val="A4A4A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8" name="Google Shape;198;p8"/>
            <p:cNvSpPr txBox="1"/>
            <p:nvPr/>
          </p:nvSpPr>
          <p:spPr>
            <a:xfrm>
              <a:off x="4931574" y="2172986"/>
              <a:ext cx="4931573" cy="1303792"/>
            </a:xfrm>
            <a:prstGeom prst="rect">
              <a:avLst/>
            </a:prstGeom>
            <a:noFill/>
            <a:ln>
              <a:noFill/>
            </a:ln>
          </p:spPr>
          <p:txBody>
            <a:bodyPr spcFirstLastPara="1" wrap="square" lIns="177800" tIns="177800" rIns="177800" bIns="1778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500"/>
                <a:buFont typeface="Arial"/>
                <a:buNone/>
                <a:tabLst/>
                <a:defRPr/>
              </a:pPr>
              <a:r>
                <a:rPr kumimoji="0" lang="en-IE" sz="2500" b="1" i="0" u="none" strike="noStrike" kern="0" cap="none" spc="0" normalizeH="0" baseline="0" noProof="0">
                  <a:ln>
                    <a:noFill/>
                  </a:ln>
                  <a:solidFill>
                    <a:srgbClr val="FFFFFF"/>
                  </a:solidFill>
                  <a:effectLst/>
                  <a:uLnTx/>
                  <a:uFillTx/>
                  <a:latin typeface="Arial"/>
                  <a:ea typeface="Arial"/>
                  <a:cs typeface="Arial"/>
                  <a:sym typeface="Arial"/>
                </a:rPr>
                <a:t>Fesselnd und unterhaltsam</a:t>
              </a:r>
              <a:endParaRPr kumimoji="0" sz="25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9" name="Google Shape;199;p8"/>
            <p:cNvSpPr/>
            <p:nvPr/>
          </p:nvSpPr>
          <p:spPr>
            <a:xfrm>
              <a:off x="3452101" y="1303792"/>
              <a:ext cx="2958944" cy="869195"/>
            </a:xfrm>
            <a:prstGeom prst="roundRect">
              <a:avLst>
                <a:gd name="adj" fmla="val 16667"/>
              </a:avLst>
            </a:prstGeom>
            <a:solidFill>
              <a:srgbClr val="F7D5C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p8"/>
            <p:cNvSpPr txBox="1"/>
            <p:nvPr/>
          </p:nvSpPr>
          <p:spPr>
            <a:xfrm>
              <a:off x="3494532" y="1346223"/>
              <a:ext cx="2874082" cy="784333"/>
            </a:xfrm>
            <a:prstGeom prst="rect">
              <a:avLst/>
            </a:prstGeom>
            <a:noFill/>
            <a:ln>
              <a:noFill/>
            </a:ln>
          </p:spPr>
          <p:txBody>
            <a:bodyPr spcFirstLastPara="1" wrap="square" lIns="95250" tIns="95250" rIns="95250" bIns="952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500"/>
                <a:buFont typeface="Arial"/>
                <a:buNone/>
                <a:tabLst/>
                <a:defRPr/>
              </a:pPr>
              <a:r>
                <a:rPr kumimoji="0" lang="en-IE" sz="2500" b="0" i="0" u="none" strike="noStrike" kern="0" cap="none" spc="0" normalizeH="0" baseline="0" noProof="0">
                  <a:ln>
                    <a:noFill/>
                  </a:ln>
                  <a:solidFill>
                    <a:srgbClr val="000000"/>
                  </a:solidFill>
                  <a:effectLst/>
                  <a:uLnTx/>
                  <a:uFillTx/>
                  <a:latin typeface="Arial"/>
                  <a:ea typeface="Arial"/>
                  <a:cs typeface="Arial"/>
                  <a:sym typeface="Arial"/>
                </a:rPr>
                <a:t>Gute Geschichten sind...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6" name="Google Shape;116;p3"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8" name="Google Shape;118;p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4">
            <a:alphaModFix/>
          </a:blip>
          <a:srcRect/>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22" name="Google Shape;1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IE"/>
              <a:t>Ich als Geschichtenerzähler</a:t>
            </a:r>
            <a:endParaRPr/>
          </a:p>
        </p:txBody>
      </p:sp>
      <p:sp>
        <p:nvSpPr>
          <p:cNvPr id="123" name="Google Shape;123;p3"/>
          <p:cNvSpPr txBox="1"/>
          <p:nvPr/>
        </p:nvSpPr>
        <p:spPr>
          <a:xfrm>
            <a:off x="-774031" y="2616649"/>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IE" sz="3600" b="0" i="0" u="none" strike="noStrike" cap="none">
                <a:solidFill>
                  <a:srgbClr val="FF9900"/>
                </a:solidFill>
                <a:latin typeface="Arial Black"/>
                <a:ea typeface="Arial Black"/>
                <a:cs typeface="Arial Black"/>
                <a:sym typeface="Arial Black"/>
              </a:rPr>
              <a:t>Lernergebnisse</a:t>
            </a:r>
            <a:endParaRPr sz="3600" b="0" i="0" u="none" strike="noStrike" cap="none">
              <a:solidFill>
                <a:srgbClr val="FF9900"/>
              </a:solidFill>
              <a:latin typeface="Arial Black"/>
              <a:ea typeface="Arial Black"/>
              <a:cs typeface="Arial Black"/>
              <a:sym typeface="Arial Black"/>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10"/>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206" name="Google Shape;206;p10" descr="Icon&#10;&#10;Description automatically generated"/>
          <p:cNvPicPr preferRelativeResize="0"/>
          <p:nvPr/>
        </p:nvPicPr>
        <p:blipFill rotWithShape="1">
          <a:blip r:embed="rId3">
            <a:alphaModFix/>
          </a:blip>
          <a:srcRect t="17667" r="2" b="2741"/>
          <a:stretch/>
        </p:blipFill>
        <p:spPr>
          <a:xfrm>
            <a:off x="20" y="10"/>
            <a:ext cx="6095980" cy="6857990"/>
          </a:xfrm>
          <a:prstGeom prst="rect">
            <a:avLst/>
          </a:prstGeom>
          <a:noFill/>
          <a:ln>
            <a:noFill/>
          </a:ln>
        </p:spPr>
      </p:pic>
      <p:pic>
        <p:nvPicPr>
          <p:cNvPr id="207" name="Google Shape;207;p10"/>
          <p:cNvPicPr preferRelativeResize="0"/>
          <p:nvPr/>
        </p:nvPicPr>
        <p:blipFill rotWithShape="1">
          <a:blip r:embed="rId4">
            <a:alphaModFix/>
          </a:blip>
          <a:srcRect l="25882" r="24118"/>
          <a:stretch/>
        </p:blipFill>
        <p:spPr>
          <a:xfrm>
            <a:off x="6096000" y="10"/>
            <a:ext cx="6096000" cy="6857990"/>
          </a:xfrm>
          <a:prstGeom prst="rect">
            <a:avLst/>
          </a:prstGeom>
          <a:noFill/>
          <a:ln>
            <a:noFill/>
          </a:ln>
        </p:spPr>
      </p:pic>
      <p:sp>
        <p:nvSpPr>
          <p:cNvPr id="208" name="Google Shape;208;p10"/>
          <p:cNvSpPr/>
          <p:nvPr/>
        </p:nvSpPr>
        <p:spPr>
          <a:xfrm rot="2700000">
            <a:off x="4409915" y="1742916"/>
            <a:ext cx="3372170" cy="33721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09" name="Google Shape;209;p10"/>
          <p:cNvSpPr txBox="1"/>
          <p:nvPr/>
        </p:nvSpPr>
        <p:spPr>
          <a:xfrm>
            <a:off x="4286858" y="2761554"/>
            <a:ext cx="3618284" cy="1345720"/>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IE" sz="2800" b="0" i="0" u="none" strike="noStrike" kern="0" cap="none" spc="0" normalizeH="0" baseline="0" noProof="0">
                <a:ln>
                  <a:noFill/>
                </a:ln>
                <a:solidFill>
                  <a:srgbClr val="080808"/>
                </a:solidFill>
                <a:effectLst/>
                <a:uLnTx/>
                <a:uFillTx/>
                <a:latin typeface="Arial"/>
                <a:ea typeface="Arial"/>
                <a:cs typeface="Arial"/>
                <a:sym typeface="Arial"/>
              </a:rPr>
              <a:t>Noch Fragen?</a:t>
            </a:r>
            <a:endParaRPr kumimoji="0" sz="2800" b="1" i="0" u="none" strike="noStrike" kern="0" cap="none" spc="0" normalizeH="0" baseline="0" noProof="0">
              <a:ln>
                <a:noFill/>
              </a:ln>
              <a:solidFill>
                <a:srgbClr val="080808"/>
              </a:solidFill>
              <a:effectLst/>
              <a:uLnTx/>
              <a:uFillTx/>
              <a:latin typeface="Arial"/>
              <a:ea typeface="Arial"/>
              <a:cs typeface="Arial"/>
              <a:sym typeface="Arial"/>
            </a:endParaRPr>
          </a:p>
        </p:txBody>
      </p:sp>
      <p:sp>
        <p:nvSpPr>
          <p:cNvPr id="210" name="Google Shape;210;p10"/>
          <p:cNvSpPr/>
          <p:nvPr/>
        </p:nvSpPr>
        <p:spPr>
          <a:xfrm rot="2700000">
            <a:off x="3971277" y="1304278"/>
            <a:ext cx="4249446" cy="4249444"/>
          </a:xfrm>
          <a:prstGeom prst="frame">
            <a:avLst>
              <a:gd name="adj1" fmla="val 1195"/>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1" name="Google Shape;211;p1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12" name="Google Shape;212;p10"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213" name="Google Shape;213;p1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14" name="Google Shape;214;p10"/>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7"/>
          <p:cNvSpPr txBox="1"/>
          <p:nvPr/>
        </p:nvSpPr>
        <p:spPr>
          <a:xfrm>
            <a:off x="3037812" y="6117162"/>
            <a:ext cx="6771640" cy="55399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IE" sz="1000" b="0" i="0" u="none" strike="noStrike" kern="0" cap="none" spc="0" normalizeH="0" baseline="0" noProof="0">
                <a:ln>
                  <a:noFill/>
                </a:ln>
                <a:solidFill>
                  <a:srgbClr val="000000"/>
                </a:solidFill>
                <a:effectLst/>
                <a:uLnTx/>
                <a:uFillTx/>
                <a:latin typeface="Arial"/>
                <a:ea typeface="Arial"/>
                <a:cs typeface="Arial"/>
                <a:sym typeface="Arial"/>
              </a:rPr>
              <a:t>"Die Unterstützung der Europäischen Kommission für die Erstellung dieser Veröffentlichung stellt keine Billigung des Inhalts dar, der ausschließlich die Meinung der Autoren wiedergibt, und die Kommission kann nicht für die Verwendung der darin enthaltenen Informationen verantwortlich gemacht werden." Projektnummer: 2020-1-FR01-KA227-ADU-095130</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20" name="Google Shape;220;p1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221" name="Google Shape;221;p1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00"/>
              <a:buFont typeface="Arial"/>
              <a:buNone/>
              <a:tabLst/>
              <a:defRPr/>
            </a:pPr>
            <a:endParaRPr kumimoji="0" sz="4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2" name="Google Shape;222;p17"/>
          <p:cNvPicPr preferRelativeResize="0"/>
          <p:nvPr/>
        </p:nvPicPr>
        <p:blipFill rotWithShape="1">
          <a:blip r:embed="rId4">
            <a:alphaModFix/>
          </a:blip>
          <a:srcRect/>
          <a:stretch/>
        </p:blipFill>
        <p:spPr>
          <a:xfrm>
            <a:off x="11374639" y="152449"/>
            <a:ext cx="462675" cy="709197"/>
          </a:xfrm>
          <a:prstGeom prst="rect">
            <a:avLst/>
          </a:prstGeom>
          <a:noFill/>
          <a:ln>
            <a:noFill/>
          </a:ln>
        </p:spPr>
      </p:pic>
      <p:grpSp>
        <p:nvGrpSpPr>
          <p:cNvPr id="223" name="Google Shape;223;p17"/>
          <p:cNvGrpSpPr/>
          <p:nvPr/>
        </p:nvGrpSpPr>
        <p:grpSpPr>
          <a:xfrm>
            <a:off x="2602130" y="3591659"/>
            <a:ext cx="6987740" cy="2019664"/>
            <a:chOff x="1671918" y="2487063"/>
            <a:chExt cx="6453775" cy="1865333"/>
          </a:xfrm>
        </p:grpSpPr>
        <p:pic>
          <p:nvPicPr>
            <p:cNvPr id="224" name="Google Shape;224;p17"/>
            <p:cNvPicPr preferRelativeResize="0"/>
            <p:nvPr/>
          </p:nvPicPr>
          <p:blipFill rotWithShape="1">
            <a:blip r:embed="rId5">
              <a:alphaModFix/>
            </a:blip>
            <a:srcRect/>
            <a:stretch/>
          </p:blipFill>
          <p:spPr>
            <a:xfrm>
              <a:off x="3628337" y="3554732"/>
              <a:ext cx="1131311" cy="754207"/>
            </a:xfrm>
            <a:prstGeom prst="rect">
              <a:avLst/>
            </a:prstGeom>
            <a:noFill/>
            <a:ln>
              <a:noFill/>
            </a:ln>
          </p:spPr>
        </p:pic>
        <p:pic>
          <p:nvPicPr>
            <p:cNvPr id="225" name="Google Shape;225;p17" descr="Logo&#10;&#10;Description automatically generated"/>
            <p:cNvPicPr preferRelativeResize="0"/>
            <p:nvPr/>
          </p:nvPicPr>
          <p:blipFill rotWithShape="1">
            <a:blip r:embed="rId6">
              <a:alphaModFix/>
            </a:blip>
            <a:srcRect/>
            <a:stretch/>
          </p:blipFill>
          <p:spPr>
            <a:xfrm>
              <a:off x="6637985" y="3567439"/>
              <a:ext cx="1487708" cy="741500"/>
            </a:xfrm>
            <a:prstGeom prst="rect">
              <a:avLst/>
            </a:prstGeom>
            <a:noFill/>
            <a:ln>
              <a:noFill/>
            </a:ln>
          </p:spPr>
        </p:pic>
        <p:pic>
          <p:nvPicPr>
            <p:cNvPr id="226" name="Google Shape;226;p17" descr="A picture containing text, first-aid kit, sign&#10;&#10;Description automatically generated"/>
            <p:cNvPicPr preferRelativeResize="0"/>
            <p:nvPr/>
          </p:nvPicPr>
          <p:blipFill rotWithShape="1">
            <a:blip r:embed="rId7">
              <a:alphaModFix/>
            </a:blip>
            <a:srcRect/>
            <a:stretch/>
          </p:blipFill>
          <p:spPr>
            <a:xfrm>
              <a:off x="4572000" y="2510287"/>
              <a:ext cx="594745" cy="853963"/>
            </a:xfrm>
            <a:prstGeom prst="rect">
              <a:avLst/>
            </a:prstGeom>
            <a:noFill/>
            <a:ln>
              <a:noFill/>
            </a:ln>
          </p:spPr>
        </p:pic>
        <p:pic>
          <p:nvPicPr>
            <p:cNvPr id="227" name="Google Shape;227;p17" descr="A picture containing text&#10;&#10;Description automatically generated"/>
            <p:cNvPicPr preferRelativeResize="0"/>
            <p:nvPr/>
          </p:nvPicPr>
          <p:blipFill rotWithShape="1">
            <a:blip r:embed="rId8">
              <a:alphaModFix/>
            </a:blip>
            <a:srcRect/>
            <a:stretch/>
          </p:blipFill>
          <p:spPr>
            <a:xfrm>
              <a:off x="5827597" y="2487063"/>
              <a:ext cx="1007918" cy="1007918"/>
            </a:xfrm>
            <a:prstGeom prst="rect">
              <a:avLst/>
            </a:prstGeom>
            <a:noFill/>
            <a:ln>
              <a:noFill/>
            </a:ln>
          </p:spPr>
        </p:pic>
        <p:pic>
          <p:nvPicPr>
            <p:cNvPr id="228" name="Google Shape;228;p17" descr="A picture containing text&#10;&#10;Description automatically generated"/>
            <p:cNvPicPr preferRelativeResize="0"/>
            <p:nvPr/>
          </p:nvPicPr>
          <p:blipFill rotWithShape="1">
            <a:blip r:embed="rId9">
              <a:alphaModFix/>
            </a:blip>
            <a:srcRect/>
            <a:stretch/>
          </p:blipFill>
          <p:spPr>
            <a:xfrm>
              <a:off x="5228359" y="3462417"/>
              <a:ext cx="889979" cy="889979"/>
            </a:xfrm>
            <a:prstGeom prst="rect">
              <a:avLst/>
            </a:prstGeom>
            <a:noFill/>
            <a:ln>
              <a:noFill/>
            </a:ln>
          </p:spPr>
        </p:pic>
        <p:pic>
          <p:nvPicPr>
            <p:cNvPr id="229" name="Google Shape;229;p17" descr="Logo&#10;&#10;Description automatically generated with medium confidence"/>
            <p:cNvPicPr preferRelativeResize="0"/>
            <p:nvPr/>
          </p:nvPicPr>
          <p:blipFill rotWithShape="1">
            <a:blip r:embed="rId10">
              <a:alphaModFix/>
            </a:blip>
            <a:srcRect/>
            <a:stretch/>
          </p:blipFill>
          <p:spPr>
            <a:xfrm>
              <a:off x="1671918" y="3687222"/>
              <a:ext cx="1487708" cy="607605"/>
            </a:xfrm>
            <a:prstGeom prst="rect">
              <a:avLst/>
            </a:prstGeom>
            <a:noFill/>
            <a:ln>
              <a:noFill/>
            </a:ln>
          </p:spPr>
        </p:pic>
        <p:pic>
          <p:nvPicPr>
            <p:cNvPr id="230" name="Google Shape;230;p17" descr="Logo&#10;&#10;Description automatically generated with medium confidence"/>
            <p:cNvPicPr preferRelativeResize="0"/>
            <p:nvPr/>
          </p:nvPicPr>
          <p:blipFill rotWithShape="1">
            <a:blip r:embed="rId11">
              <a:alphaModFix/>
            </a:blip>
            <a:srcRect/>
            <a:stretch/>
          </p:blipFill>
          <p:spPr>
            <a:xfrm>
              <a:off x="2822894" y="2510287"/>
              <a:ext cx="1007918" cy="984694"/>
            </a:xfrm>
            <a:prstGeom prst="rect">
              <a:avLst/>
            </a:prstGeom>
            <a:noFill/>
            <a:ln>
              <a:noFill/>
            </a:ln>
          </p:spPr>
        </p:pic>
      </p:grpSp>
      <p:pic>
        <p:nvPicPr>
          <p:cNvPr id="231" name="Google Shape;231;p17"/>
          <p:cNvPicPr preferRelativeResize="0"/>
          <p:nvPr/>
        </p:nvPicPr>
        <p:blipFill rotWithShape="1">
          <a:blip r:embed="rId12">
            <a:alphaModFix/>
          </a:blip>
          <a:srcRect/>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9" name="Google Shape;129;p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1" name="Google Shape;131;p4"/>
          <p:cNvGraphicFramePr/>
          <p:nvPr/>
        </p:nvGraphicFramePr>
        <p:xfrm>
          <a:off x="882469" y="352721"/>
          <a:ext cx="3000000" cy="3000000"/>
        </p:xfrm>
        <a:graphic>
          <a:graphicData uri="http://schemas.openxmlformats.org/drawingml/2006/table">
            <a:tbl>
              <a:tblPr firstRow="1" bandRow="1">
                <a:noFill/>
                <a:tableStyleId>{CDFB087B-9A6B-4636-8054-0545E7129604}</a:tableStyleId>
              </a:tblPr>
              <a:tblGrid>
                <a:gridCol w="1710750">
                  <a:extLst>
                    <a:ext uri="{9D8B030D-6E8A-4147-A177-3AD203B41FA5}">
                      <a16:colId xmlns:a16="http://schemas.microsoft.com/office/drawing/2014/main" val="20000"/>
                    </a:ext>
                  </a:extLst>
                </a:gridCol>
                <a:gridCol w="3463450">
                  <a:extLst>
                    <a:ext uri="{9D8B030D-6E8A-4147-A177-3AD203B41FA5}">
                      <a16:colId xmlns:a16="http://schemas.microsoft.com/office/drawing/2014/main" val="20001"/>
                    </a:ext>
                  </a:extLst>
                </a:gridCol>
                <a:gridCol w="2587100">
                  <a:extLst>
                    <a:ext uri="{9D8B030D-6E8A-4147-A177-3AD203B41FA5}">
                      <a16:colId xmlns:a16="http://schemas.microsoft.com/office/drawing/2014/main" val="20002"/>
                    </a:ext>
                  </a:extLst>
                </a:gridCol>
                <a:gridCol w="2587100">
                  <a:extLst>
                    <a:ext uri="{9D8B030D-6E8A-4147-A177-3AD203B41FA5}">
                      <a16:colId xmlns:a16="http://schemas.microsoft.com/office/drawing/2014/main" val="20003"/>
                    </a:ext>
                  </a:extLst>
                </a:gridCol>
              </a:tblGrid>
              <a:tr h="581150">
                <a:tc rowSpan="5">
                  <a:txBody>
                    <a:bodyPr/>
                    <a:lstStyle/>
                    <a:p>
                      <a:pPr marL="0" marR="0" lvl="0" indent="0" algn="l" rtl="0">
                        <a:lnSpc>
                          <a:spcPct val="100000"/>
                        </a:lnSpc>
                        <a:spcBef>
                          <a:spcPts val="0"/>
                        </a:spcBef>
                        <a:spcAft>
                          <a:spcPts val="0"/>
                        </a:spcAft>
                        <a:buClr>
                          <a:srgbClr val="000000"/>
                        </a:buClr>
                        <a:buSzPts val="1800"/>
                        <a:buFont typeface="Arial"/>
                        <a:buNone/>
                      </a:pPr>
                      <a:r>
                        <a:rPr lang="en-IE" sz="1700" u="none" strike="noStrike" cap="none"/>
                        <a:t>Nach erfolgreichem Abschluss dieses Moduls sind die erwachsenen Lernenden in der Lage</a:t>
                      </a:r>
                      <a:endParaRPr sz="17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700" u="none" strike="noStrike" cap="none"/>
                    </a:p>
                    <a:p>
                      <a:pPr marL="0" marR="0" lvl="0" indent="0" algn="ctr" rtl="0">
                        <a:lnSpc>
                          <a:spcPct val="100000"/>
                        </a:lnSpc>
                        <a:spcBef>
                          <a:spcPts val="0"/>
                        </a:spcBef>
                        <a:spcAft>
                          <a:spcPts val="0"/>
                        </a:spcAft>
                        <a:buClr>
                          <a:srgbClr val="000000"/>
                        </a:buClr>
                        <a:buSzPts val="1800"/>
                        <a:buFont typeface="Arial"/>
                        <a:buNone/>
                      </a:pPr>
                      <a:r>
                        <a:rPr lang="en-IE" sz="1700" u="none" strike="noStrike" cap="none"/>
                        <a:t>Wissen </a:t>
                      </a:r>
                      <a:endParaRPr sz="17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700" u="none" strike="noStrike" cap="none"/>
                    </a:p>
                    <a:p>
                      <a:pPr marL="0" marR="0" lvl="0" indent="0" algn="ctr" rtl="0">
                        <a:lnSpc>
                          <a:spcPct val="100000"/>
                        </a:lnSpc>
                        <a:spcBef>
                          <a:spcPts val="0"/>
                        </a:spcBef>
                        <a:spcAft>
                          <a:spcPts val="0"/>
                        </a:spcAft>
                        <a:buClr>
                          <a:srgbClr val="000000"/>
                        </a:buClr>
                        <a:buSzPts val="1800"/>
                        <a:buFont typeface="Arial"/>
                        <a:buNone/>
                      </a:pPr>
                      <a:r>
                        <a:rPr lang="en-IE" sz="1700" u="none" strike="noStrike" cap="none"/>
                        <a:t>Fertigkeiten </a:t>
                      </a:r>
                      <a:endParaRPr sz="17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700" u="none" strike="noStrike" cap="none"/>
                    </a:p>
                    <a:p>
                      <a:pPr marL="0" marR="0" lvl="0" indent="0" algn="ctr" rtl="0">
                        <a:lnSpc>
                          <a:spcPct val="100000"/>
                        </a:lnSpc>
                        <a:spcBef>
                          <a:spcPts val="0"/>
                        </a:spcBef>
                        <a:spcAft>
                          <a:spcPts val="0"/>
                        </a:spcAft>
                        <a:buClr>
                          <a:srgbClr val="000000"/>
                        </a:buClr>
                        <a:buSzPts val="1800"/>
                        <a:buFont typeface="Arial"/>
                        <a:buNone/>
                      </a:pPr>
                      <a:r>
                        <a:rPr lang="en-IE" sz="1700" u="none" strike="noStrike" cap="none"/>
                        <a:t>Einstellung </a:t>
                      </a:r>
                      <a:endParaRPr sz="1700" u="none" strike="noStrike" cap="none"/>
                    </a:p>
                  </a:txBody>
                  <a:tcPr marL="91450" marR="91450" marT="45725" marB="45725"/>
                </a:tc>
                <a:extLst>
                  <a:ext uri="{0D108BD9-81ED-4DB2-BD59-A6C34878D82A}">
                    <a16:rowId xmlns:a16="http://schemas.microsoft.com/office/drawing/2014/main" val="10000"/>
                  </a:ext>
                </a:extLst>
              </a:tr>
              <a:tr h="1322100">
                <a:tc vMerge="1">
                  <a:txBody>
                    <a:bodyPr/>
                    <a:lstStyle/>
                    <a:p>
                      <a:endParaRPr lang="de-DE"/>
                    </a:p>
                  </a:txBody>
                  <a:tcPr/>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Grundlegende Kenntnisse über die Strukturierung einer Geschichte</a:t>
                      </a:r>
                      <a:endParaRPr sz="1300" u="none" strike="noStrike" cap="none"/>
                    </a:p>
                  </a:txBody>
                  <a:tcPr marL="114300" marR="114300" marT="0" marB="0"/>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Diskutieren Sie, wie man Geschichten schreibt</a:t>
                      </a:r>
                      <a:endParaRPr sz="1300" u="none" strike="noStrike" cap="none">
                        <a:solidFill>
                          <a:srgbClr val="000000"/>
                        </a:solidFill>
                      </a:endParaRPr>
                    </a:p>
                  </a:txBody>
                  <a:tcPr marL="114300" marR="114300" marT="0" marB="0"/>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Bereitschaft, Geschichten zu erzählen, um das interkulturelle Verständnis und die Kommunikation zu fördern </a:t>
                      </a:r>
                      <a:endParaRPr sz="1300" u="none" strike="noStrike" cap="none">
                        <a:solidFill>
                          <a:srgbClr val="000000"/>
                        </a:solidFill>
                      </a:endParaRPr>
                    </a:p>
                  </a:txBody>
                  <a:tcPr marL="114300" marR="114300" marT="0" marB="0"/>
                </a:tc>
                <a:extLst>
                  <a:ext uri="{0D108BD9-81ED-4DB2-BD59-A6C34878D82A}">
                    <a16:rowId xmlns:a16="http://schemas.microsoft.com/office/drawing/2014/main" val="10001"/>
                  </a:ext>
                </a:extLst>
              </a:tr>
              <a:tr h="1322100">
                <a:tc vMerge="1">
                  <a:txBody>
                    <a:bodyPr/>
                    <a:lstStyle/>
                    <a:p>
                      <a:endParaRPr lang="de-DE"/>
                    </a:p>
                  </a:txBody>
                  <a:tcPr/>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Grundlegendes Wissen über verschiedene Erzählstile beim Geschichtenerzählen - wie man seine eigene Stimme als Geschichtenerzähler findet</a:t>
                      </a:r>
                      <a:endParaRPr sz="1300" u="none" strike="noStrike" cap="none"/>
                    </a:p>
                  </a:txBody>
                  <a:tcPr marL="114300" marR="114300" marT="0" marB="0"/>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Beurteilen, wie Emotionen, Dramatik und Vorfreude durch das Erzählen von Geschichten gefördert werden können</a:t>
                      </a:r>
                      <a:endParaRPr sz="1300" u="none" strike="noStrike" cap="none">
                        <a:solidFill>
                          <a:srgbClr val="000000"/>
                        </a:solidFill>
                      </a:endParaRPr>
                    </a:p>
                  </a:txBody>
                  <a:tcPr marL="114300" marR="114300" marT="0" marB="0"/>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Offenheit, Geschichten für die persönliche, historische und gesellschaftliche Entwicklung beizutragen und zu teilen </a:t>
                      </a:r>
                      <a:endParaRPr sz="1300" u="none" strike="noStrike" cap="none">
                        <a:solidFill>
                          <a:srgbClr val="000000"/>
                        </a:solidFill>
                      </a:endParaRPr>
                    </a:p>
                  </a:txBody>
                  <a:tcPr marL="114300" marR="114300" marT="0" marB="0"/>
                </a:tc>
                <a:extLst>
                  <a:ext uri="{0D108BD9-81ED-4DB2-BD59-A6C34878D82A}">
                    <a16:rowId xmlns:a16="http://schemas.microsoft.com/office/drawing/2014/main" val="10002"/>
                  </a:ext>
                </a:extLst>
              </a:tr>
              <a:tr h="1322100">
                <a:tc vMerge="1">
                  <a:txBody>
                    <a:bodyPr/>
                    <a:lstStyle/>
                    <a:p>
                      <a:endParaRPr lang="de-DE"/>
                    </a:p>
                  </a:txBody>
                  <a:tcPr/>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Grundkenntnisse über die Entwicklung eines guten Charakters</a:t>
                      </a:r>
                      <a:endParaRPr sz="1300" u="none" strike="noStrike" cap="none"/>
                    </a:p>
                  </a:txBody>
                  <a:tcPr marL="114300" marR="114300" marT="0" marB="0"/>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Erkennen der Prinzipien, Elemente und Techniken des Geschichtenerzählens und wie man sie in Geschichten integriert </a:t>
                      </a:r>
                      <a:endParaRPr sz="1300" u="none" strike="noStrike" cap="none">
                        <a:solidFill>
                          <a:srgbClr val="000000"/>
                        </a:solidFill>
                      </a:endParaRPr>
                    </a:p>
                  </a:txBody>
                  <a:tcPr marL="114300" marR="114300" marT="0" marB="0"/>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Verständnis für die kulturelle Wirkung und Bedeutung von Geschichten</a:t>
                      </a:r>
                      <a:endParaRPr sz="1300" u="none" strike="noStrike" cap="none">
                        <a:solidFill>
                          <a:srgbClr val="000000"/>
                        </a:solidFill>
                      </a:endParaRPr>
                    </a:p>
                  </a:txBody>
                  <a:tcPr marL="114300" marR="114300" marT="0" marB="0"/>
                </a:tc>
                <a:extLst>
                  <a:ext uri="{0D108BD9-81ED-4DB2-BD59-A6C34878D82A}">
                    <a16:rowId xmlns:a16="http://schemas.microsoft.com/office/drawing/2014/main" val="10003"/>
                  </a:ext>
                </a:extLst>
              </a:tr>
              <a:tr h="1038800">
                <a:tc vMerge="1">
                  <a:txBody>
                    <a:bodyPr/>
                    <a:lstStyle/>
                    <a:p>
                      <a:endParaRPr lang="de-DE"/>
                    </a:p>
                  </a:txBody>
                  <a:tcPr/>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Praktische Kenntnisse über die verschiedenen Erzählformen - Ich-Erzähler oder Dritter Erzähler</a:t>
                      </a:r>
                      <a:endParaRPr sz="1300" u="none" strike="noStrike" cap="none"/>
                    </a:p>
                  </a:txBody>
                  <a:tcPr marL="114300" marR="114300" marT="0" marB="0"/>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u="none" strike="noStrike" cap="none">
                          <a:solidFill>
                            <a:srgbClr val="000000"/>
                          </a:solidFill>
                        </a:rPr>
                        <a:t>Erforschen Sie die Kunst und Techniken des Geschichtenerzählens </a:t>
                      </a:r>
                      <a:endParaRPr sz="1300" u="none" strike="noStrike" cap="none">
                        <a:solidFill>
                          <a:srgbClr val="000000"/>
                        </a:solidFill>
                      </a:endParaRPr>
                    </a:p>
                  </a:txBody>
                  <a:tcPr marL="114300" marR="114300" marT="0" marB="0"/>
                </a:tc>
                <a:tc>
                  <a:txBody>
                    <a:bodyPr/>
                    <a:lstStyle/>
                    <a:p>
                      <a:pPr marL="342900" marR="0" lvl="0" indent="-336550" algn="l" rtl="0">
                        <a:lnSpc>
                          <a:spcPct val="150000"/>
                        </a:lnSpc>
                        <a:spcBef>
                          <a:spcPts val="0"/>
                        </a:spcBef>
                        <a:spcAft>
                          <a:spcPts val="0"/>
                        </a:spcAft>
                        <a:buClr>
                          <a:srgbClr val="000000"/>
                        </a:buClr>
                        <a:buSzPts val="1300"/>
                        <a:buFont typeface="Calibri"/>
                        <a:buChar char="∙"/>
                      </a:pPr>
                      <a:r>
                        <a:rPr lang="en-IE" sz="1300" i="0" u="none" strike="noStrike" cap="none">
                          <a:solidFill>
                            <a:schemeClr val="dk1"/>
                          </a:solidFill>
                        </a:rPr>
                        <a:t>Wertschätzung der Rolle des Einzelnen beim Erzählen von Geschichten und bei der Bewahrung von Traditionen</a:t>
                      </a:r>
                      <a:endParaRPr sz="1300" u="none" strike="noStrike" cap="none">
                        <a:solidFill>
                          <a:srgbClr val="000000"/>
                        </a:solidFill>
                      </a:endParaRPr>
                    </a:p>
                  </a:txBody>
                  <a:tcPr marL="114300" marR="11430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3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7" name="Google Shape;137;p3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8" name="Google Shape;138;p30"/>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9" name="Google Shape;139;p30"/>
          <p:cNvGraphicFramePr/>
          <p:nvPr/>
        </p:nvGraphicFramePr>
        <p:xfrm>
          <a:off x="962527" y="336883"/>
          <a:ext cx="3000000" cy="3000000"/>
        </p:xfrm>
        <a:graphic>
          <a:graphicData uri="http://schemas.openxmlformats.org/drawingml/2006/table">
            <a:tbl>
              <a:tblPr firstRow="1" bandRow="1">
                <a:noFill/>
                <a:tableStyleId>{CDFB087B-9A6B-4636-8054-0545E7129604}</a:tableStyleId>
              </a:tblPr>
              <a:tblGrid>
                <a:gridCol w="1708975">
                  <a:extLst>
                    <a:ext uri="{9D8B030D-6E8A-4147-A177-3AD203B41FA5}">
                      <a16:colId xmlns:a16="http://schemas.microsoft.com/office/drawing/2014/main" val="20000"/>
                    </a:ext>
                  </a:extLst>
                </a:gridCol>
                <a:gridCol w="3459950">
                  <a:extLst>
                    <a:ext uri="{9D8B030D-6E8A-4147-A177-3AD203B41FA5}">
                      <a16:colId xmlns:a16="http://schemas.microsoft.com/office/drawing/2014/main" val="20001"/>
                    </a:ext>
                  </a:extLst>
                </a:gridCol>
                <a:gridCol w="2584475">
                  <a:extLst>
                    <a:ext uri="{9D8B030D-6E8A-4147-A177-3AD203B41FA5}">
                      <a16:colId xmlns:a16="http://schemas.microsoft.com/office/drawing/2014/main" val="20002"/>
                    </a:ext>
                  </a:extLst>
                </a:gridCol>
                <a:gridCol w="2584475">
                  <a:extLst>
                    <a:ext uri="{9D8B030D-6E8A-4147-A177-3AD203B41FA5}">
                      <a16:colId xmlns:a16="http://schemas.microsoft.com/office/drawing/2014/main" val="20003"/>
                    </a:ext>
                  </a:extLst>
                </a:gridCol>
              </a:tblGrid>
              <a:tr h="556350">
                <a:tc rowSpan="7">
                  <a:txBody>
                    <a:bodyPr/>
                    <a:lstStyle/>
                    <a:p>
                      <a:pPr marL="0" marR="0" lvl="0" indent="0" algn="l" rtl="0">
                        <a:lnSpc>
                          <a:spcPct val="100000"/>
                        </a:lnSpc>
                        <a:spcBef>
                          <a:spcPts val="0"/>
                        </a:spcBef>
                        <a:spcAft>
                          <a:spcPts val="0"/>
                        </a:spcAft>
                        <a:buClr>
                          <a:srgbClr val="000000"/>
                        </a:buClr>
                        <a:buSzPts val="1800"/>
                        <a:buFont typeface="Arial"/>
                        <a:buNone/>
                      </a:pPr>
                      <a:r>
                        <a:rPr lang="en-IE" sz="1600" u="none" strike="noStrike" cap="none"/>
                        <a:t>Nach erfolgreichem Abschluss dieses Moduls sind die erwachsenen Lernenden in der Lage</a:t>
                      </a:r>
                      <a:endParaRPr sz="12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600" u="none" strike="noStrike" cap="none"/>
                    </a:p>
                    <a:p>
                      <a:pPr marL="0" marR="0" lvl="0" indent="0" algn="ctr" rtl="0">
                        <a:lnSpc>
                          <a:spcPct val="100000"/>
                        </a:lnSpc>
                        <a:spcBef>
                          <a:spcPts val="0"/>
                        </a:spcBef>
                        <a:spcAft>
                          <a:spcPts val="0"/>
                        </a:spcAft>
                        <a:buClr>
                          <a:srgbClr val="000000"/>
                        </a:buClr>
                        <a:buSzPts val="1800"/>
                        <a:buFont typeface="Arial"/>
                        <a:buNone/>
                      </a:pPr>
                      <a:r>
                        <a:rPr lang="en-IE" sz="1600" u="none" strike="noStrike" cap="none"/>
                        <a:t>Wissen </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600" u="none" strike="noStrike" cap="none"/>
                    </a:p>
                    <a:p>
                      <a:pPr marL="0" marR="0" lvl="0" indent="0" algn="ctr" rtl="0">
                        <a:lnSpc>
                          <a:spcPct val="100000"/>
                        </a:lnSpc>
                        <a:spcBef>
                          <a:spcPts val="0"/>
                        </a:spcBef>
                        <a:spcAft>
                          <a:spcPts val="0"/>
                        </a:spcAft>
                        <a:buClr>
                          <a:srgbClr val="000000"/>
                        </a:buClr>
                        <a:buSzPts val="1800"/>
                        <a:buFont typeface="Arial"/>
                        <a:buNone/>
                      </a:pPr>
                      <a:r>
                        <a:rPr lang="en-IE" sz="1600" u="none" strike="noStrike" cap="none"/>
                        <a:t>Fertigkeiten </a:t>
                      </a:r>
                      <a:endParaRPr sz="16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600" u="none" strike="noStrike" cap="none"/>
                    </a:p>
                    <a:p>
                      <a:pPr marL="0" marR="0" lvl="0" indent="0" algn="ctr" rtl="0">
                        <a:lnSpc>
                          <a:spcPct val="100000"/>
                        </a:lnSpc>
                        <a:spcBef>
                          <a:spcPts val="0"/>
                        </a:spcBef>
                        <a:spcAft>
                          <a:spcPts val="0"/>
                        </a:spcAft>
                        <a:buClr>
                          <a:srgbClr val="000000"/>
                        </a:buClr>
                        <a:buSzPts val="1800"/>
                        <a:buFont typeface="Arial"/>
                        <a:buNone/>
                      </a:pPr>
                      <a:r>
                        <a:rPr lang="en-IE" sz="1600" u="none" strike="noStrike" cap="none"/>
                        <a:t>Einstellung </a:t>
                      </a:r>
                      <a:endParaRPr sz="1600" u="none" strike="noStrike" cap="none"/>
                    </a:p>
                  </a:txBody>
                  <a:tcPr marL="91450" marR="91450" marT="45725" marB="45725"/>
                </a:tc>
                <a:extLst>
                  <a:ext uri="{0D108BD9-81ED-4DB2-BD59-A6C34878D82A}">
                    <a16:rowId xmlns:a16="http://schemas.microsoft.com/office/drawing/2014/main" val="10000"/>
                  </a:ext>
                </a:extLst>
              </a:tr>
              <a:tr h="966275">
                <a:tc vMerge="1">
                  <a:txBody>
                    <a:bodyPr/>
                    <a:lstStyle/>
                    <a:p>
                      <a:endParaRPr lang="de-DE"/>
                    </a:p>
                  </a:txBody>
                  <a:tcPr/>
                </a:tc>
                <a:tc>
                  <a:txBody>
                    <a:bodyPr/>
                    <a:lstStyle/>
                    <a:p>
                      <a:pPr marL="342900" marR="0" lvl="0" indent="-330200" algn="l" rtl="0">
                        <a:lnSpc>
                          <a:spcPct val="150000"/>
                        </a:lnSpc>
                        <a:spcBef>
                          <a:spcPts val="0"/>
                        </a:spcBef>
                        <a:spcAft>
                          <a:spcPts val="0"/>
                        </a:spcAft>
                        <a:buClr>
                          <a:srgbClr val="000000"/>
                        </a:buClr>
                        <a:buSzPts val="1200"/>
                        <a:buFont typeface="Calibri"/>
                        <a:buChar char="●"/>
                      </a:pPr>
                      <a:r>
                        <a:rPr lang="en-IE" sz="1200" u="none" strike="noStrike" cap="none">
                          <a:solidFill>
                            <a:srgbClr val="000000"/>
                          </a:solidFill>
                        </a:rPr>
                        <a:t>Praktisches Wissen über die Verwendung von Zeitformen in Erzählungen für verschiedene Wirkungen - Vergangenheit, Gegenwart und Zukunft</a:t>
                      </a:r>
                      <a:endParaRPr sz="1200" u="none" strike="noStrike" cap="none"/>
                    </a:p>
                  </a:txBody>
                  <a:tcPr marL="114300" marR="114300" marT="0" marB="0"/>
                </a:tc>
                <a:tc>
                  <a:txBody>
                    <a:bodyPr/>
                    <a:lstStyle/>
                    <a:p>
                      <a:pPr marL="342900" marR="0" lvl="0" indent="-330200" algn="l" rtl="0">
                        <a:lnSpc>
                          <a:spcPct val="150000"/>
                        </a:lnSpc>
                        <a:spcBef>
                          <a:spcPts val="0"/>
                        </a:spcBef>
                        <a:spcAft>
                          <a:spcPts val="0"/>
                        </a:spcAft>
                        <a:buClr>
                          <a:srgbClr val="000000"/>
                        </a:buClr>
                        <a:buSzPts val="1200"/>
                        <a:buFont typeface="Calibri"/>
                        <a:buChar char="∙"/>
                      </a:pPr>
                      <a:r>
                        <a:rPr lang="en-IE" sz="1200" u="none" strike="noStrike" cap="none">
                          <a:solidFill>
                            <a:srgbClr val="000000"/>
                          </a:solidFill>
                        </a:rPr>
                        <a:t>Erkennen, wie das Erzählen von Geschichten ein Gefühl für Geschichte, Werte und Traditionen vermitteln kann</a:t>
                      </a:r>
                      <a:endParaRPr sz="1200"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a:buNone/>
                      </a:pPr>
                      <a:endParaRPr sz="9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1"/>
                  </a:ext>
                </a:extLst>
              </a:tr>
              <a:tr h="1229800">
                <a:tc vMerge="1">
                  <a:txBody>
                    <a:bodyPr/>
                    <a:lstStyle/>
                    <a:p>
                      <a:endParaRPr lang="de-DE"/>
                    </a:p>
                  </a:txBody>
                  <a:tcPr/>
                </a:tc>
                <a:tc>
                  <a:txBody>
                    <a:bodyPr/>
                    <a:lstStyle/>
                    <a:p>
                      <a:pPr marL="342900" marR="0" lvl="0" indent="-330200" algn="l" rtl="0">
                        <a:lnSpc>
                          <a:spcPct val="150000"/>
                        </a:lnSpc>
                        <a:spcBef>
                          <a:spcPts val="0"/>
                        </a:spcBef>
                        <a:spcAft>
                          <a:spcPts val="0"/>
                        </a:spcAft>
                        <a:buClr>
                          <a:srgbClr val="000000"/>
                        </a:buClr>
                        <a:buSzPts val="1200"/>
                        <a:buFont typeface="Calibri"/>
                        <a:buChar char="●"/>
                      </a:pPr>
                      <a:r>
                        <a:rPr lang="en-IE" sz="1200" u="none" strike="noStrike" cap="none">
                          <a:solidFill>
                            <a:srgbClr val="000000"/>
                          </a:solidFill>
                        </a:rPr>
                        <a:t>Praktische Kenntnisse der für das Erzählen von Geschichten erforderlichen Redekunst - Beherrschung von Tonhöhe, Tonfall, Lautstärke, Körpersprache usw.</a:t>
                      </a:r>
                      <a:endParaRPr sz="1200" u="none" strike="noStrike" cap="none"/>
                    </a:p>
                  </a:txBody>
                  <a:tcPr marL="114300" marR="114300" marT="0" marB="0"/>
                </a:tc>
                <a:tc>
                  <a:txBody>
                    <a:bodyPr/>
                    <a:lstStyle/>
                    <a:p>
                      <a:pPr marL="342900" marR="0" lvl="0" indent="-330200" algn="l" rtl="0">
                        <a:lnSpc>
                          <a:spcPct val="150000"/>
                        </a:lnSpc>
                        <a:spcBef>
                          <a:spcPts val="0"/>
                        </a:spcBef>
                        <a:spcAft>
                          <a:spcPts val="0"/>
                        </a:spcAft>
                        <a:buClr>
                          <a:srgbClr val="000000"/>
                        </a:buClr>
                        <a:buSzPts val="1200"/>
                        <a:buFont typeface="Calibri"/>
                        <a:buChar char="∙"/>
                      </a:pPr>
                      <a:r>
                        <a:rPr lang="en-IE" sz="1200" u="none" strike="noStrike" cap="none">
                          <a:solidFill>
                            <a:srgbClr val="000000"/>
                          </a:solidFill>
                        </a:rPr>
                        <a:t>Unterscheiden zwischen verschiedenen Arten von Geschichten und der Rolle, die sie in der mündlichen Tradition spielen </a:t>
                      </a:r>
                      <a:endParaRPr sz="1200"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a:buNone/>
                      </a:pPr>
                      <a:endParaRPr sz="9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2"/>
                  </a:ext>
                </a:extLst>
              </a:tr>
              <a:tr h="966275">
                <a:tc vMerge="1">
                  <a:txBody>
                    <a:bodyPr/>
                    <a:lstStyle/>
                    <a:p>
                      <a:endParaRPr lang="de-DE"/>
                    </a:p>
                  </a:txBody>
                  <a:tcPr/>
                </a:tc>
                <a:tc>
                  <a:txBody>
                    <a:bodyPr/>
                    <a:lstStyle/>
                    <a:p>
                      <a:pPr marL="342900" marR="0" lvl="0" indent="-330200" algn="l" rtl="0">
                        <a:lnSpc>
                          <a:spcPct val="150000"/>
                        </a:lnSpc>
                        <a:spcBef>
                          <a:spcPts val="0"/>
                        </a:spcBef>
                        <a:spcAft>
                          <a:spcPts val="0"/>
                        </a:spcAft>
                        <a:buClr>
                          <a:srgbClr val="000000"/>
                        </a:buClr>
                        <a:buSzPts val="1200"/>
                        <a:buFont typeface="Calibri"/>
                        <a:buChar char="●"/>
                      </a:pPr>
                      <a:r>
                        <a:rPr lang="en-IE" sz="1200" u="none" strike="noStrike" cap="none">
                          <a:solidFill>
                            <a:srgbClr val="000000"/>
                          </a:solidFill>
                        </a:rPr>
                        <a:t>Praktisches Wissen über den Einsatz des Körpers beim Erzählen von Geschichten - die Rolle von Bewegung, Geste und Tanz beim Erzählen von Geschichten</a:t>
                      </a:r>
                      <a:endParaRPr sz="1200" u="none" strike="noStrike" cap="none"/>
                    </a:p>
                  </a:txBody>
                  <a:tcPr marL="114300" marR="114300" marT="0" marB="0"/>
                </a:tc>
                <a:tc>
                  <a:txBody>
                    <a:bodyPr/>
                    <a:lstStyle/>
                    <a:p>
                      <a:pPr marL="342900" marR="0" lvl="0" indent="-330200" algn="l" rtl="0">
                        <a:lnSpc>
                          <a:spcPct val="150000"/>
                        </a:lnSpc>
                        <a:spcBef>
                          <a:spcPts val="0"/>
                        </a:spcBef>
                        <a:spcAft>
                          <a:spcPts val="0"/>
                        </a:spcAft>
                        <a:buClr>
                          <a:srgbClr val="000000"/>
                        </a:buClr>
                        <a:buSzPts val="1200"/>
                        <a:buFont typeface="Calibri"/>
                        <a:buChar char="∙"/>
                      </a:pPr>
                      <a:r>
                        <a:rPr lang="en-IE" sz="1200" u="none" strike="noStrike" cap="none">
                          <a:solidFill>
                            <a:srgbClr val="000000"/>
                          </a:solidFill>
                        </a:rPr>
                        <a:t>Demonstration der 4 P's des Geschichtenerzählens - Personen, Ort, Handlung, Zweck </a:t>
                      </a:r>
                      <a:endParaRPr sz="1200"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a:buNone/>
                      </a:pPr>
                      <a:endParaRPr sz="9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3"/>
                  </a:ext>
                </a:extLst>
              </a:tr>
              <a:tr h="702750">
                <a:tc vMerge="1">
                  <a:txBody>
                    <a:bodyPr/>
                    <a:lstStyle/>
                    <a:p>
                      <a:endParaRPr lang="de-DE"/>
                    </a:p>
                  </a:txBody>
                  <a:tcPr/>
                </a:tc>
                <a:tc>
                  <a:txBody>
                    <a:bodyPr/>
                    <a:lstStyle/>
                    <a:p>
                      <a:pPr marL="342900" marR="0" lvl="0" indent="-330200" algn="l" rtl="0">
                        <a:lnSpc>
                          <a:spcPct val="150000"/>
                        </a:lnSpc>
                        <a:spcBef>
                          <a:spcPts val="0"/>
                        </a:spcBef>
                        <a:spcAft>
                          <a:spcPts val="0"/>
                        </a:spcAft>
                        <a:buClr>
                          <a:srgbClr val="000000"/>
                        </a:buClr>
                        <a:buSzPts val="1200"/>
                        <a:buFont typeface="Calibri"/>
                        <a:buChar char="●"/>
                      </a:pPr>
                      <a:r>
                        <a:rPr lang="en-IE" sz="1200" u="none" strike="noStrike" cap="none">
                          <a:solidFill>
                            <a:srgbClr val="000000"/>
                          </a:solidFill>
                        </a:rPr>
                        <a:t>Praktisches Wissen darüber, wie man selbstbewusst, klar und prägnant eine Geschichte erzählt</a:t>
                      </a:r>
                      <a:endParaRPr sz="1200" u="none" strike="noStrike" cap="none"/>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a:buNone/>
                      </a:pPr>
                      <a:endParaRPr sz="1200"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a:buNone/>
                      </a:pPr>
                      <a:endParaRPr sz="9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4"/>
                  </a:ext>
                </a:extLst>
              </a:tr>
              <a:tr h="439225">
                <a:tc vMerge="1">
                  <a:txBody>
                    <a:bodyPr/>
                    <a:lstStyle/>
                    <a:p>
                      <a:endParaRPr lang="de-DE"/>
                    </a:p>
                  </a:txBody>
                  <a:tcPr/>
                </a:tc>
                <a:tc>
                  <a:txBody>
                    <a:bodyPr/>
                    <a:lstStyle/>
                    <a:p>
                      <a:pPr marL="342900" marR="0" lvl="0" indent="-330200" algn="l" rtl="0">
                        <a:lnSpc>
                          <a:spcPct val="150000"/>
                        </a:lnSpc>
                        <a:spcBef>
                          <a:spcPts val="0"/>
                        </a:spcBef>
                        <a:spcAft>
                          <a:spcPts val="0"/>
                        </a:spcAft>
                        <a:buClr>
                          <a:srgbClr val="000000"/>
                        </a:buClr>
                        <a:buSzPts val="1200"/>
                        <a:buFont typeface="Calibri"/>
                        <a:buChar char="●"/>
                      </a:pPr>
                      <a:r>
                        <a:rPr lang="en-IE" sz="1200" u="none" strike="noStrike" cap="none">
                          <a:solidFill>
                            <a:srgbClr val="000000"/>
                          </a:solidFill>
                        </a:rPr>
                        <a:t>Praktisches Wissen über die Gestaltung von Geschichten </a:t>
                      </a:r>
                      <a:endParaRPr sz="1200" u="none" strike="noStrike" cap="none"/>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a:buNone/>
                      </a:pPr>
                      <a:endParaRPr sz="1200"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a:buNone/>
                      </a:pPr>
                      <a:endParaRPr sz="9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5"/>
                  </a:ext>
                </a:extLst>
              </a:tr>
              <a:tr h="702750">
                <a:tc vMerge="1">
                  <a:txBody>
                    <a:bodyPr/>
                    <a:lstStyle/>
                    <a:p>
                      <a:endParaRPr lang="de-DE"/>
                    </a:p>
                  </a:txBody>
                  <a:tcPr/>
                </a:tc>
                <a:tc>
                  <a:txBody>
                    <a:bodyPr/>
                    <a:lstStyle/>
                    <a:p>
                      <a:pPr marL="342900" marR="0" lvl="0" indent="-330200" algn="l" rtl="0">
                        <a:lnSpc>
                          <a:spcPct val="150000"/>
                        </a:lnSpc>
                        <a:spcBef>
                          <a:spcPts val="0"/>
                        </a:spcBef>
                        <a:spcAft>
                          <a:spcPts val="0"/>
                        </a:spcAft>
                        <a:buClr>
                          <a:srgbClr val="000000"/>
                        </a:buClr>
                        <a:buSzPts val="1200"/>
                        <a:buFont typeface="Calibri"/>
                        <a:buChar char="●"/>
                      </a:pPr>
                      <a:r>
                        <a:rPr lang="en-IE" sz="1200" i="0" u="none" strike="noStrike" cap="none">
                          <a:solidFill>
                            <a:schemeClr val="dk1"/>
                          </a:solidFill>
                        </a:rPr>
                        <a:t>Theoretisches Wissen über die verschiedenen Elemente, die zum Geschichtenerzählen beitragen </a:t>
                      </a:r>
                      <a:endParaRPr sz="1200" u="none" strike="noStrike" cap="none"/>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a:buNone/>
                      </a:pPr>
                      <a:endParaRPr sz="1200" u="none" strike="noStrike" cap="none">
                        <a:solidFill>
                          <a:srgbClr val="000000"/>
                        </a:solidFill>
                      </a:endParaRPr>
                    </a:p>
                  </a:txBody>
                  <a:tcPr marL="114300" marR="114300" marT="0" marB="0"/>
                </a:tc>
                <a:tc>
                  <a:txBody>
                    <a:bodyPr/>
                    <a:lstStyle/>
                    <a:p>
                      <a:pPr marL="342900" marR="0" lvl="0" indent="-273050" algn="l" rtl="0">
                        <a:lnSpc>
                          <a:spcPct val="150000"/>
                        </a:lnSpc>
                        <a:spcBef>
                          <a:spcPts val="0"/>
                        </a:spcBef>
                        <a:spcAft>
                          <a:spcPts val="0"/>
                        </a:spcAft>
                        <a:buClr>
                          <a:srgbClr val="000000"/>
                        </a:buClr>
                        <a:buSzPts val="1100"/>
                        <a:buFont typeface="Noto Sans"/>
                        <a:buNone/>
                      </a:pPr>
                      <a:endParaRPr sz="900" u="none" strike="noStrike" cap="none">
                        <a:solidFill>
                          <a:srgbClr val="000000"/>
                        </a:solidFill>
                        <a:latin typeface="Calibri"/>
                        <a:ea typeface="Calibri"/>
                        <a:cs typeface="Calibri"/>
                        <a:sym typeface="Calibri"/>
                      </a:endParaRPr>
                    </a:p>
                  </a:txBody>
                  <a:tcPr marL="114300" marR="114300"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5" name="Google Shape;145;p11"/>
          <p:cNvPicPr preferRelativeResize="0"/>
          <p:nvPr/>
        </p:nvPicPr>
        <p:blipFill rotWithShape="1">
          <a:blip r:embed="rId4">
            <a:alphaModFix/>
          </a:blip>
          <a:srcRect/>
          <a:stretch/>
        </p:blipFill>
        <p:spPr>
          <a:xfrm>
            <a:off x="2410836" y="461082"/>
            <a:ext cx="7363984" cy="4933766"/>
          </a:xfrm>
          <a:prstGeom prst="rect">
            <a:avLst/>
          </a:prstGeom>
          <a:noFill/>
          <a:ln>
            <a:noFill/>
          </a:ln>
        </p:spPr>
      </p:pic>
      <p:sp>
        <p:nvSpPr>
          <p:cNvPr id="146" name="Google Shape;146;p1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7" name="Google Shape;147;p1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48" name="Google Shape;148;p1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9" name="Google Shape;149;p11"/>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50" name="Google Shape;150;p11"/>
          <p:cNvSpPr txBox="1"/>
          <p:nvPr/>
        </p:nvSpPr>
        <p:spPr>
          <a:xfrm>
            <a:off x="3170549" y="2176435"/>
            <a:ext cx="6096000"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IE" sz="3200" b="0" i="0" u="none" strike="noStrike" cap="none">
                <a:solidFill>
                  <a:schemeClr val="dk1"/>
                </a:solidFill>
                <a:latin typeface="Arial Black"/>
                <a:ea typeface="Arial Black"/>
                <a:cs typeface="Arial Black"/>
                <a:sym typeface="Arial Black"/>
              </a:rPr>
              <a:t>Einheit 1: Wie man ein Storytelling aufbaut</a:t>
            </a:r>
            <a:endParaRPr sz="3200" b="0" i="0" u="none" strike="noStrike" cap="none">
              <a:solidFill>
                <a:schemeClr val="dk1"/>
              </a:solidFill>
              <a:latin typeface="Arial Black"/>
              <a:ea typeface="Arial Black"/>
              <a:cs typeface="Arial Black"/>
              <a:sym typeface="Arial Black"/>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6" name="Google Shape;156;p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7" name="Google Shape;157;p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58" name="Google Shape;158;p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9" name="Google Shape;159;p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60" name="Google Shape;160;p7"/>
          <p:cNvSpPr txBox="1"/>
          <p:nvPr/>
        </p:nvSpPr>
        <p:spPr>
          <a:xfrm>
            <a:off x="235341" y="2615191"/>
            <a:ext cx="3911293"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IE" sz="3600" b="1" i="0" u="none" strike="noStrike" cap="none">
                <a:solidFill>
                  <a:srgbClr val="292929"/>
                </a:solidFill>
                <a:latin typeface="Arial Black"/>
                <a:ea typeface="Arial Black"/>
                <a:cs typeface="Arial Black"/>
                <a:sym typeface="Arial Black"/>
              </a:rPr>
              <a:t>Die Bedeutung des Geschichtenerzählens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66" name="Google Shape;166;p31"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167" name="Google Shape;167;p3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68" name="Google Shape;168;p31"/>
          <p:cNvPicPr preferRelativeResize="0"/>
          <p:nvPr/>
        </p:nvPicPr>
        <p:blipFill rotWithShape="1">
          <a:blip r:embed="rId4">
            <a:alphaModFix/>
          </a:blip>
          <a:srcRect/>
          <a:stretch/>
        </p:blipFill>
        <p:spPr>
          <a:xfrm>
            <a:off x="11374639" y="152449"/>
            <a:ext cx="462675" cy="709197"/>
          </a:xfrm>
          <a:prstGeom prst="rect">
            <a:avLst/>
          </a:prstGeom>
          <a:noFill/>
          <a:ln>
            <a:noFill/>
          </a:ln>
        </p:spPr>
      </p:pic>
      <p:sp>
        <p:nvSpPr>
          <p:cNvPr id="169" name="Google Shape;169;p31"/>
          <p:cNvSpPr txBox="1"/>
          <p:nvPr/>
        </p:nvSpPr>
        <p:spPr>
          <a:xfrm>
            <a:off x="1000875" y="1376401"/>
            <a:ext cx="10373700" cy="3478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IE" sz="4400" b="1" i="1" u="none" strike="noStrike" cap="none">
                <a:solidFill>
                  <a:srgbClr val="000000"/>
                </a:solidFill>
                <a:latin typeface="Arial"/>
                <a:ea typeface="Arial"/>
                <a:cs typeface="Arial"/>
                <a:sym typeface="Arial"/>
              </a:rPr>
              <a:t>"Geschichtenerzählen ist der Prozess, bei dem Sprache zu einer konkreten Erzählung verwoben wird, mit dem Ziel, reichhaltige und glaubwürdige Erfahrungen zu schaffen."</a:t>
            </a:r>
            <a:endParaRPr sz="3600" b="1" i="1" u="none" strike="noStrike" cap="none">
              <a:solidFill>
                <a:srgbClr val="292929"/>
              </a:solidFill>
              <a:latin typeface="Arial Black"/>
              <a:ea typeface="Arial Black"/>
              <a:cs typeface="Arial Black"/>
              <a:sym typeface="Arial Black"/>
            </a:endParaRPr>
          </a:p>
        </p:txBody>
      </p:sp>
      <p:sp>
        <p:nvSpPr>
          <p:cNvPr id="170" name="Google Shape;170;p31"/>
          <p:cNvSpPr txBox="1"/>
          <p:nvPr/>
        </p:nvSpPr>
        <p:spPr>
          <a:xfrm>
            <a:off x="3679371" y="4909354"/>
            <a:ext cx="8327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IE" sz="800" b="0" i="0" u="none" strike="noStrike" cap="none">
                <a:solidFill>
                  <a:srgbClr val="A5A5A5"/>
                </a:solidFill>
                <a:latin typeface="Arial"/>
                <a:ea typeface="Arial"/>
                <a:cs typeface="Arial"/>
                <a:sym typeface="Arial"/>
              </a:rPr>
              <a:t>Quelle: sagt, W. L. R. U. 11/15-B. S. S. (2021, September 14). Capturing the Art of Storytelling: Techniques &amp; Tips. Writers.com. https://writers.com/the-art-of-storytelling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6" name="Google Shape;176;p3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7" name="Google Shape;177;p3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78" name="Google Shape;178;p3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9" name="Google Shape;179;p3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80" name="Google Shape;180;p32"/>
          <p:cNvSpPr txBox="1"/>
          <p:nvPr/>
        </p:nvSpPr>
        <p:spPr>
          <a:xfrm>
            <a:off x="347198" y="2497625"/>
            <a:ext cx="344103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IE" sz="3600" b="1" i="0" u="none" strike="noStrike" cap="none">
                <a:solidFill>
                  <a:srgbClr val="292929"/>
                </a:solidFill>
                <a:latin typeface="Arial Black"/>
                <a:ea typeface="Arial Black"/>
                <a:cs typeface="Arial Black"/>
                <a:sym typeface="Arial Black"/>
              </a:rPr>
              <a:t>Wie erzählt man eine Geschichte?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2332</Words>
  <Application>Microsoft Office PowerPoint</Application>
  <PresentationFormat>Breitbild</PresentationFormat>
  <Paragraphs>144</Paragraphs>
  <Slides>31</Slides>
  <Notes>31</Notes>
  <HiddenSlides>0</HiddenSlides>
  <MMClips>0</MMClips>
  <ScaleCrop>false</ScaleCrop>
  <HeadingPairs>
    <vt:vector size="6" baseType="variant">
      <vt:variant>
        <vt:lpstr>Verwendete Schriftarten</vt:lpstr>
      </vt:variant>
      <vt:variant>
        <vt:i4>4</vt:i4>
      </vt:variant>
      <vt:variant>
        <vt:lpstr>Design</vt:lpstr>
      </vt:variant>
      <vt:variant>
        <vt:i4>5</vt:i4>
      </vt:variant>
      <vt:variant>
        <vt:lpstr>Folientitel</vt:lpstr>
      </vt:variant>
      <vt:variant>
        <vt:i4>31</vt:i4>
      </vt:variant>
    </vt:vector>
  </HeadingPairs>
  <TitlesOfParts>
    <vt:vector size="40" baseType="lpstr">
      <vt:lpstr>Calibri</vt:lpstr>
      <vt:lpstr>Arial Black</vt:lpstr>
      <vt:lpstr>Arial</vt:lpstr>
      <vt:lpstr>Noto Sans</vt:lpstr>
      <vt:lpstr>Office Theme</vt:lpstr>
      <vt:lpstr>Office Theme</vt:lpstr>
      <vt:lpstr>1_Office Theme</vt:lpstr>
      <vt:lpstr>2_Office Theme</vt:lpstr>
      <vt:lpstr>3_Office Theme</vt:lpstr>
      <vt:lpstr>Modul 2 - Ich als Geschichtenerzähler</vt:lpstr>
      <vt:lpstr>PowerPoint-Präsentation</vt:lpstr>
      <vt:lpstr>Ich als Geschichtenerzähler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 2 - Ich als Geschichtenerzähler</dc:title>
  <dc:creator>Gary</dc:creator>
  <cp:lastModifiedBy>ludovica@skillselevationfhb.com</cp:lastModifiedBy>
  <cp:revision>1</cp:revision>
  <dcterms:created xsi:type="dcterms:W3CDTF">2021-04-20T08:47:25Z</dcterms:created>
  <dcterms:modified xsi:type="dcterms:W3CDTF">2022-11-15T11:01:01Z</dcterms:modified>
</cp:coreProperties>
</file>