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1"/>
    <p:sldMasterId id="2147483660" r:id="rId2"/>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embeddedFontLst>
    <p:embeddedFont>
      <p:font typeface="Arial Black"/>
      <p:regular r:id="rId37"/>
    </p:embeddedFont>
  </p:embeddedFontLst>
  <p:custDataLst>
    <p:tags r:id="rId3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1Yd2UGLom1N8gisaM1JmSx/hp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r="http://schemas.openxmlformats.org/officeDocument/2006/relationships" xmlns:a="http://schemas.openxmlformats.org/drawingml/2006/main" def="{760051C0-5EAA-47F7-B5FD-D7CD51A30392}">
  <a:tblStyle styleId="{760051C0-5EAA-47F7-B5FD-D7CD51A3039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fill>
          <a:solidFill>
            <a:srgbClr val="F8D6CC"/>
          </a:solidFill>
        </a:fill>
      </a:tcStyle>
    </a:band1H>
    <a:band2H>
      <a:tcTxStyle b="off" i="off"/>
    </a:band2H>
    <a:band1V>
      <a:tcTxStyle b="off" i="off"/>
      <a:tcStyle>
        <a:fill>
          <a:solidFill>
            <a:srgbClr val="F8D6CC"/>
          </a:solidFill>
        </a:fill>
      </a:tcStyle>
    </a:band1V>
    <a:band2V>
      <a:tcTxStyle b="off" i="off"/>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seCell>
    <a:swCell>
      <a:tcTxStyle b="off" i="off"/>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neCell>
    <a:nwCell>
      <a:tcTxStyle b="off" i="off"/>
    </a:nwCell>
  </a:tblStyle>
  <a:tblStyle styleId="{9944AC6B-D22B-46FB-9A6B-00E8393AD3C2}"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Style>
        <a:fill>
          <a:solidFill>
            <a:schemeClr val="accent5">
              <a:alpha val="20000"/>
            </a:schemeClr>
          </a:solidFill>
        </a:fill>
      </a:tcStyle>
    </a:band1H>
    <a:band1V>
      <a:tcStyle>
        <a:fill>
          <a:solidFill>
            <a:schemeClr val="accent5">
              <a:alpha val="20000"/>
            </a:schemeClr>
          </a:solidFill>
        </a:fill>
      </a:tcStyle>
    </a:band1V>
    <a:lastCol>
      <a:tcTxStyle b="on" i="off"/>
    </a:lastCol>
    <a:firstCol>
      <a:tcTxStyle b="on" i="off"/>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tags" Target="tags/tag1.xml" /><Relationship Id="rId37" Type="http://schemas.openxmlformats.org/officeDocument/2006/relationships/font" Target="fonts/font1.fntdata"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notesMaster" Target="notesMasters/notesMaster1.xml" /><Relationship Id="rId40" Type="http://customschemas.google.com/relationships/presentationmetadata" Target="metadata"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lt1"/>
        </a:solidFill>
      </p:bgPr>
    </p:bg>
    <p:spTree>
      <p:nvGrpSpPr>
        <p:cNvPr id="2" name="Shape 2"/>
        <p:cNvGrpSpPr/>
        <p:nvPr/>
      </p:nvGrpSpPr>
      <p:grpSpPr>
        <a:xfrm>
          <a:off x="0" y="0"/>
          <a:ext cx="0" cy="0"/>
        </a:xfrm>
      </p:grpSpPr>
      <p:sp>
        <p:nvSpPr>
          <p:cNvPr id="3" name="Google Shape;3;n"/>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04" name="Shape 104"/>
        <p:cNvGrpSpPr/>
        <p:nvPr/>
      </p:nvGrpSpPr>
      <p:grpSpPr>
        <a:xfrm>
          <a:off x="0" y="0"/>
          <a:ext cx="0" cy="0"/>
        </a:xfrm>
      </p:grpSpPr>
      <p:sp>
        <p:nvSpPr>
          <p:cNvPr id="105" name="Google Shape;105;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06" name="Google Shape;106;p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93" name="Shape 193"/>
        <p:cNvGrpSpPr/>
        <p:nvPr/>
      </p:nvGrpSpPr>
      <p:grpSpPr>
        <a:xfrm>
          <a:off x="0" y="0"/>
          <a:ext cx="0" cy="0"/>
        </a:xfrm>
      </p:grpSpPr>
      <p:sp>
        <p:nvSpPr>
          <p:cNvPr id="194" name="Google Shape;194;p3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Il existe 5 types de techniques narratives. Celles-ci varient selon les événements et leur séquence. La structure de l'intrigue d'une histoire peut être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 Linéaire : les événements suivent une ligne chronologique.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 Non linéaire : les événements ne suivent pas une ligne chronologique. Ils peuvent donc dérouter le public au début, mais au fur et à mesure que l'histoire progresse, les scènes finissent par avoir un sens.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 Parallèle : comme son nom l'indique, l'intrigue se déroule simultanément/parallèlement à d'autres histoires.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 Circulaire : dans ce récit, l'histoire se termine comme elle a commencé. Au fil des événements, l'histoire remonte au début.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 Interactif : le récit suit les choix du public. La personne choisit la direction qu'elle veut donner à l'histoire.</a:t>
            </a:r>
            <a:endParaRPr xmlns:a="http://schemas.openxmlformats.org/drawingml/2006/main"/>
          </a:p>
        </p:txBody>
      </p:sp>
      <p:sp>
        <p:nvSpPr>
          <p:cNvPr id="195" name="Google Shape;195;p3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03" name="Shape 203"/>
        <p:cNvGrpSpPr/>
        <p:nvPr/>
      </p:nvGrpSpPr>
      <p:grpSpPr>
        <a:xfrm>
          <a:off x="0" y="0"/>
          <a:ext cx="0" cy="0"/>
        </a:xfrm>
      </p:grpSpPr>
      <p:sp>
        <p:nvSpPr>
          <p:cNvPr id="204" name="Google Shape;204;p3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05" name="Google Shape;205;p3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13" name="Shape 213"/>
        <p:cNvGrpSpPr/>
        <p:nvPr/>
      </p:nvGrpSpPr>
      <p:grpSpPr>
        <a:xfrm>
          <a:off x="0" y="0"/>
          <a:ext cx="0" cy="0"/>
        </a:xfrm>
      </p:grpSpPr>
      <p:sp>
        <p:nvSpPr>
          <p:cNvPr id="214" name="Google Shape;214;p3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1 - Pour raconter une histoire, la première étape consiste à capter l'attention du public. Le début de l'histoire doit être comme la couverture et le titre d'un livre, sans lecture, vous êtes déjà intéressé à en savoir plus.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Pour un conteur, il est important de donner vie aux personnages.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personnages sont au centre de l'histoire, ils doivent créer de l'empathie et générer des émotions chez le public, du rire aux pleurs.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Tout au long de l'histoire, le public émerge dans les malheurs ou la chance, en même temps que le conteur.</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2 - Le conteur doit faire face au rôle du personnage principal. En racontant votre propre histoire, le public s'intéresse plus facilement. Surtout, lorsque l'histoire parle de dépassement de soi, de défis et / ou d'adversités.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En prenant le rôle principal dans votre propre histoire, vous le savez mieux que quiconque, vous pouvez créer du suspense pendant les événements et au final conclure avec une situation qui crée un point culminant. De cette façon, le public peut être surpris par le résultat et votre personnage deviendra inoubliable à la fin.</a:t>
            </a:r>
            <a:endParaRPr xmlns:a="http://schemas.openxmlformats.org/drawingml/2006/main"/>
          </a:p>
        </p:txBody>
      </p:sp>
      <p:sp>
        <p:nvSpPr>
          <p:cNvPr id="215" name="Google Shape;215;p35: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25" name="Shape 225"/>
        <p:cNvGrpSpPr/>
        <p:nvPr/>
      </p:nvGrpSpPr>
      <p:grpSpPr>
        <a:xfrm>
          <a:off x="0" y="0"/>
          <a:ext cx="0" cy="0"/>
        </a:xfrm>
      </p:grpSpPr>
      <p:sp>
        <p:nvSpPr>
          <p:cNvPr id="226" name="Google Shape;226;p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3 - Lorsque les histoires sont racontées au présent, inciter le public à réfléchir à la simplicité et à l'immédiat de l'action. Le conteur transporte le public dans l'expérience du moment.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Lorsque l'histoire est racontée dans le passé, il y a une introduction de diverses ambiances. Autrement dit, l'histoire est racontée dans différents scénarios et sur diverses circonstances éloignées du passé.</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À l'avenir, le conteur décrit généralement des plans ou des stratégies. Le conteur tient un discours précis, décisif et responsable.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4 - Lorsque l'histoire est racontée à la troisième personne, cela peut signifier que vous n'avez pas réellement vécu les événements, c'est-à-dire que vous ne rapportez que l'histoire de quelqu'un d'autre, au lieu de la vôtre. Les histoires racontées à la troisième personne peuvent devenir moins intéressantes et moins captivantes pour le public.</a:t>
            </a:r>
            <a:endParaRPr xmlns:a="http://schemas.openxmlformats.org/drawingml/2006/main"/>
          </a:p>
        </p:txBody>
      </p:sp>
      <p:sp>
        <p:nvSpPr>
          <p:cNvPr id="227" name="Google Shape;227;p36: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37" name="Shape 237"/>
        <p:cNvGrpSpPr/>
        <p:nvPr/>
      </p:nvGrpSpPr>
      <p:grpSpPr>
        <a:xfrm>
          <a:off x="0" y="0"/>
          <a:ext cx="0" cy="0"/>
        </a:xfrm>
      </p:grpSpPr>
      <p:sp>
        <p:nvSpPr>
          <p:cNvPr id="238" name="Google Shape;238;p3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39" name="Google Shape;239;p3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47" name="Shape 247"/>
        <p:cNvGrpSpPr/>
        <p:nvPr/>
      </p:nvGrpSpPr>
      <p:grpSpPr>
        <a:xfrm>
          <a:off x="0" y="0"/>
          <a:ext cx="0" cy="0"/>
        </a:xfrm>
      </p:grpSpPr>
      <p:sp>
        <p:nvSpPr>
          <p:cNvPr id="248" name="Google Shape;248;p3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Contact visuel : établit le lien entre l'orateur et le public. Il véhicule une image de confiance et de crédibilité.</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Gestes : transmettre la confiance et le sentiment de tranquillité lors de la prise de parole.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Expressions faciales : c'est la forme de communication non verbale la plus répandue. Le bonheur, la tristesse, la peur et la colère sont communs partout dans le monde.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Paralinguistique : elle est associée au ton de la voix. Les mêmes mots prononcés avec des tons de voix différents (plus fort, hésitant, etc.) sont interprétés différemment.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Toucher : c'est un comportement courant. Cela peut signifier respect, confiance, distance.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Proxémie : l'espace personnel reflète les signes de proximité ou de détachement social entre les personnes.</a:t>
            </a:r>
            <a:endParaRPr xmlns:a="http://schemas.openxmlformats.org/drawingml/2006/main"/>
          </a:p>
        </p:txBody>
      </p:sp>
      <p:sp>
        <p:nvSpPr>
          <p:cNvPr id="249" name="Google Shape;249;p38: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59" name="Shape 259"/>
        <p:cNvGrpSpPr/>
        <p:nvPr/>
      </p:nvGrpSpPr>
      <p:grpSpPr>
        <a:xfrm>
          <a:off x="0" y="0"/>
          <a:ext cx="0" cy="0"/>
        </a:xfrm>
      </p:grpSpPr>
      <p:sp>
        <p:nvSpPr>
          <p:cNvPr id="260" name="Google Shape;260;p3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61" name="Google Shape;261;p39: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70" name="Shape 270"/>
        <p:cNvGrpSpPr/>
        <p:nvPr/>
      </p:nvGrpSpPr>
      <p:grpSpPr>
        <a:xfrm>
          <a:off x="0" y="0"/>
          <a:ext cx="0" cy="0"/>
        </a:xfrm>
      </p:grpSpPr>
      <p:sp>
        <p:nvSpPr>
          <p:cNvPr id="271" name="Google Shape;271;p4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Il y a 4 piliers fondamentaux pour construire un récit fort et percutant.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Ces 4P's Of Story Telling doivent être cohérents et clairs lorsqu'il s'agit de raconter l'histoire. Bien structuré et ensemble créera un plus grand impact et engagement du public.</a:t>
            </a:r>
            <a:endParaRPr xmlns:a="http://schemas.openxmlformats.org/drawingml/2006/main"/>
          </a:p>
        </p:txBody>
      </p:sp>
      <p:sp>
        <p:nvSpPr>
          <p:cNvPr id="272" name="Google Shape;272;p4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80" name="Shape 280"/>
        <p:cNvGrpSpPr/>
        <p:nvPr/>
      </p:nvGrpSpPr>
      <p:grpSpPr>
        <a:xfrm>
          <a:off x="0" y="0"/>
          <a:ext cx="0" cy="0"/>
        </a:xfrm>
      </p:grpSpPr>
      <p:sp>
        <p:nvSpPr>
          <p:cNvPr id="281" name="Google Shape;281;p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gens dans la narration sont le rôle principal.</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histoires sont racontées de personne à personne, et ce n'est qu'ainsi qu'il est logique de raconter des histoires.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De plus, l'histoire doit captiver, à travers les émotions, se connecter émotionnellement avec le public est un atout pour réussir.</a:t>
            </a:r>
            <a:endParaRPr xmlns:a="http://schemas.openxmlformats.org/drawingml/2006/main"/>
          </a:p>
        </p:txBody>
      </p:sp>
      <p:sp>
        <p:nvSpPr>
          <p:cNvPr id="282" name="Google Shape;282;p4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94" name="Shape 294"/>
        <p:cNvGrpSpPr/>
        <p:nvPr/>
      </p:nvGrpSpPr>
      <p:grpSpPr>
        <a:xfrm>
          <a:off x="0" y="0"/>
          <a:ext cx="0" cy="0"/>
        </a:xfrm>
      </p:grpSpPr>
      <p:sp>
        <p:nvSpPr>
          <p:cNvPr id="295" name="Google Shape;295;p4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b="0" i="0">
                <a:solidFill>
                  <a:srgbClr val="292929"/>
                </a:solidFill>
                <a:latin typeface="Arial"/>
                <a:ea typeface="Arial"/>
                <a:cs typeface="Arial"/>
                <a:sym typeface="Arial"/>
              </a:rPr>
              <a:t>Le lieu où se déroule l'histoire est aussi pertinent que la scène où l'histoire est racontée.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b="0" i="0">
                <a:solidFill>
                  <a:srgbClr val="292929"/>
                </a:solidFill>
                <a:latin typeface="Arial"/>
                <a:ea typeface="Arial"/>
                <a:cs typeface="Arial"/>
                <a:sym typeface="Arial"/>
              </a:rPr>
              <a:t>Pour que le public comprenne mieux l'histoire, il est important de décrire l'espace physique, de renvoyer la pensée du public à l'endroit exact afin que l'histoire ait un caractère plus authentique.</a:t>
            </a:r>
            <a:endParaRPr xmlns:a="http://schemas.openxmlformats.org/drawingml/2006/main"/>
          </a:p>
        </p:txBody>
      </p:sp>
      <p:sp>
        <p:nvSpPr>
          <p:cNvPr id="296" name="Google Shape;296;p4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12" name="Shape 112"/>
        <p:cNvGrpSpPr/>
        <p:nvPr/>
      </p:nvGrpSpPr>
      <p:grpSpPr>
        <a:xfrm>
          <a:off x="0" y="0"/>
          <a:ext cx="0" cy="0"/>
        </a:xfrm>
      </p:grpSpPr>
      <p:sp>
        <p:nvSpPr>
          <p:cNvPr id="113" name="Google Shape;113;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14" name="Google Shape;114;p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05" name="Shape 305"/>
        <p:cNvGrpSpPr/>
        <p:nvPr/>
      </p:nvGrpSpPr>
      <p:grpSpPr>
        <a:xfrm>
          <a:off x="0" y="0"/>
          <a:ext cx="0" cy="0"/>
        </a:xfrm>
      </p:grpSpPr>
      <p:sp>
        <p:nvSpPr>
          <p:cNvPr id="306" name="Google Shape;306;p4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 but n'est rien de plus que le sens de l'histoire.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histoires, en plus d'être ressenties par le conteur, doivent transmettre des sentiments au public qui l'écoute.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histoires avec un sens, un but et un objectif sont plus crédibles et empathiques.</a:t>
            </a:r>
            <a:endParaRPr xmlns:a="http://schemas.openxmlformats.org/drawingml/2006/main"/>
          </a:p>
        </p:txBody>
      </p:sp>
      <p:sp>
        <p:nvSpPr>
          <p:cNvPr id="307" name="Google Shape;307;p4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16" name="Shape 316"/>
        <p:cNvGrpSpPr/>
        <p:nvPr/>
      </p:nvGrpSpPr>
      <p:grpSpPr>
        <a:xfrm>
          <a:off x="0" y="0"/>
          <a:ext cx="0" cy="0"/>
        </a:xfrm>
      </p:grpSpPr>
      <p:sp>
        <p:nvSpPr>
          <p:cNvPr id="317" name="Google Shape;317;p4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L'intrigue est la structure du récit.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Il existe certains types d'intrigues, par exemple la tragédie, la comédie, les héros, le dépassement, etc.</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L'intrigue se compose, majoritairement, de 5 éléments : exposition, action montante, climax, action descendante et dénouement. (Vous pouvez trouver plus d'informations ici : https://www.authorlearningcenter.com/writing/fiction/w/plot-planning/7309/5-elements-of-plot-and-how-to-use-them-to- construisez-votre-roman)</a:t>
            </a:r>
            <a:endParaRPr xmlns:a="http://schemas.openxmlformats.org/drawingml/2006/main"/>
          </a:p>
        </p:txBody>
      </p:sp>
      <p:sp>
        <p:nvSpPr>
          <p:cNvPr id="318" name="Google Shape;318;p4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30" name="Shape 330"/>
        <p:cNvGrpSpPr/>
        <p:nvPr/>
      </p:nvGrpSpPr>
      <p:grpSpPr>
        <a:xfrm>
          <a:off x="0" y="0"/>
          <a:ext cx="0" cy="0"/>
        </a:xfrm>
      </p:grpSpPr>
      <p:sp>
        <p:nvSpPr>
          <p:cNvPr id="331" name="Google Shape;331;p4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Lorsque vous entendez une histoire, vous avez la possibilité d'apprendre de l'expérience de la personne qui vous raconte l'histoire.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Un bon conteur peut changer votre façon de voir, d'évaluer et même de penser aux valeurs et aux opinions qui ont été précédemment formées sur le sujet.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Selon Uri Hasson, professeur de psychologie et de neurosciences à l'Université de Princeton, lors de l'écoute d'une histoire, plusieurs zones du cerveau s'illuminent, non seulement celles que les réseaux impliquent dans le traitement du langage, mais aussi d'autres circuits neuronaux.</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Lorsque des parties plus excitantes apparaissent dans l'histoire, selon le même auteur, la partie du cerveau qui traite les sons devient également alerte et activée. Cela signifie que lorsque vous écoutez une histoire, vos ondes cérébrales se synchronisent avec le conteur.</a:t>
            </a:r>
            <a:endParaRPr xmlns:a="http://schemas.openxmlformats.org/drawingml/2006/main"/>
          </a:p>
        </p:txBody>
      </p:sp>
      <p:sp>
        <p:nvSpPr>
          <p:cNvPr id="332" name="Google Shape;332;p45: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41" name="Shape 341"/>
        <p:cNvGrpSpPr/>
        <p:nvPr/>
      </p:nvGrpSpPr>
      <p:grpSpPr>
        <a:xfrm>
          <a:off x="0" y="0"/>
          <a:ext cx="0" cy="0"/>
        </a:xfrm>
      </p:grpSpPr>
      <p:sp>
        <p:nvSpPr>
          <p:cNvPr id="342" name="Google Shape;342;p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histoires qui restent sont percutantes, vraies et réalistes.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Pour que l'histoire reste dans la mémoire de ceux qui l'entendent, elle doit venir du cœur, se structurer dans l'esprit et transmettre la présence.</a:t>
            </a:r>
            <a:endParaRPr xmlns:a="http://schemas.openxmlformats.org/drawingml/2006/main"/>
          </a:p>
        </p:txBody>
      </p:sp>
      <p:sp>
        <p:nvSpPr>
          <p:cNvPr id="343" name="Google Shape;343;p46: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51" name="Shape 351"/>
        <p:cNvGrpSpPr/>
        <p:nvPr/>
      </p:nvGrpSpPr>
      <p:grpSpPr>
        <a:xfrm>
          <a:off x="0" y="0"/>
          <a:ext cx="0" cy="0"/>
        </a:xfrm>
      </p:grpSpPr>
      <p:sp>
        <p:nvSpPr>
          <p:cNvPr id="352" name="Google Shape;352;p4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La narration n'est pas un processus ou une technique spécifique, mais plutôt un art. L'art de raconter des histoires. Cela demande de la créativité, des compétences oratoires et beaucoup de pratique.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 conteur transforme des concepts abstraits en images solides, mystifie des concepts complexes en phrases simples et concrètes.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 conteur a la capacité d'atteindre le cœur et l'esprit des gens parce que les histoires rassemblent les gens et rassemblent également les communautés et les cultures.</a:t>
            </a:r>
            <a:endParaRPr xmlns:a="http://schemas.openxmlformats.org/drawingml/2006/main"/>
          </a:p>
          <a:p>
            <a:pPr marL="0" lvl="0" indent="0" algn="l" rtl="0">
              <a:lnSpc>
                <a:spcPct val="100000"/>
              </a:lnSpc>
              <a:spcBef>
                <a:spcPct val="0"/>
              </a:spcBef>
              <a:spcAft>
                <a:spcPct val="0"/>
              </a:spcAft>
              <a:buSzPts val="1100"/>
              <a:buNone/>
            </a:pPr>
            <a:endParaRPr/>
          </a:p>
        </p:txBody>
      </p:sp>
      <p:sp>
        <p:nvSpPr>
          <p:cNvPr id="353" name="Google Shape;353;p4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63" name="Shape 363"/>
        <p:cNvGrpSpPr/>
        <p:nvPr/>
      </p:nvGrpSpPr>
      <p:grpSpPr>
        <a:xfrm>
          <a:off x="0" y="0"/>
          <a:ext cx="0" cy="0"/>
        </a:xfrm>
      </p:grpSpPr>
      <p:sp>
        <p:nvSpPr>
          <p:cNvPr id="364" name="Google Shape;364;p4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65" name="Google Shape;365;p48: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73" name="Shape 373"/>
        <p:cNvGrpSpPr/>
        <p:nvPr/>
      </p:nvGrpSpPr>
      <p:grpSpPr>
        <a:xfrm>
          <a:off x="0" y="0"/>
          <a:ext cx="0" cy="0"/>
        </a:xfrm>
      </p:grpSpPr>
      <p:sp>
        <p:nvSpPr>
          <p:cNvPr id="374" name="Google Shape;374;p4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La première étape consiste à rechercher votre public cible. A qui voulez-vous raconter votre histoire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Il y a toujours quelque chose en commun parmi le public. C'est sur cela que vous devez vous concentrer, trouver des données et des points communs entre les personnes qui vous écouteront.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Après avoir découvert et défini les données en commun, vous pouvez créer un profil (avec nom, détails démographiques, etc.). Cela facilitera l'identification de votre public et l'écriture de votre histoire.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Par exemple, si la prise de parole se fait dans une université, en fin d'année, votre public sera en principe composé de jeunes adultes entre 20 et 30 ans. C'est sur ce type d'information que la prise de parole peut se focaliser.</a:t>
            </a:r>
            <a:endParaRPr xmlns:a="http://schemas.openxmlformats.org/drawingml/2006/main"/>
          </a:p>
        </p:txBody>
      </p:sp>
      <p:sp>
        <p:nvSpPr>
          <p:cNvPr id="375" name="Google Shape;375;p49: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87" name="Shape 387"/>
        <p:cNvGrpSpPr/>
        <p:nvPr/>
      </p:nvGrpSpPr>
      <p:grpSpPr>
        <a:xfrm>
          <a:off x="0" y="0"/>
          <a:ext cx="0" cy="0"/>
        </a:xfrm>
      </p:grpSpPr>
      <p:sp>
        <p:nvSpPr>
          <p:cNvPr id="388" name="Google Shape;388;p5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 problème avec les clichés de l'intrigue est qu'ils ne mentionnent pas de détails authentiques.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Par conséquent, évitez de raconter des histoires qui ne sont pas les vôtres, qui ne vous appartiennent pas, car l'histoire perdra sa véracité et son authenticité.</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Évitez de parler de sujets sectionnalistes. Même si ceux-ci sont vrais. Si vous choisissez de le faire, introduisez votre version du thème dans l'histoire.</a:t>
            </a:r>
            <a:endParaRPr xmlns:a="http://schemas.openxmlformats.org/drawingml/2006/main"/>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389" name="Google Shape;389;p5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97" name="Shape 397"/>
        <p:cNvGrpSpPr/>
        <p:nvPr/>
      </p:nvGrpSpPr>
      <p:grpSpPr>
        <a:xfrm>
          <a:off x="0" y="0"/>
          <a:ext cx="0" cy="0"/>
        </a:xfrm>
      </p:grpSpPr>
      <p:sp>
        <p:nvSpPr>
          <p:cNvPr id="398" name="Google Shape;398;p5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99" name="Google Shape;399;p5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08" name="Shape 408"/>
        <p:cNvGrpSpPr/>
        <p:nvPr/>
      </p:nvGrpSpPr>
      <p:grpSpPr>
        <a:xfrm>
          <a:off x="0" y="0"/>
          <a:ext cx="0" cy="0"/>
        </a:xfrm>
      </p:grpSpPr>
      <p:sp>
        <p:nvSpPr>
          <p:cNvPr id="409" name="Google Shape;409;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10" name="Google Shape;410;p8: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23" name="Shape 123"/>
        <p:cNvGrpSpPr/>
        <p:nvPr/>
      </p:nvGrpSpPr>
      <p:grpSpPr>
        <a:xfrm>
          <a:off x="0" y="0"/>
          <a:ext cx="0" cy="0"/>
        </a:xfrm>
      </p:grpSpPr>
      <p:sp>
        <p:nvSpPr>
          <p:cNvPr id="124" name="Google Shape;124;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25" name="Google Shape;125;p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33" name="Shape 433"/>
        <p:cNvGrpSpPr/>
        <p:nvPr/>
      </p:nvGrpSpPr>
      <p:grpSpPr>
        <a:xfrm>
          <a:off x="0" y="0"/>
          <a:ext cx="0" cy="0"/>
        </a:xfrm>
      </p:grpSpPr>
      <p:sp>
        <p:nvSpPr>
          <p:cNvPr id="434" name="Google Shape;434;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35" name="Google Shape;435;p1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47" name="Shape 447"/>
        <p:cNvGrpSpPr/>
        <p:nvPr/>
      </p:nvGrpSpPr>
      <p:grpSpPr>
        <a:xfrm>
          <a:off x="0" y="0"/>
          <a:ext cx="0" cy="0"/>
        </a:xfrm>
      </p:grpSpPr>
      <p:sp>
        <p:nvSpPr>
          <p:cNvPr id="448" name="Google Shape;448;p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49" name="Google Shape;449;p17: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36" name="Shape 136"/>
        <p:cNvGrpSpPr/>
        <p:nvPr/>
      </p:nvGrpSpPr>
      <p:grpSpPr>
        <a:xfrm>
          <a:off x="0" y="0"/>
          <a:ext cx="0" cy="0"/>
        </a:xfrm>
      </p:grpSpPr>
      <p:sp>
        <p:nvSpPr>
          <p:cNvPr id="137" name="Google Shape;137;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8" name="Google Shape;138;p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44" name="Shape 144"/>
        <p:cNvGrpSpPr/>
        <p:nvPr/>
      </p:nvGrpSpPr>
      <p:grpSpPr>
        <a:xfrm>
          <a:off x="0" y="0"/>
          <a:ext cx="0" cy="0"/>
        </a:xfrm>
      </p:grpSpPr>
      <p:sp>
        <p:nvSpPr>
          <p:cNvPr id="145" name="Google Shape;145;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46" name="Google Shape;146;p3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52" name="Shape 152"/>
        <p:cNvGrpSpPr/>
        <p:nvPr/>
      </p:nvGrpSpPr>
      <p:grpSpPr>
        <a:xfrm>
          <a:off x="0" y="0"/>
          <a:ext cx="0" cy="0"/>
        </a:xfrm>
      </p:grpSpPr>
      <p:sp>
        <p:nvSpPr>
          <p:cNvPr id="153" name="Google Shape;153;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54" name="Google Shape;154;p1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63" name="Shape 163"/>
        <p:cNvGrpSpPr/>
        <p:nvPr/>
      </p:nvGrpSpPr>
      <p:grpSpPr>
        <a:xfrm>
          <a:off x="0" y="0"/>
          <a:ext cx="0" cy="0"/>
        </a:xfrm>
      </p:grpSpPr>
      <p:sp>
        <p:nvSpPr>
          <p:cNvPr id="164" name="Google Shape;164;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65" name="Google Shape;165;p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73" name="Shape 173"/>
        <p:cNvGrpSpPr/>
        <p:nvPr/>
      </p:nvGrpSpPr>
      <p:grpSpPr>
        <a:xfrm>
          <a:off x="0" y="0"/>
          <a:ext cx="0" cy="0"/>
        </a:xfrm>
      </p:grpSpPr>
      <p:sp>
        <p:nvSpPr>
          <p:cNvPr id="174" name="Google Shape;174;p3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Raconter une histoire peut signifier beaucoup de choses, cela dépend simplement de la personne qui raconte l'histoire et du destinataire. Les personnes qui racontent des histoires transmettent des faits, insèrent un contexte, une intrigue et les personnages eux-mêmes. Leur but, quand raconter l'histoire est d'attirer l'attention de l'auditeur. L'auditeur doit se sentir intéressé et impliqué dans l'histoire, comme s'il vivait aussi l'histoire à la première personne.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L'un des secrets des conteurs est l'utilisation de métaphores pour parler des expériences humaines. Les expériences sont différentes pour toutes les personnes (même s'ils ont tous vécu la même expérience, au même endroit, au même moment, avec les mêmes personnes, etc.), donc chacun raconte l'histoire à sa manière. Et c'est la beauté de la narration.</a:t>
            </a:r>
            <a:endParaRPr xmlns:a="http://schemas.openxmlformats.org/drawingml/2006/main"/>
          </a:p>
        </p:txBody>
      </p:sp>
      <p:sp>
        <p:nvSpPr>
          <p:cNvPr id="175" name="Google Shape;175;p3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83" name="Shape 183"/>
        <p:cNvGrpSpPr/>
        <p:nvPr/>
      </p:nvGrpSpPr>
      <p:grpSpPr>
        <a:xfrm>
          <a:off x="0" y="0"/>
          <a:ext cx="0" cy="0"/>
        </a:xfrm>
      </p:grpSpPr>
      <p:sp>
        <p:nvSpPr>
          <p:cNvPr id="184" name="Google Shape;184;p3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La structure d'un récit est sa propre organisation. C'est-à-dire comment l'histoire s'organise et se développe en même temps. Généralement, la structure organisationnelle de l'histoire a un début, un milieu et une fin. Les récits, en règle générale, sont engageants et agréables.</a:t>
            </a:r>
            <a:endParaRPr xmlns:a="http://schemas.openxmlformats.org/drawingml/2006/main"/>
          </a:p>
        </p:txBody>
      </p:sp>
      <p:sp>
        <p:nvSpPr>
          <p:cNvPr id="185" name="Google Shape;185;p3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Slide" type="title">
  <p:cSld name="TITLE">
    <p:spTree>
      <p:nvGrpSpPr>
        <p:cNvPr id="11" name="Shape 11"/>
        <p:cNvGrpSpPr/>
        <p:nvPr/>
      </p:nvGrpSpPr>
      <p:grpSpPr>
        <a:xfrm>
          <a:off x="0" y="0"/>
          <a:ext cx="0" cy="0"/>
        </a:xfrm>
      </p:grpSpPr>
      <p:sp>
        <p:nvSpPr>
          <p:cNvPr id="12" name="Google Shape;12;p19"/>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3" name="Google Shape;13;p19"/>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p:txBody>
      </p:sp>
      <p:sp>
        <p:nvSpPr>
          <p:cNvPr id="14" name="Google Shape;14;p1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5" name="Google Shape;15;p1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6" name="Google Shape;16;p1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Vertical Text" type="vertTx">
  <p:cSld name="VERTICAL_TEXT">
    <p:spTree>
      <p:nvGrpSpPr>
        <p:cNvPr id="68" name="Shape 68"/>
        <p:cNvGrpSpPr/>
        <p:nvPr/>
      </p:nvGrpSpPr>
      <p:grpSpPr>
        <a:xfrm>
          <a:off x="0" y="0"/>
          <a:ext cx="0" cy="0"/>
        </a:xfrm>
      </p:grpSpPr>
      <p:sp>
        <p:nvSpPr>
          <p:cNvPr id="69" name="Google Shape;69;p2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0" name="Google Shape;70;p28"/>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71" name="Google Shape;71;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2" name="Google Shape;72;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3" name="Google Shape;73;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Vertical Title and Text" type="vertTitleAndTx">
  <p:cSld name="VERTICAL_TITLE_AND_VERTICAL_TEXT">
    <p:spTree>
      <p:nvGrpSpPr>
        <p:cNvPr id="74" name="Shape 74"/>
        <p:cNvGrpSpPr/>
        <p:nvPr/>
      </p:nvGrpSpPr>
      <p:grpSpPr>
        <a:xfrm>
          <a:off x="0" y="0"/>
          <a: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6" name="Google Shape;76;p29"/>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77" name="Google Shape;77;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8" name="Google Shape;78;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9" name="Google Shape;79;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Content" type="obj">
  <p:cSld name="OBJECT">
    <p:spTree>
      <p:nvGrpSpPr>
        <p:cNvPr id="86" name="Shape 86"/>
        <p:cNvGrpSpPr/>
        <p:nvPr/>
      </p:nvGrpSpPr>
      <p:grpSpPr>
        <a:xfrm>
          <a:off x="0" y="0"/>
          <a:ext cx="0" cy="0"/>
        </a:xfrm>
      </p:grpSpPr>
      <p:sp>
        <p:nvSpPr>
          <p:cNvPr id="87" name="Google Shape;87;p5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88" name="Google Shape;88;p53"/>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89" name="Google Shape;89;p5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0" name="Google Shape;90;p5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1" name="Google Shape;91;p5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Content" type="obj">
  <p:cSld name="OBJECT">
    <p:spTree>
      <p:nvGrpSpPr>
        <p:cNvPr id="98" name="Shape 98"/>
        <p:cNvGrpSpPr/>
        <p:nvPr/>
      </p:nvGrpSpPr>
      <p:grpSpPr>
        <a:xfrm>
          <a:off x="0" y="0"/>
          <a:ext cx="0" cy="0"/>
        </a:xfrm>
      </p:grpSpPr>
      <p:sp>
        <p:nvSpPr>
          <p:cNvPr id="99" name="Google Shape;99;p5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00" name="Google Shape;100;p55"/>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101" name="Google Shape;101;p5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02" name="Google Shape;102;p5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03" name="Google Shape;103;p5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Content" type="obj">
  <p:cSld name="OBJECT">
    <p:spTree>
      <p:nvGrpSpPr>
        <p:cNvPr id="17" name="Shape 17"/>
        <p:cNvGrpSpPr/>
        <p:nvPr/>
      </p:nvGrpSpPr>
      <p:grpSpPr>
        <a:xfrm>
          <a:off x="0" y="0"/>
          <a:ext cx="0" cy="0"/>
        </a:xfrm>
      </p:grpSpPr>
      <p:sp>
        <p:nvSpPr>
          <p:cNvPr id="18" name="Google Shape;18;p20"/>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9" name="Google Shape;19;p2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20" name="Google Shape;20;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1" name="Google Shape;21;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2" name="Google Shape;22;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Section Header" type="secHead">
  <p:cSld name="SECTION_HEADER">
    <p:spTree>
      <p:nvGrpSpPr>
        <p:cNvPr id="23" name="Shape 23"/>
        <p:cNvGrpSpPr/>
        <p:nvPr/>
      </p:nvGrpSpPr>
      <p:grpSpPr>
        <a:xfrm>
          <a:off x="0" y="0"/>
          <a:ext cx="0" cy="0"/>
        </a:xfrm>
      </p:grpSpPr>
      <p:sp>
        <p:nvSpPr>
          <p:cNvPr id="24" name="Google Shape;24;p21"/>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5" name="Google Shape;25;p21"/>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p:txBody>
      </p:sp>
      <p:sp>
        <p:nvSpPr>
          <p:cNvPr id="26" name="Google Shape;26;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7" name="Google Shape;27;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8" name="Google Shape;28;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wo Content" type="twoObj">
  <p:cSld name="TWO_OBJECTS">
    <p:spTree>
      <p:nvGrpSpPr>
        <p:cNvPr id="29" name="Shape 29"/>
        <p:cNvGrpSpPr/>
        <p:nvPr/>
      </p:nvGrpSpPr>
      <p:grpSpPr>
        <a:xfrm>
          <a:off x="0" y="0"/>
          <a:ext cx="0" cy="0"/>
        </a:xfrm>
      </p:grpSpPr>
      <p:sp>
        <p:nvSpPr>
          <p:cNvPr id="30" name="Google Shape;30;p2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1" name="Google Shape;31;p22"/>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32" name="Google Shape;32;p22"/>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33" name="Google Shape;33;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4" name="Google Shape;34;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5" name="Google Shape;35;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Comparison" type="twoTxTwoObj">
  <p:cSld name="TWO_OBJECTS_WITH_TEXT">
    <p:spTree>
      <p:nvGrpSpPr>
        <p:cNvPr id="36" name="Shape 36"/>
        <p:cNvGrpSpPr/>
        <p:nvPr/>
      </p:nvGrpSpPr>
      <p:grpSpPr>
        <a:xfrm>
          <a:off x="0" y="0"/>
          <a:ext cx="0" cy="0"/>
        </a:xfrm>
      </p:grpSpPr>
      <p:sp>
        <p:nvSpPr>
          <p:cNvPr id="37" name="Google Shape;37;p23"/>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8" name="Google Shape;38;p23"/>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39" name="Google Shape;39;p23"/>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40" name="Google Shape;40;p23"/>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41" name="Google Shape;41;p23"/>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42" name="Google Shape;42;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3" name="Google Shape;43;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4" name="Google Shape;44;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Only" type="titleOnly">
  <p:cSld name="TITLE_ONLY">
    <p:spTree>
      <p:nvGrpSpPr>
        <p:cNvPr id="45" name="Shape 45"/>
        <p:cNvGrpSpPr/>
        <p:nvPr/>
      </p:nvGrpSpPr>
      <p:grpSpPr>
        <a:xfrm>
          <a:off x="0" y="0"/>
          <a:ext cx="0" cy="0"/>
        </a:xfrm>
      </p:grpSpPr>
      <p:sp>
        <p:nvSpPr>
          <p:cNvPr id="46" name="Google Shape;46;p2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7" name="Google Shape;47;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8" name="Google Shape;48;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9" name="Google Shape;49;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Blank" type="blank">
  <p:cSld name="BLANK">
    <p:spTree>
      <p:nvGrpSpPr>
        <p:cNvPr id="50" name="Shape 50"/>
        <p:cNvGrpSpPr/>
        <p:nvPr/>
      </p:nvGrpSpPr>
      <p:grpSpPr>
        <a:xfrm>
          <a:off x="0" y="0"/>
          <a:ext cx="0" cy="0"/>
        </a:xfrm>
      </p:grpSpPr>
      <p:sp>
        <p:nvSpPr>
          <p:cNvPr id="51" name="Google Shape;51;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2" name="Google Shape;52;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3" name="Google Shape;53;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Content with Caption" type="objTx">
  <p:cSld name="OBJECT_WITH_CAPTION_TEXT">
    <p:spTree>
      <p:nvGrpSpPr>
        <p:cNvPr id="54" name="Shape 54"/>
        <p:cNvGrpSpPr/>
        <p:nvPr/>
      </p:nvGrpSpPr>
      <p:grpSpPr>
        <a:xfrm>
          <a:off x="0" y="0"/>
          <a:ext cx="0" cy="0"/>
        </a:xfrm>
      </p:grpSpPr>
      <p:sp>
        <p:nvSpPr>
          <p:cNvPr id="55" name="Google Shape;55;p2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6" name="Google Shape;56;p26"/>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p:txBody>
      </p:sp>
      <p:sp>
        <p:nvSpPr>
          <p:cNvPr id="57" name="Google Shape;57;p26"/>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58" name="Google Shape;58;p2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9" name="Google Shape;59;p2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0" name="Google Shape;60;p2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Picture with Caption" type="picTx">
  <p:cSld name="PICTURE_WITH_CAPTION_TEXT">
    <p:spTree>
      <p:nvGrpSpPr>
        <p:cNvPr id="61" name="Shape 61"/>
        <p:cNvGrpSpPr/>
        <p:nvPr/>
      </p:nvGrpSpPr>
      <p:grpSpPr>
        <a:xfrm>
          <a:off x="0" y="0"/>
          <a:ext cx="0" cy="0"/>
        </a:xfrm>
      </p:grpSpPr>
      <p:sp>
        <p:nvSpPr>
          <p:cNvPr id="62" name="Google Shape;62;p27"/>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3" name="Google Shape;63;p27"/>
          <p:cNvSpPr/>
          <p:nvPr>
            <p:ph type="pic" idx="2"/>
          </p:nvPr>
        </p:nvSpPr>
        <p:spPr>
          <a:xfrm>
            <a:off x="5183188" y="987425"/>
            <a:ext cx="6172200" cy="4873625"/>
          </a:xfrm>
          <a:prstGeom prst="rect">
            <a:avLst/>
          </a:prstGeom>
          <a:noFill/>
          <a:ln>
            <a:noFill/>
          </a:ln>
        </p:spPr>
        <p:txBody>
          <a:bodyPr/>
          <a:lstStyle/>
          <a:p/>
        </p:txBody>
      </p:sp>
      <p:sp>
        <p:nvSpPr>
          <p:cNvPr id="64" name="Google Shape;64;p27"/>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65" name="Google Shape;65;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6" name="Google Shape;66;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7" name="Google Shape;67;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5" name="Shape 5"/>
        <p:cNvGrpSpPr/>
        <p:nvPr/>
      </p:nvGrpSpPr>
      <p:grpSpPr>
        <a:xfrm>
          <a:off x="0" y="0"/>
          <a:ext cx="0" cy="0"/>
        </a:xfrm>
      </p:grpSpPr>
      <p:sp>
        <p:nvSpPr>
          <p:cNvPr id="6" name="Google Shape;6;p1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7" name="Google Shape;7;p18"/>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1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9" name="Google Shape;9;p1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10" name="Google Shape;10;p1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80" name="Shape 80"/>
        <p:cNvGrpSpPr/>
        <p:nvPr/>
      </p:nvGrpSpPr>
      <p:grpSpPr>
        <a:xfrm>
          <a:off x="0" y="0"/>
          <a:ext cx="0" cy="0"/>
        </a:xfrm>
      </p:grpSpPr>
      <p:sp>
        <p:nvSpPr>
          <p:cNvPr id="81" name="Google Shape;81;p5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82" name="Google Shape;82;p52"/>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3" name="Google Shape;83;p5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4" name="Google Shape;84;p5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5" name="Google Shape;85;p5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61" r:id="rId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92" name="Shape 92"/>
        <p:cNvGrpSpPr/>
        <p:nvPr/>
      </p:nvGrpSpPr>
      <p:grpSpPr>
        <a:xfrm>
          <a:off x="0" y="0"/>
          <a:ext cx="0" cy="0"/>
        </a:xfrm>
      </p:grpSpPr>
      <p:sp>
        <p:nvSpPr>
          <p:cNvPr id="93" name="Google Shape;93;p5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94" name="Google Shape;94;p5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95" name="Google Shape;95;p5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96" name="Google Shape;96;p5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97" name="Google Shape;97;p5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63" r:id="rId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6.png" /><Relationship Id="rId4"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5.png" /><Relationship Id="rId4" Type="http://schemas.openxmlformats.org/officeDocument/2006/relationships/image" Target="../media/image6.png" /><Relationship Id="rId5" Type="http://schemas.openxmlformats.org/officeDocument/2006/relationships/image" Target="../media/image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6.png" /><Relationship Id="rId4" Type="http://schemas.openxmlformats.org/officeDocument/2006/relationships/image" Target="../media/image6.png" /><Relationship Id="rId5" Type="http://schemas.openxmlformats.org/officeDocument/2006/relationships/image" Target="../media/image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7.png" /><Relationship Id="rId4" Type="http://schemas.openxmlformats.org/officeDocument/2006/relationships/image" Target="../media/image6.png" /><Relationship Id="rId5" Type="http://schemas.openxmlformats.org/officeDocument/2006/relationships/image" Target="../media/image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6.png" /><Relationship Id="rId6" Type="http://schemas.openxmlformats.org/officeDocument/2006/relationships/image" Target="../media/image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20.jpeg" /><Relationship Id="rId4" Type="http://schemas.openxmlformats.org/officeDocument/2006/relationships/image" Target="../media/image6.png" /><Relationship Id="rId5" Type="http://schemas.openxmlformats.org/officeDocument/2006/relationships/image" Target="../media/image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21.png" /><Relationship Id="rId4" Type="http://schemas.openxmlformats.org/officeDocument/2006/relationships/image" Target="../media/image6.png" /><Relationship Id="rId5" Type="http://schemas.openxmlformats.org/officeDocument/2006/relationships/image" Target="../media/image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2.jpeg" /><Relationship Id="rId4" Type="http://schemas.openxmlformats.org/officeDocument/2006/relationships/image" Target="../media/image6.png" /><Relationship Id="rId5" Type="http://schemas.openxmlformats.org/officeDocument/2006/relationships/image" Target="../media/image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 Id="rId3" Type="http://schemas.openxmlformats.org/officeDocument/2006/relationships/image" Target="../media/image23.png" /><Relationship Id="rId4" Type="http://schemas.openxmlformats.org/officeDocument/2006/relationships/image" Target="../media/image6.png" /><Relationship Id="rId5" Type="http://schemas.openxmlformats.org/officeDocument/2006/relationships/image" Target="../media/image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6.png" /><Relationship Id="rId6" Type="http://schemas.openxmlformats.org/officeDocument/2006/relationships/image" Target="../media/image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4.png" /><Relationship Id="rId4" Type="http://schemas.openxmlformats.org/officeDocument/2006/relationships/image" Target="../media/image6.png" /><Relationship Id="rId5" Type="http://schemas.openxmlformats.org/officeDocument/2006/relationships/image" Target="../media/image7.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 Id="rId3" Type="http://schemas.openxmlformats.org/officeDocument/2006/relationships/image" Target="../media/image25.png" /><Relationship Id="rId4" Type="http://schemas.openxmlformats.org/officeDocument/2006/relationships/image" Target="../media/image6.png" /><Relationship Id="rId5" Type="http://schemas.openxmlformats.org/officeDocument/2006/relationships/image" Target="../media/image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26.png" /><Relationship Id="rId4" Type="http://schemas.openxmlformats.org/officeDocument/2006/relationships/image" Target="../media/image6.png" /><Relationship Id="rId5" Type="http://schemas.openxmlformats.org/officeDocument/2006/relationships/image" Target="../media/image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9.xml" /><Relationship Id="rId3" Type="http://schemas.openxmlformats.org/officeDocument/2006/relationships/image" Target="../media/image6.png" /><Relationship Id="rId4"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png" /><Relationship Id="rId4" Type="http://schemas.openxmlformats.org/officeDocument/2006/relationships/image" Target="../media/image8.png" /><Relationship Id="rId5" Type="http://schemas.openxmlformats.org/officeDocument/2006/relationships/image" Target="../media/image7.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27.png" /><Relationship Id="rId4" Type="http://schemas.openxmlformats.org/officeDocument/2006/relationships/image" Target="../media/image28.png" /><Relationship Id="rId5" Type="http://schemas.openxmlformats.org/officeDocument/2006/relationships/image" Target="../media/image6.png" /><Relationship Id="rId6" Type="http://schemas.openxmlformats.org/officeDocument/2006/relationships/image" Target="../media/image7.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34.png" /><Relationship Id="rId11" Type="http://schemas.openxmlformats.org/officeDocument/2006/relationships/image" Target="../media/image35.jpeg" /><Relationship Id="rId12" Type="http://schemas.openxmlformats.org/officeDocument/2006/relationships/image" Target="../media/image36.png" /><Relationship Id="rId2" Type="http://schemas.openxmlformats.org/officeDocument/2006/relationships/notesSlide" Target="../notesSlides/notesSlide31.xml"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29.png" /><Relationship Id="rId6" Type="http://schemas.openxmlformats.org/officeDocument/2006/relationships/image" Target="../media/image30.png" /><Relationship Id="rId7" Type="http://schemas.openxmlformats.org/officeDocument/2006/relationships/image" Target="../media/image31.png" /><Relationship Id="rId8" Type="http://schemas.openxmlformats.org/officeDocument/2006/relationships/image" Target="../media/image32.png" /><Relationship Id="rId9" Type="http://schemas.openxmlformats.org/officeDocument/2006/relationships/image" Target="../media/image3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9.png" /><Relationship Id="rId4" Type="http://schemas.openxmlformats.org/officeDocument/2006/relationships/image" Target="../media/image6.png" /><Relationship Id="rId5"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10.png" /><Relationship Id="rId4" Type="http://schemas.openxmlformats.org/officeDocument/2006/relationships/image" Target="../media/image6.png" /><Relationship Id="rId5"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6.png" /><Relationship Id="rId6"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3.png" /><Relationship Id="rId4" Type="http://schemas.openxmlformats.org/officeDocument/2006/relationships/image" Target="../media/image6.png" /><Relationship Id="rId5"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6.png" /><Relationship Id="rId4"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4.png" /><Relationship Id="rId4" Type="http://schemas.openxmlformats.org/officeDocument/2006/relationships/image" Target="../media/image6.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07" name="Shape 107"/>
        <p:cNvGrpSpPr/>
        <p:nvPr/>
      </p:nvGrpSpPr>
      <p:grpSpPr>
        <a:xfrm>
          <a:off x="0" y="0"/>
          <a:ext cx="0" cy="0"/>
        </a:xfrm>
      </p:grpSpPr>
      <p:sp>
        <p:nvSpPr>
          <p:cNvPr id="108" name="Google Shape;108;p1"/>
          <p:cNvSpPr txBox="1"/>
          <p:nvPr>
            <p:ph type="ctrTitle"/>
          </p:nvPr>
        </p:nvSpPr>
        <p:spPr>
          <a:xfrm>
            <a:off x="3303013" y="5117807"/>
            <a:ext cx="5585974" cy="606374"/>
          </a:xfrm>
          <a:prstGeom prst="rect">
            <a:avLst/>
          </a:prstGeom>
          <a:noFill/>
          <a:ln>
            <a:noFill/>
          </a:ln>
        </p:spPr>
        <p:txBody>
          <a:bodyPr spcFirstLastPara="1" wrap="square" lIns="91425" tIns="45700" rIns="91425" bIns="45700" anchor="b" anchorCtr="0">
            <a:noAutofit/>
          </a:bodyPr>
          <a:lstStyle/>
          <a:p>
            <a:pPr xmlns:a="http://schemas.openxmlformats.org/drawingml/2006/main" marL="0" lvl="0" indent="0" algn="ctr" rtl="0">
              <a:lnSpc>
                <a:spcPct val="90000"/>
              </a:lnSpc>
              <a:spcBef>
                <a:spcPct val="0"/>
              </a:spcBef>
              <a:spcAft>
                <a:spcPct val="0"/>
              </a:spcAft>
              <a:buClr>
                <a:schemeClr val="dk1"/>
              </a:buClr>
              <a:buSzPts val="2400"/>
              <a:buFont typeface="Arial Black"/>
              <a:buNone/>
            </a:pPr>
            <a:r xmlns:a="http://schemas.openxmlformats.org/drawingml/2006/main">
              <a:rPr lang="fr" sz="2400">
                <a:latin typeface="Arial Black"/>
                <a:ea typeface="Arial Black"/>
                <a:cs typeface="Arial Black"/>
                <a:sym typeface="Arial Black"/>
              </a:rPr>
              <a:t>Module 2 – Moi en tant que conteur</a:t>
            </a:r>
            <a:endParaRPr xmlns:a="http://schemas.openxmlformats.org/drawingml/2006/main"/>
          </a:p>
        </p:txBody>
      </p:sp>
      <p:pic>
        <p:nvPicPr>
          <p:cNvPr id="109" name="Google Shape;109;p1" descr="Text&#10;&#10;Description automatically generated"/>
          <p:cNvPicPr preferRelativeResize="0"/>
          <p:nvPr/>
        </p:nvPicPr>
        <p:blipFill>
          <a:blip r:embed="rId3">
            <a:alphaModFix/>
          </a:blip>
          <a:stretch>
            <a:fillRect/>
          </a:stretch>
        </p:blipFill>
        <p:spPr>
          <a:xfrm>
            <a:off x="235341" y="6247302"/>
            <a:ext cx="1964299" cy="427819"/>
          </a:xfrm>
          <a:prstGeom prst="rect">
            <a:avLst/>
          </a:prstGeom>
          <a:noFill/>
          <a:ln>
            <a:noFill/>
          </a:ln>
        </p:spPr>
      </p:pic>
      <p:pic>
        <p:nvPicPr>
          <p:cNvPr id="110" name="Google Shape;110;p1"/>
          <p:cNvPicPr preferRelativeResize="0"/>
          <p:nvPr/>
        </p:nvPicPr>
        <p:blipFill>
          <a:blip r:embed="rId4">
            <a:alphaModFix/>
          </a:blip>
          <a:stretch>
            <a:fillRect/>
          </a:stretch>
        </p:blipFill>
        <p:spPr>
          <a:xfrm>
            <a:off x="4542691" y="769716"/>
            <a:ext cx="3106618" cy="4021632"/>
          </a:xfrm>
          <a:prstGeom prst="rect">
            <a:avLst/>
          </a:prstGeom>
          <a:noFill/>
          <a:ln>
            <a:noFill/>
          </a:ln>
        </p:spPr>
      </p:pic>
      <p:pic>
        <p:nvPicPr>
          <p:cNvPr id="111" name="Google Shape;111;p1"/>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96" name="Shape 196"/>
        <p:cNvGrpSpPr/>
        <p:nvPr/>
      </p:nvGrpSpPr>
      <p:grpSpPr>
        <a:xfrm>
          <a:off x="0" y="0"/>
          <a:ext cx="0" cy="0"/>
        </a:xfrm>
      </p:grpSpPr>
      <p:sp>
        <p:nvSpPr>
          <p:cNvPr id="197" name="Google Shape;197;p3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98" name="Google Shape;198;p33"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sp>
        <p:nvSpPr>
          <p:cNvPr id="199" name="Google Shape;199;p3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33"/>
          <p:cNvPicPr preferRelativeResize="0"/>
          <p:nvPr/>
        </p:nvPicPr>
        <p:blipFill>
          <a:blip r:embed="rId4">
            <a:alphaModFix/>
          </a:blip>
          <a:stretch>
            <a:fillRect/>
          </a:stretch>
        </p:blipFill>
        <p:spPr>
          <a:xfrm>
            <a:off x="11374639" y="152449"/>
            <a:ext cx="462675" cy="709197"/>
          </a:xfrm>
          <a:prstGeom prst="rect">
            <a:avLst/>
          </a:prstGeom>
          <a:noFill/>
          <a:ln>
            <a:noFill/>
          </a:ln>
        </p:spPr>
      </p:pic>
      <p:graphicFrame>
        <p:nvGraphicFramePr>
          <p:cNvPr id="201" name="Google Shape;201;p33"/>
          <p:cNvGraphicFramePr>
            <a:graphicFrameLocks noGrp="1"/>
          </p:cNvGraphicFramePr>
          <p:nvPr/>
        </p:nvGraphicFramePr>
        <p:xfrm>
          <a:off x="1538514" y="1594878"/>
          <a:ext cx="9114950" cy="4297730"/>
        </p:xfrm>
        <a:graphic>
          <a:graphicData uri="http://schemas.openxmlformats.org/drawingml/2006/table">
            <a:tbl>
              <a:tblPr firstRow="1" bandRow="1">
                <a:noFill/>
                <a:tableStyleId>{9944AC6B-D22B-46FB-9A6B-00E8393AD3C2}</a:tableStyleId>
              </a:tblPr>
              <a:tblGrid>
                <a:gridCol w="2194550"/>
                <a:gridCol w="6920400"/>
              </a:tblGrid>
              <a:tr h="586625">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2400" b="1" u="none" strike="noStrike" cap="none"/>
                        <a:t>Linéaire</a:t>
                      </a:r>
                      <a:endParaRPr xmlns:a="http://schemas.openxmlformats.org/drawingml/2006/main"/>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1800" b="0" u="none" strike="noStrike" cap="none"/>
                        <a:t>Les événements suivent une ligne chronologique.</a:t>
                      </a:r>
                      <a:endParaRPr xmlns:a="http://schemas.openxmlformats.org/drawingml/2006/main"/>
                    </a:p>
                    <a:p>
                      <a:pPr marL="0" marR="0" lvl="0" indent="0" algn="ctr" rtl="0">
                        <a:lnSpc>
                          <a:spcPct val="100000"/>
                        </a:lnSpc>
                        <a:spcBef>
                          <a:spcPct val="0"/>
                        </a:spcBef>
                        <a:spcAft>
                          <a:spcPct val="0"/>
                        </a:spcAft>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653150">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2400" b="1" u="none" strike="noStrike" cap="none"/>
                        <a:t>Non linéaire</a:t>
                      </a:r>
                      <a:endParaRPr xmlns:a="http://schemas.openxmlformats.org/drawingml/2006/main"/>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1800" b="0" u="none" strike="noStrike" cap="none"/>
                        <a:t>Les événements ne suivent pas une ligne chronologique. Ils peuvent donc dérouter le public au début, mais au fur et à mesure que l'histoire progresse, les scènes finissent par avoir un sens.</a:t>
                      </a:r>
                      <a:endParaRPr xmlns:a="http://schemas.openxmlformats.org/drawingml/2006/main"/>
                    </a:p>
                    <a:p>
                      <a:pPr marL="0" marR="0" lvl="0" indent="0" algn="ctr" rtl="0">
                        <a:lnSpc>
                          <a:spcPct val="100000"/>
                        </a:lnSpc>
                        <a:spcBef>
                          <a:spcPct val="0"/>
                        </a:spcBef>
                        <a:spcAft>
                          <a:spcPct val="0"/>
                        </a:spcAft>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61700">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2400" b="1" u="none" strike="noStrike" cap="none"/>
                        <a:t>Parallèle</a:t>
                      </a:r>
                      <a:endParaRPr xmlns:a="http://schemas.openxmlformats.org/drawingml/2006/main"/>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1800" b="0" u="none" strike="noStrike" cap="none"/>
                        <a:t>Comme son nom l'indique, l'intrigue se déroule simultanément / parallèlement à d'autres histoires.</a:t>
                      </a:r>
                      <a:endParaRPr xmlns:a="http://schemas.openxmlformats.org/drawingml/2006/main"/>
                    </a:p>
                    <a:p>
                      <a:pPr marL="0" marR="0" lvl="0" indent="0" algn="ctr" rtl="0">
                        <a:lnSpc>
                          <a:spcPct val="100000"/>
                        </a:lnSpc>
                        <a:spcBef>
                          <a:spcPct val="0"/>
                        </a:spcBef>
                        <a:spcAft>
                          <a:spcPct val="0"/>
                        </a:spcAft>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22525">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2400" b="1" u="none" strike="noStrike" cap="none"/>
                        <a:t>Circulaire</a:t>
                      </a:r>
                      <a:endParaRPr xmlns:a="http://schemas.openxmlformats.org/drawingml/2006/main"/>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1800" b="0" u="none" strike="noStrike" cap="none"/>
                        <a:t>Dans ce récit, l'histoire se termine comme elle a commencé. Au fil des événements, l'histoire remonte au début.</a:t>
                      </a:r>
                      <a:endParaRPr xmlns:a="http://schemas.openxmlformats.org/drawingml/2006/main"/>
                    </a:p>
                    <a:p>
                      <a:pPr marL="0" marR="0" lvl="0" indent="0" algn="ctr" rtl="0">
                        <a:lnSpc>
                          <a:spcPct val="100000"/>
                        </a:lnSpc>
                        <a:spcBef>
                          <a:spcPct val="0"/>
                        </a:spcBef>
                        <a:spcAft>
                          <a:spcPct val="0"/>
                        </a:spcAft>
                        <a:buNone/>
                      </a:pPr>
                      <a:endParaRPr sz="1800" b="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35575">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2400" b="1" u="none" strike="noStrike" cap="none"/>
                        <a:t>Interactif</a:t>
                      </a:r>
                      <a:endParaRPr xmlns:a="http://schemas.openxmlformats.org/drawingml/2006/main"/>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vert="horz" wrap="square"/>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1800" b="0" u="none" strike="noStrike" cap="none"/>
                        <a:t>Le récit suit les choix du public. La personne choisit la direction qu'elle veut donner à l'histoire.</a:t>
                      </a:r>
                      <a:endParaRPr xmlns:a="http://schemas.openxmlformats.org/drawingml/2006/main"/>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02" name="Google Shape;202;p33"/>
          <p:cNvSpPr txBox="1"/>
          <p:nvPr/>
        </p:nvSpPr>
        <p:spPr>
          <a:xfrm>
            <a:off x="1538513" y="261481"/>
            <a:ext cx="9114971" cy="120032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0" i="0" u="none" strike="noStrike" cap="none">
                <a:solidFill>
                  <a:srgbClr val="000000"/>
                </a:solidFill>
                <a:latin typeface="Arial Black"/>
                <a:ea typeface="Arial Black"/>
                <a:cs typeface="Arial Black"/>
                <a:sym typeface="Arial Black"/>
              </a:rPr>
              <a:t>Il existe 5 types de techniques narratives :</a:t>
            </a:r>
            <a:endParaRPr xmlns:a="http://schemas.openxmlformats.org/drawingml/2006/main"/>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206" name="Shape 206"/>
        <p:cNvGrpSpPr/>
        <p:nvPr/>
      </p:nvGrpSpPr>
      <p:grpSpPr>
        <a:xfrm>
          <a:off x="0" y="0"/>
          <a:ext cx="0" cy="0"/>
        </a:xfrm>
      </p:grpSpPr>
      <p:pic>
        <p:nvPicPr>
          <p:cNvPr id="207" name="Google Shape;207;p34"/>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08" name="Google Shape;208;p3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9" name="Google Shape;209;p34"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10" name="Google Shape;210;p34"/>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11" name="Google Shape;211;p34"/>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212" name="Google Shape;212;p34"/>
          <p:cNvSpPr txBox="1"/>
          <p:nvPr/>
        </p:nvSpPr>
        <p:spPr>
          <a:xfrm>
            <a:off x="555572" y="2274838"/>
            <a:ext cx="4774073" cy="2308324"/>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0" u="none" strike="noStrike" cap="none">
                <a:solidFill>
                  <a:srgbClr val="292929"/>
                </a:solidFill>
                <a:latin typeface="Arial Black"/>
                <a:ea typeface="Arial Black"/>
                <a:cs typeface="Arial Black"/>
                <a:sym typeface="Arial Black"/>
              </a:rPr>
              <a:t>Éléments à prendre en compte lors de la création d'une narration</a:t>
            </a:r>
            <a:endParaRPr xmlns:a="http://schemas.openxmlformats.org/drawingml/2006/main"/>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16" name="Shape 216"/>
        <p:cNvGrpSpPr/>
        <p:nvPr/>
      </p:nvGrpSpPr>
      <p:grpSpPr>
        <a:xfrm>
          <a:off x="0" y="0"/>
          <a:ext cx="0" cy="0"/>
        </a:xfrm>
      </p:grpSpPr>
      <p:sp>
        <p:nvSpPr>
          <p:cNvPr id="217" name="Google Shape;217;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18" name="Google Shape;218;p35"/>
          <p:cNvSpPr/>
          <p:nvPr/>
        </p:nvSpPr>
        <p:spPr>
          <a:xfrm>
            <a:off x="0" y="0"/>
            <a:ext cx="6096000" cy="6865473"/>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19" name="Google Shape;219;p35"/>
          <p:cNvSpPr txBox="1"/>
          <p:nvPr/>
        </p:nvSpPr>
        <p:spPr>
          <a:xfrm>
            <a:off x="753877" y="2398774"/>
            <a:ext cx="4353116" cy="3770434"/>
          </a:xfrm>
          <a:prstGeom prst="rect">
            <a:avLst/>
          </a:prstGeom>
          <a:noFill/>
          <a:ln>
            <a:noFill/>
          </a:ln>
        </p:spPr>
        <p:txBody>
          <a:bodyPr spcFirstLastPara="1" wrap="square" lIns="91425" tIns="45700" rIns="91425" bIns="45700" anchor="t" anchorCtr="0">
            <a:normAutofit/>
          </a:bodyPr>
          <a:lstStyle/>
          <a:p>
            <a:pPr xmlns:a="http://schemas.openxmlformats.org/drawingml/2006/main" marL="914400" marR="0" lvl="0" indent="-228600" algn="l" rtl="0">
              <a:lnSpc>
                <a:spcPct val="90000"/>
              </a:lnSpc>
              <a:spcBef>
                <a:spcPct val="0"/>
              </a:spcBef>
              <a:spcAft>
                <a:spcPct val="0"/>
              </a:spcAft>
              <a:buClr>
                <a:schemeClr val="dk1"/>
              </a:buClr>
              <a:buSzPts val="2000"/>
              <a:buFont typeface="Arial"/>
              <a:buChar char="•"/>
            </a:pPr>
            <a:r xmlns:a="http://schemas.openxmlformats.org/drawingml/2006/main">
              <a:rPr lang="fr" sz="2000" b="0" i="0" u="none" strike="noStrike" cap="none">
                <a:solidFill>
                  <a:srgbClr val="595959"/>
                </a:solidFill>
                <a:latin typeface="Arial"/>
                <a:ea typeface="Arial"/>
                <a:cs typeface="Arial"/>
                <a:sym typeface="Arial"/>
              </a:rPr>
              <a:t>Qui est le personnage principal de l'histoire ?</a:t>
            </a:r>
            <a:endParaRPr xmlns:a="http://schemas.openxmlformats.org/drawingml/2006/main"/>
          </a:p>
          <a:p>
            <a:pPr marL="685800" marR="0" lvl="0" indent="0" algn="l" rtl="0">
              <a:lnSpc>
                <a:spcPct val="90000"/>
              </a:lnSpc>
              <a:spcBef>
                <a:spcPts val="600"/>
              </a:spcBef>
              <a:spcAft>
                <a:spcPct val="0"/>
              </a:spcAft>
              <a:buNone/>
            </a:pPr>
            <a:endParaRPr sz="2000" b="0" i="0" u="none" strike="noStrike" cap="none">
              <a:solidFill>
                <a:srgbClr val="595959"/>
              </a:solidFill>
              <a:latin typeface="Arial"/>
              <a:ea typeface="Arial"/>
              <a:cs typeface="Arial"/>
              <a:sym typeface="Arial"/>
            </a:endParaRPr>
          </a:p>
          <a:p>
            <a:pPr xmlns:a="http://schemas.openxmlformats.org/drawingml/2006/main" marL="914400" marR="0" lvl="0" indent="-228600" algn="l" rtl="0">
              <a:lnSpc>
                <a:spcPct val="90000"/>
              </a:lnSpc>
              <a:spcBef>
                <a:spcPts val="600"/>
              </a:spcBef>
              <a:spcAft>
                <a:spcPct val="0"/>
              </a:spcAft>
              <a:buClr>
                <a:schemeClr val="dk1"/>
              </a:buClr>
              <a:buSzPts val="2000"/>
              <a:buFont typeface="Arial"/>
              <a:buChar char="•"/>
            </a:pPr>
            <a:r xmlns:a="http://schemas.openxmlformats.org/drawingml/2006/main">
              <a:rPr lang="fr" sz="2000" b="0" i="0" u="none" strike="noStrike" cap="none">
                <a:solidFill>
                  <a:srgbClr val="595959"/>
                </a:solidFill>
                <a:latin typeface="Arial"/>
                <a:ea typeface="Arial"/>
                <a:cs typeface="Arial"/>
                <a:sym typeface="Arial"/>
              </a:rPr>
              <a:t>Quelle est votre position dans le développement de l'histoire ?</a:t>
            </a:r>
            <a:endParaRPr xmlns:a="http://schemas.openxmlformats.org/drawingml/2006/main"/>
          </a:p>
        </p:txBody>
      </p:sp>
      <p:pic>
        <p:nvPicPr>
          <p:cNvPr id="220" name="Google Shape;220;p35" descr="Uma imagem com texto&#10;&#10;Descrição gerada automaticamente"/>
          <p:cNvPicPr preferRelativeResize="0"/>
          <p:nvPr/>
        </p:nvPicPr>
        <p:blipFill>
          <a:blip r:embed="rId3">
            <a:alphaModFix/>
          </a:blip>
          <a:stretch>
            <a:fillRect/>
          </a:stretch>
        </p:blipFill>
        <p:spPr>
          <a:xfrm>
            <a:off x="6781801" y="1053257"/>
            <a:ext cx="4797056" cy="4797056"/>
          </a:xfrm>
          <a:prstGeom prst="rect">
            <a:avLst/>
          </a:prstGeom>
          <a:noFill/>
          <a:ln>
            <a:noFill/>
          </a:ln>
        </p:spPr>
      </p:pic>
      <p:sp>
        <p:nvSpPr>
          <p:cNvPr id="221" name="Google Shape;221;p3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22" name="Google Shape;222;p35"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23" name="Google Shape;223;p35"/>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24" name="Google Shape;224;p35"/>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28" name="Shape 228"/>
        <p:cNvGrpSpPr/>
        <p:nvPr/>
      </p:nvGrpSpPr>
      <p:grpSpPr>
        <a:xfrm>
          <a:off x="0" y="0"/>
          <a:ext cx="0" cy="0"/>
        </a:xfrm>
      </p:grpSpPr>
      <p:sp>
        <p:nvSpPr>
          <p:cNvPr id="229" name="Google Shape;229;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30" name="Google Shape;230;p36"/>
          <p:cNvSpPr/>
          <p:nvPr/>
        </p:nvSpPr>
        <p:spPr>
          <a:xfrm>
            <a:off x="0" y="0"/>
            <a:ext cx="6096000" cy="6865473"/>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31" name="Google Shape;231;p36"/>
          <p:cNvSpPr txBox="1"/>
          <p:nvPr/>
        </p:nvSpPr>
        <p:spPr>
          <a:xfrm>
            <a:off x="780002" y="1977074"/>
            <a:ext cx="4353116" cy="3770434"/>
          </a:xfrm>
          <a:prstGeom prst="rect">
            <a:avLst/>
          </a:prstGeom>
          <a:noFill/>
          <a:ln>
            <a:noFill/>
          </a:ln>
        </p:spPr>
        <p:txBody>
          <a:bodyPr spcFirstLastPara="1" wrap="square" lIns="91425" tIns="45700" rIns="91425" bIns="45700" anchor="t" anchorCtr="0">
            <a:normAutofit/>
          </a:bodyPr>
          <a:lstStyle/>
          <a:p>
            <a:pPr xmlns:a="http://schemas.openxmlformats.org/drawingml/2006/main" marL="914400" marR="0" lvl="0" indent="-228600" algn="l" rtl="0">
              <a:lnSpc>
                <a:spcPct val="90000"/>
              </a:lnSpc>
              <a:spcBef>
                <a:spcPct val="0"/>
              </a:spcBef>
              <a:spcAft>
                <a:spcPct val="0"/>
              </a:spcAft>
              <a:buClr>
                <a:schemeClr val="dk1"/>
              </a:buClr>
              <a:buSzPts val="2000"/>
              <a:buFont typeface="Arial"/>
              <a:buChar char="•"/>
            </a:pPr>
            <a:r xmlns:a="http://schemas.openxmlformats.org/drawingml/2006/main">
              <a:rPr lang="fr" sz="2000" b="0" i="0" u="none" strike="noStrike" cap="none">
                <a:solidFill>
                  <a:srgbClr val="595959"/>
                </a:solidFill>
                <a:latin typeface="Arial"/>
                <a:ea typeface="Arial"/>
                <a:cs typeface="Arial"/>
                <a:sym typeface="Arial"/>
              </a:rPr>
              <a:t>Quel est l'impact lorsque l'histoire est racontée dans le passé, le présent et le futur ?</a:t>
            </a:r>
            <a:endParaRPr xmlns:a="http://schemas.openxmlformats.org/drawingml/2006/main"/>
          </a:p>
          <a:p>
            <a:pPr marL="914400" marR="0" lvl="0" indent="-101600" algn="l" rtl="0">
              <a:lnSpc>
                <a:spcPct val="90000"/>
              </a:lnSpc>
              <a:spcBef>
                <a:spcPts val="600"/>
              </a:spcBef>
              <a:spcAft>
                <a:spcPct val="0"/>
              </a:spcAft>
              <a:buClr>
                <a:schemeClr val="dk1"/>
              </a:buClr>
              <a:buSzPts val="2000"/>
              <a:buFont typeface="Arial"/>
              <a:buNone/>
            </a:pPr>
            <a:endParaRPr sz="2000" b="0" i="0" u="none" strike="noStrike" cap="none">
              <a:solidFill>
                <a:srgbClr val="595959"/>
              </a:solidFill>
              <a:latin typeface="Arial"/>
              <a:ea typeface="Arial"/>
              <a:cs typeface="Arial"/>
              <a:sym typeface="Arial"/>
            </a:endParaRPr>
          </a:p>
          <a:p>
            <a:pPr xmlns:a="http://schemas.openxmlformats.org/drawingml/2006/main" marL="914400" marR="0" lvl="0" indent="-228600" algn="l" rtl="0">
              <a:lnSpc>
                <a:spcPct val="90000"/>
              </a:lnSpc>
              <a:spcBef>
                <a:spcPts val="600"/>
              </a:spcBef>
              <a:spcAft>
                <a:spcPct val="0"/>
              </a:spcAft>
              <a:buClr>
                <a:schemeClr val="dk1"/>
              </a:buClr>
              <a:buSzPts val="2000"/>
              <a:buFont typeface="Arial"/>
              <a:buChar char="•"/>
            </a:pPr>
            <a:r xmlns:a="http://schemas.openxmlformats.org/drawingml/2006/main">
              <a:rPr lang="fr" sz="2000" b="0" i="0" u="none" strike="noStrike" cap="none">
                <a:solidFill>
                  <a:srgbClr val="595959"/>
                </a:solidFill>
                <a:latin typeface="Arial"/>
                <a:ea typeface="Arial"/>
                <a:cs typeface="Arial"/>
                <a:sym typeface="Arial"/>
              </a:rPr>
              <a:t>Quel est le format de l'histoire ? Le narrateur raconte-t-il l'histoire à la 1 </a:t>
            </a:r>
            <a:r xmlns:a="http://schemas.openxmlformats.org/drawingml/2006/main">
              <a:rPr lang="fr" sz="2000" b="0" i="0" u="none" strike="noStrike" cap="none" baseline="30000">
                <a:solidFill>
                  <a:srgbClr val="595959"/>
                </a:solidFill>
                <a:latin typeface="Arial"/>
                <a:ea typeface="Arial"/>
                <a:cs typeface="Arial"/>
                <a:sym typeface="Arial"/>
              </a:rPr>
              <a:t>ère </a:t>
            </a:r>
            <a:r xmlns:a="http://schemas.openxmlformats.org/drawingml/2006/main">
              <a:rPr lang="fr" sz="2000" b="0" i="0" u="none" strike="noStrike" cap="none">
                <a:solidFill>
                  <a:srgbClr val="595959"/>
                </a:solidFill>
                <a:latin typeface="Arial"/>
                <a:ea typeface="Arial"/>
                <a:cs typeface="Arial"/>
                <a:sym typeface="Arial"/>
              </a:rPr>
              <a:t>ou à la 3 </a:t>
            </a:r>
            <a:r xmlns:a="http://schemas.openxmlformats.org/drawingml/2006/main">
              <a:rPr lang="fr" sz="2000" b="0" i="0" u="none" strike="noStrike" cap="none" baseline="30000">
                <a:solidFill>
                  <a:srgbClr val="595959"/>
                </a:solidFill>
                <a:latin typeface="Arial"/>
                <a:ea typeface="Arial"/>
                <a:cs typeface="Arial"/>
                <a:sym typeface="Arial"/>
              </a:rPr>
              <a:t>ème </a:t>
            </a:r>
            <a:r xmlns:a="http://schemas.openxmlformats.org/drawingml/2006/main">
              <a:rPr lang="fr" sz="2000" b="0" i="0" u="none" strike="noStrike" cap="none">
                <a:solidFill>
                  <a:srgbClr val="595959"/>
                </a:solidFill>
                <a:latin typeface="Arial"/>
                <a:ea typeface="Arial"/>
                <a:cs typeface="Arial"/>
                <a:sym typeface="Arial"/>
              </a:rPr>
              <a:t>personne ?</a:t>
            </a:r>
            <a:endParaRPr xmlns:a="http://schemas.openxmlformats.org/drawingml/2006/main"/>
          </a:p>
          <a:p>
            <a:pPr marL="914400" marR="0" lvl="0" indent="-101600" algn="l" rtl="0">
              <a:lnSpc>
                <a:spcPct val="90000"/>
              </a:lnSpc>
              <a:spcBef>
                <a:spcPts val="600"/>
              </a:spcBef>
              <a:spcAft>
                <a:spcPct val="0"/>
              </a:spcAft>
              <a:buClr>
                <a:schemeClr val="dk1"/>
              </a:buClr>
              <a:buSzPts val="2000"/>
              <a:buFont typeface="Arial"/>
              <a:buNone/>
            </a:pPr>
            <a:endParaRPr sz="2000" b="0" i="0" u="none" strike="noStrike" cap="none">
              <a:solidFill>
                <a:srgbClr val="595959"/>
              </a:solidFill>
              <a:latin typeface="Arial"/>
              <a:ea typeface="Arial"/>
              <a:cs typeface="Arial"/>
              <a:sym typeface="Arial"/>
            </a:endParaRPr>
          </a:p>
          <a:p>
            <a:pPr marL="914400" marR="0" lvl="0" indent="-101600" algn="l" rtl="0">
              <a:lnSpc>
                <a:spcPct val="90000"/>
              </a:lnSpc>
              <a:spcBef>
                <a:spcPts val="600"/>
              </a:spcBef>
              <a:spcAft>
                <a:spcPct val="0"/>
              </a:spcAft>
              <a:buClr>
                <a:schemeClr val="dk1"/>
              </a:buClr>
              <a:buSzPts val="2000"/>
              <a:buFont typeface="Arial"/>
              <a:buNone/>
            </a:pPr>
            <a:endParaRPr sz="2000" b="0" i="0" u="none" strike="noStrike" cap="none">
              <a:solidFill>
                <a:srgbClr val="595959"/>
              </a:solidFill>
              <a:latin typeface="Arial"/>
              <a:ea typeface="Arial"/>
              <a:cs typeface="Arial"/>
              <a:sym typeface="Arial"/>
            </a:endParaRPr>
          </a:p>
        </p:txBody>
      </p:sp>
      <p:pic>
        <p:nvPicPr>
          <p:cNvPr id="232" name="Google Shape;232;p36"/>
          <p:cNvPicPr preferRelativeResize="0"/>
          <p:nvPr/>
        </p:nvPicPr>
        <p:blipFill>
          <a:blip r:embed="rId3">
            <a:alphaModFix/>
          </a:blip>
          <a:stretch>
            <a:fillRect/>
          </a:stretch>
        </p:blipFill>
        <p:spPr>
          <a:xfrm>
            <a:off x="6781801" y="1053257"/>
            <a:ext cx="4797056" cy="4797056"/>
          </a:xfrm>
          <a:prstGeom prst="rect">
            <a:avLst/>
          </a:prstGeom>
          <a:noFill/>
          <a:ln>
            <a:noFill/>
          </a:ln>
        </p:spPr>
      </p:pic>
      <p:sp>
        <p:nvSpPr>
          <p:cNvPr id="233" name="Google Shape;233;p3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34" name="Google Shape;234;p36"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35" name="Google Shape;235;p36"/>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36" name="Google Shape;236;p36"/>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240" name="Shape 240"/>
        <p:cNvGrpSpPr/>
        <p:nvPr/>
      </p:nvGrpSpPr>
      <p:grpSpPr>
        <a:xfrm>
          <a:off x="0" y="0"/>
          <a:ext cx="0" cy="0"/>
        </a:xfrm>
      </p:grpSpPr>
      <p:pic>
        <p:nvPicPr>
          <p:cNvPr id="241" name="Google Shape;241;p3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42" name="Google Shape;242;p3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43" name="Google Shape;243;p37"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44" name="Google Shape;244;p3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45" name="Google Shape;245;p37"/>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246" name="Google Shape;246;p37"/>
          <p:cNvSpPr txBox="1"/>
          <p:nvPr/>
        </p:nvSpPr>
        <p:spPr>
          <a:xfrm>
            <a:off x="673776" y="2047900"/>
            <a:ext cx="3342300" cy="230880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0" u="none" strike="noStrike" cap="none">
                <a:solidFill>
                  <a:srgbClr val="292929"/>
                </a:solidFill>
                <a:latin typeface="Arial Black"/>
                <a:ea typeface="Arial Black"/>
                <a:cs typeface="Arial Black"/>
                <a:sym typeface="Arial Black"/>
              </a:rPr>
              <a:t>Compétences oratoires nécessaires pour raconter des histoires</a:t>
            </a:r>
            <a:endParaRPr xmlns:a="http://schemas.openxmlformats.org/drawingml/2006/main" sz="3600" b="1" i="0" u="none" strike="noStrike" cap="none">
              <a:solidFill>
                <a:srgbClr val="292929"/>
              </a:solidFill>
              <a:latin typeface="Arial Black"/>
              <a:ea typeface="Arial Black"/>
              <a:cs typeface="Arial Black"/>
              <a:sym typeface="Arial Black"/>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50" name="Shape 250"/>
        <p:cNvGrpSpPr/>
        <p:nvPr/>
      </p:nvGrpSpPr>
      <p:grpSpPr>
        <a:xfrm>
          <a:off x="0" y="0"/>
          <a:ext cx="0" cy="0"/>
        </a:xfrm>
      </p:grpSpPr>
      <p:sp>
        <p:nvSpPr>
          <p:cNvPr id="251" name="Google Shape;251;p3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52" name="Google Shape;252;p38"/>
          <p:cNvSpPr/>
          <p:nvPr/>
        </p:nvSpPr>
        <p:spPr>
          <a:xfrm>
            <a:off x="640080" y="2586994"/>
            <a:ext cx="3474720" cy="18288"/>
          </a:xfrm>
          <a:custGeom>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53" name="Google Shape;253;p38"/>
          <p:cNvSpPr txBox="1"/>
          <p:nvPr/>
        </p:nvSpPr>
        <p:spPr>
          <a:xfrm>
            <a:off x="587927" y="2711194"/>
            <a:ext cx="4243589" cy="3320668"/>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400"/>
              <a:buFont typeface="Arial"/>
              <a:buChar char="•"/>
            </a:pPr>
            <a:r xmlns:a="http://schemas.openxmlformats.org/drawingml/2006/main">
              <a:rPr lang="fr" sz="2400" b="0" i="0" u="none" strike="noStrike" cap="none">
                <a:solidFill>
                  <a:schemeClr val="dk1"/>
                </a:solidFill>
                <a:latin typeface="Arial"/>
                <a:ea typeface="Arial"/>
                <a:cs typeface="Arial"/>
                <a:sym typeface="Arial"/>
              </a:rPr>
              <a:t>Dans une prise de parole publique, la posture du corps influence la transparence et la qualité du message.</a:t>
            </a:r>
            <a:endParaRPr xmlns:a="http://schemas.openxmlformats.org/drawingml/2006/main"/>
          </a:p>
          <a:p>
            <a:pPr xmlns:a="http://schemas.openxmlformats.org/drawingml/2006/main" marL="0" marR="0" lvl="0" indent="0" algn="l" rtl="0">
              <a:lnSpc>
                <a:spcPct val="90000"/>
              </a:lnSpc>
              <a:spcBef>
                <a:spcPts val="600"/>
              </a:spcBef>
              <a:spcAft>
                <a:spcPct val="0"/>
              </a:spcAft>
              <a:buClr>
                <a:srgbClr val="000000"/>
              </a:buClr>
              <a:buSzPts val="2400"/>
              <a:buFont typeface="Arial"/>
              <a:buChar char="•"/>
            </a:pPr>
            <a:r xmlns:a="http://schemas.openxmlformats.org/drawingml/2006/main">
              <a:rPr lang="fr" sz="2400" b="0" i="0" u="none" strike="noStrike" cap="none">
                <a:solidFill>
                  <a:schemeClr val="dk1"/>
                </a:solidFill>
                <a:latin typeface="Arial"/>
                <a:ea typeface="Arial"/>
                <a:cs typeface="Arial"/>
                <a:sym typeface="Arial"/>
              </a:rPr>
              <a:t>Les compétences oratoires sont accessibles à tout être humain, car </a:t>
            </a:r>
            <a:r xmlns:a="http://schemas.openxmlformats.org/drawingml/2006/main">
              <a:rPr lang="fr" sz="2400">
                <a:solidFill>
                  <a:schemeClr val="dk1"/>
                </a:solidFill>
              </a:rPr>
              <a:t>elles </a:t>
            </a:r>
            <a:r xmlns:a="http://schemas.openxmlformats.org/drawingml/2006/main">
              <a:rPr lang="fr" sz="2400" b="0" i="0" u="none" strike="noStrike" cap="none">
                <a:solidFill>
                  <a:schemeClr val="dk1"/>
                </a:solidFill>
                <a:latin typeface="Arial"/>
                <a:ea typeface="Arial"/>
                <a:cs typeface="Arial"/>
                <a:sym typeface="Arial"/>
              </a:rPr>
              <a:t>peuvent être acquises et travaillées.</a:t>
            </a:r>
            <a:endParaRPr xmlns:a="http://schemas.openxmlformats.org/drawingml/2006/main" sz="2400" b="0" i="0" u="none" strike="noStrike" cap="none">
              <a:solidFill>
                <a:schemeClr val="dk1"/>
              </a:solidFill>
              <a:latin typeface="Arial"/>
              <a:ea typeface="Arial"/>
              <a:cs typeface="Arial"/>
              <a:sym typeface="Arial"/>
            </a:endParaRPr>
          </a:p>
        </p:txBody>
      </p:sp>
      <p:pic>
        <p:nvPicPr>
          <p:cNvPr id="254" name="Google Shape;254;p38" descr="Uma imagem com texto, cartão-de-visita, gráficos de vetor&#10;&#10;Descrição gerada automaticamente"/>
          <p:cNvPicPr preferRelativeResize="0"/>
          <p:nvPr/>
        </p:nvPicPr>
        <p:blipFill>
          <a:blip r:embed="rId3">
            <a:alphaModFix/>
          </a:blip>
          <a:srcRect l="21220" r="22298" b="24089"/>
          <a:stretch>
            <a:fillRect/>
          </a:stretch>
        </p:blipFill>
        <p:spPr>
          <a:xfrm>
            <a:off x="4834563" y="1"/>
            <a:ext cx="7354389" cy="6858000"/>
          </a:xfrm>
          <a:custGeom>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255" name="Google Shape;255;p3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56" name="Google Shape;256;p38"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57" name="Google Shape;257;p3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58" name="Google Shape;258;p38"/>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262" name="Shape 262"/>
        <p:cNvGrpSpPr/>
        <p:nvPr/>
      </p:nvGrpSpPr>
      <p:grpSpPr>
        <a:xfrm>
          <a:off x="0" y="0"/>
          <a:ext cx="0" cy="0"/>
        </a:xfrm>
      </p:grpSpPr>
      <p:pic>
        <p:nvPicPr>
          <p:cNvPr id="263" name="Google Shape;263;p39"/>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264" name="Google Shape;264;p39"/>
          <p:cNvPicPr preferRelativeResize="0"/>
          <p:nvPr/>
        </p:nvPicPr>
        <p:blipFill>
          <a:blip r:embed="rId4">
            <a:alphaModFix/>
          </a:blip>
          <a:stretch>
            <a:fillRect/>
          </a:stretch>
        </p:blipFill>
        <p:spPr>
          <a:xfrm>
            <a:off x="2410836" y="461082"/>
            <a:ext cx="7363984" cy="4933766"/>
          </a:xfrm>
          <a:prstGeom prst="rect">
            <a:avLst/>
          </a:prstGeom>
          <a:noFill/>
          <a:ln>
            <a:noFill/>
          </a:ln>
        </p:spPr>
      </p:pic>
      <p:sp>
        <p:nvSpPr>
          <p:cNvPr id="265" name="Google Shape;265;p3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66" name="Google Shape;266;p39"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267" name="Google Shape;267;p3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68" name="Google Shape;268;p39"/>
          <p:cNvPicPr preferRelativeResize="0"/>
          <p:nvPr/>
        </p:nvPicPr>
        <p:blipFill>
          <a:blip r:embed="rId6">
            <a:alphaModFix/>
          </a:blip>
          <a:stretch>
            <a:fillRect/>
          </a:stretch>
        </p:blipFill>
        <p:spPr>
          <a:xfrm>
            <a:off x="11374639" y="152449"/>
            <a:ext cx="462675" cy="709197"/>
          </a:xfrm>
          <a:prstGeom prst="rect">
            <a:avLst/>
          </a:prstGeom>
          <a:noFill/>
          <a:ln>
            <a:noFill/>
          </a:ln>
        </p:spPr>
      </p:pic>
      <p:sp>
        <p:nvSpPr>
          <p:cNvPr id="269" name="Google Shape;269;p39"/>
          <p:cNvSpPr txBox="1"/>
          <p:nvPr/>
        </p:nvSpPr>
        <p:spPr>
          <a:xfrm>
            <a:off x="3170549" y="2176435"/>
            <a:ext cx="6096000" cy="58477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ct val="0"/>
              </a:spcBef>
              <a:spcAft>
                <a:spcPct val="0"/>
              </a:spcAft>
              <a:buClr>
                <a:srgbClr val="000000"/>
              </a:buClr>
              <a:buSzPts val="3200"/>
              <a:buFont typeface="Arial"/>
              <a:buNone/>
            </a:pPr>
            <a:r xmlns:a="http://schemas.openxmlformats.org/drawingml/2006/main">
              <a:rPr lang="fr" sz="3200" b="0" i="0" u="none" strike="noStrike" cap="none">
                <a:solidFill>
                  <a:schemeClr val="dk1"/>
                </a:solidFill>
                <a:latin typeface="Arial Black"/>
                <a:ea typeface="Arial Black"/>
                <a:cs typeface="Arial Black"/>
                <a:sym typeface="Arial Black"/>
              </a:rPr>
              <a:t>Unité 2 : Votre histoire</a:t>
            </a:r>
            <a:endParaRPr xmlns:a="http://schemas.openxmlformats.org/drawingml/2006/main" sz="3200" b="0" i="0" u="none" strike="noStrike" cap="none">
              <a:solidFill>
                <a:schemeClr val="dk1"/>
              </a:solidFill>
              <a:latin typeface="Arial Black"/>
              <a:ea typeface="Arial Black"/>
              <a:cs typeface="Arial Black"/>
              <a:sym typeface="Arial Black"/>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273" name="Shape 273"/>
        <p:cNvGrpSpPr/>
        <p:nvPr/>
      </p:nvGrpSpPr>
      <p:grpSpPr>
        <a:xfrm>
          <a:off x="0" y="0"/>
          <a:ext cx="0" cy="0"/>
        </a:xfrm>
      </p:grpSpPr>
      <p:pic>
        <p:nvPicPr>
          <p:cNvPr id="274" name="Google Shape;274;p4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75" name="Google Shape;275;p4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76" name="Google Shape;276;p40"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77" name="Google Shape;277;p40"/>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78" name="Google Shape;278;p40"/>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279" name="Google Shape;279;p40"/>
          <p:cNvSpPr txBox="1"/>
          <p:nvPr/>
        </p:nvSpPr>
        <p:spPr>
          <a:xfrm>
            <a:off x="673769" y="1971691"/>
            <a:ext cx="3031957" cy="175432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0" u="none" strike="noStrike" cap="none">
                <a:solidFill>
                  <a:srgbClr val="292929"/>
                </a:solidFill>
                <a:latin typeface="Arial Black"/>
                <a:ea typeface="Arial Black"/>
                <a:cs typeface="Arial Black"/>
                <a:sym typeface="Arial Black"/>
              </a:rPr>
              <a:t>4P de raconter des histoires</a:t>
            </a:r>
            <a:endParaRPr xmlns:a="http://schemas.openxmlformats.org/drawingml/2006/main" sz="3600" b="1" i="0" u="none" strike="noStrike" cap="none">
              <a:solidFill>
                <a:srgbClr val="292929"/>
              </a:solidFill>
              <a:latin typeface="Arial Black"/>
              <a:ea typeface="Arial Black"/>
              <a:cs typeface="Arial Black"/>
              <a:sym typeface="Arial Black"/>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83" name="Shape 283"/>
        <p:cNvGrpSpPr/>
        <p:nvPr/>
      </p:nvGrpSpPr>
      <p:grpSpPr>
        <a:xfrm>
          <a:off x="0" y="0"/>
          <a:ext cx="0" cy="0"/>
        </a:xfrm>
      </p:grpSpPr>
      <p:sp>
        <p:nvSpPr>
          <p:cNvPr id="284" name="Google Shape;284;p41"/>
          <p:cNvSpPr/>
          <p:nvPr/>
        </p:nvSpPr>
        <p:spPr>
          <a:xfrm>
            <a:off x="0" y="2"/>
            <a:ext cx="12192000" cy="68579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85" name="Google Shape;285;p41"/>
          <p:cNvSpPr txBox="1"/>
          <p:nvPr/>
        </p:nvSpPr>
        <p:spPr>
          <a:xfrm>
            <a:off x="982639" y="2545046"/>
            <a:ext cx="4613300" cy="1103647"/>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None/>
            </a:pPr>
            <a:r xmlns:a="http://schemas.openxmlformats.org/drawingml/2006/main">
              <a:rPr lang="fr" sz="7200" b="0" i="0" u="none" strike="noStrike" cap="none">
                <a:solidFill>
                  <a:schemeClr val="dk1"/>
                </a:solidFill>
                <a:latin typeface="Arial"/>
                <a:ea typeface="Arial"/>
                <a:cs typeface="Arial"/>
                <a:sym typeface="Arial"/>
              </a:rPr>
              <a:t>Personnes</a:t>
            </a:r>
            <a:endParaRPr xmlns:a="http://schemas.openxmlformats.org/drawingml/2006/main"/>
          </a:p>
        </p:txBody>
      </p:sp>
      <p:sp>
        <p:nvSpPr>
          <p:cNvPr id="286" name="Google Shape;286;p41"/>
          <p:cNvSpPr/>
          <p:nvPr/>
        </p:nvSpPr>
        <p:spPr>
          <a:xfrm flipH="1">
            <a:off x="8123336" y="-3"/>
            <a:ext cx="4068664" cy="6858000"/>
          </a:xfrm>
          <a:prstGeom prst="rect">
            <a:avLst/>
          </a:prstGeom>
          <a:gradFill>
            <a:gsLst>
              <a:gs pos="0">
                <a:srgbClr val="000000"/>
              </a:gs>
              <a:gs pos="26000">
                <a:srgbClr val="000000"/>
              </a:gs>
              <a:gs pos="100000">
                <a:schemeClr val="accent1"/>
              </a:gs>
            </a:gsLst>
            <a:lin ang="900000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87" name="Google Shape;287;p41"/>
          <p:cNvSpPr/>
          <p:nvPr/>
        </p:nvSpPr>
        <p:spPr>
          <a:xfrm flipH="1">
            <a:off x="8123336" y="-3"/>
            <a:ext cx="3611463" cy="6858000"/>
          </a:xfrm>
          <a:prstGeom prst="rect">
            <a:avLst/>
          </a:prstGeom>
          <a:gradFill>
            <a:gsLst>
              <a:gs pos="0">
                <a:srgbClr val="2F5496">
                  <a:alpha val="55686"/>
                </a:srgbClr>
              </a:gs>
              <a:gs pos="100000">
                <a:srgbClr val="000000">
                  <a:alpha val="51764"/>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88" name="Google Shape;288;p41"/>
          <p:cNvSpPr/>
          <p:nvPr/>
        </p:nvSpPr>
        <p:spPr>
          <a:xfrm rot="5400000">
            <a:off x="8230721" y="-107390"/>
            <a:ext cx="3853890" cy="4068665"/>
          </a:xfrm>
          <a:prstGeom prst="rect">
            <a:avLst/>
          </a:prstGeom>
          <a:gradFill>
            <a:gsLst>
              <a:gs pos="0">
                <a:srgbClr val="000000">
                  <a:alpha val="33725"/>
                </a:srgbClr>
              </a:gs>
              <a:gs pos="96000">
                <a:srgbClr val="4472C4">
                  <a:alpha val="0"/>
                </a:srgbClr>
              </a:gs>
              <a:gs pos="100000">
                <a:srgbClr val="4472C4">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289" name="Google Shape;289;p41" descr="Logo&#10;&#10;Description automatically generated"/>
          <p:cNvPicPr preferRelativeResize="0"/>
          <p:nvPr/>
        </p:nvPicPr>
        <p:blipFill>
          <a:blip r:embed="rId3">
            <a:alphaModFix/>
          </a:blip>
          <a:srcRect l="5500" r="-3" b="-3"/>
          <a:stretch>
            <a:fillRect/>
          </a:stretch>
        </p:blipFill>
        <p:spPr>
          <a:xfrm>
            <a:off x="5595939" y="1012536"/>
            <a:ext cx="5256223" cy="4756162"/>
          </a:xfrm>
          <a:custGeom>
            <a:rect l="l" t="t" r="r" b="b"/>
            <a:pathLst>
              <a:path w="5031136" h="5031136" extrusionOk="0">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ln>
            <a:noFill/>
          </a:ln>
        </p:spPr>
      </p:pic>
      <p:sp>
        <p:nvSpPr>
          <p:cNvPr id="290" name="Google Shape;290;p4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91" name="Google Shape;291;p41"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92" name="Google Shape;292;p4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93" name="Google Shape;293;p41"/>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97" name="Shape 297"/>
        <p:cNvGrpSpPr/>
        <p:nvPr/>
      </p:nvGrpSpPr>
      <p:grpSpPr>
        <a:xfrm>
          <a:off x="0" y="0"/>
          <a:ext cx="0" cy="0"/>
        </a:xfrm>
      </p:grpSpPr>
      <p:sp>
        <p:nvSpPr>
          <p:cNvPr id="298" name="Google Shape;298;p42"/>
          <p:cNvSpPr/>
          <p:nvPr/>
        </p:nvSpPr>
        <p:spPr>
          <a:xfrm>
            <a:off x="7403089" y="0"/>
            <a:ext cx="4788912"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99" name="Google Shape;299;p42"/>
          <p:cNvSpPr txBox="1"/>
          <p:nvPr/>
        </p:nvSpPr>
        <p:spPr>
          <a:xfrm>
            <a:off x="8108953" y="2737146"/>
            <a:ext cx="3377183" cy="1383707"/>
          </a:xfrm>
          <a:prstGeom prst="rect">
            <a:avLst/>
          </a:prstGeom>
          <a:noFill/>
          <a:ln>
            <a:noFill/>
          </a:ln>
        </p:spPr>
        <p:txBody>
          <a:bodyPr spcFirstLastPara="1" wrap="square" lIns="91425" tIns="45700" rIns="91425" bIns="45700" anchor="b" anchorCtr="0">
            <a:normAutofit/>
          </a:bodyPr>
          <a:lstStyle/>
          <a:p>
            <a:pPr xmlns:a="http://schemas.openxmlformats.org/drawingml/2006/main" marL="0" marR="0" lvl="0" indent="0" algn="l" rtl="0">
              <a:lnSpc>
                <a:spcPct val="90000"/>
              </a:lnSpc>
              <a:spcBef>
                <a:spcPct val="0"/>
              </a:spcBef>
              <a:spcAft>
                <a:spcPct val="0"/>
              </a:spcAft>
              <a:buNone/>
            </a:pPr>
            <a:r xmlns:a="http://schemas.openxmlformats.org/drawingml/2006/main">
              <a:rPr lang="fr" sz="7200" b="0" i="0" u="none" strike="noStrike" cap="none">
                <a:solidFill>
                  <a:schemeClr val="lt1"/>
                </a:solidFill>
                <a:latin typeface="Arial"/>
                <a:ea typeface="Arial"/>
                <a:cs typeface="Arial"/>
                <a:sym typeface="Arial"/>
              </a:rPr>
              <a:t>Place</a:t>
            </a:r>
            <a:endParaRPr xmlns:a="http://schemas.openxmlformats.org/drawingml/2006/main"/>
          </a:p>
        </p:txBody>
      </p:sp>
      <p:pic>
        <p:nvPicPr>
          <p:cNvPr id="300" name="Google Shape;300;p42" descr="A picture containing text, device, vector graphics&#10;&#10;Description automatically generated"/>
          <p:cNvPicPr preferRelativeResize="0"/>
          <p:nvPr/>
        </p:nvPicPr>
        <p:blipFill>
          <a:blip r:embed="rId3">
            <a:alphaModFix/>
          </a:blip>
          <a:srcRect r="2" b="8982"/>
          <a:stretch>
            <a:fillRect/>
          </a:stretch>
        </p:blipFill>
        <p:spPr>
          <a:xfrm>
            <a:off x="20" y="10"/>
            <a:ext cx="7534636" cy="6857990"/>
          </a:xfrm>
          <a:prstGeom prst="rect">
            <a:avLst/>
          </a:prstGeom>
          <a:noFill/>
          <a:ln>
            <a:noFill/>
          </a:ln>
        </p:spPr>
      </p:pic>
      <p:sp>
        <p:nvSpPr>
          <p:cNvPr id="301" name="Google Shape;301;p4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02" name="Google Shape;302;p42"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03" name="Google Shape;303;p4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04" name="Google Shape;304;p42"/>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15" name="Shape 115"/>
        <p:cNvGrpSpPr/>
        <p:nvPr/>
      </p:nvGrpSpPr>
      <p:grpSpPr>
        <a:xfrm>
          <a:off x="0" y="0"/>
          <a:ext cx="0" cy="0"/>
        </a:xfrm>
      </p:grpSpPr>
      <p:pic>
        <p:nvPicPr>
          <p:cNvPr id="116" name="Google Shape;116;p2"/>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17" name="Google Shape;117;p2"/>
          <p:cNvPicPr preferRelativeResize="0"/>
          <p:nvPr/>
        </p:nvPicPr>
        <p:blipFill>
          <a:blip r:embed="rId4">
            <a:alphaModFix/>
          </a:blip>
          <a:stretch>
            <a:fillRect/>
          </a:stretch>
        </p:blipFill>
        <p:spPr>
          <a:xfrm rot="5400000">
            <a:off x="4017640" y="-488420"/>
            <a:ext cx="4156720" cy="7335722"/>
          </a:xfrm>
          <a:prstGeom prst="rect">
            <a:avLst/>
          </a:prstGeom>
          <a:noFill/>
          <a:ln>
            <a:noFill/>
          </a:ln>
        </p:spPr>
      </p:pic>
      <p:sp>
        <p:nvSpPr>
          <p:cNvPr id="118" name="Google Shape;118;p2"/>
          <p:cNvSpPr txBox="1"/>
          <p:nvPr/>
        </p:nvSpPr>
        <p:spPr>
          <a:xfrm>
            <a:off x="2997272" y="2084079"/>
            <a:ext cx="6197455" cy="120028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r" rtl="0">
              <a:lnSpc>
                <a:spcPct val="100000"/>
              </a:lnSpc>
              <a:spcBef>
                <a:spcPct val="0"/>
              </a:spcBef>
              <a:spcAft>
                <a:spcPct val="0"/>
              </a:spcAft>
              <a:buClr>
                <a:srgbClr val="000000"/>
              </a:buClr>
              <a:buSzPts val="3600"/>
              <a:buFont typeface="Arial"/>
              <a:buNone/>
            </a:pPr>
            <a:r xmlns:a="http://schemas.openxmlformats.org/drawingml/2006/main">
              <a:rPr lang="fr" sz="3600" b="0" i="0" u="none" strike="noStrike" cap="none">
                <a:solidFill>
                  <a:srgbClr val="FD3259"/>
                </a:solidFill>
                <a:latin typeface="Arial Black"/>
                <a:ea typeface="Arial Black"/>
                <a:cs typeface="Arial Black"/>
                <a:sym typeface="Arial Black"/>
              </a:rPr>
              <a:t>Module 2 : Moi en tant que conteur</a:t>
            </a:r>
            <a:endParaRPr xmlns:a="http://schemas.openxmlformats.org/drawingml/2006/main" sz="3600" b="0" i="0" u="none" strike="noStrike" cap="none">
              <a:solidFill>
                <a:srgbClr val="FD3259"/>
              </a:solidFill>
              <a:latin typeface="Arial Black"/>
              <a:ea typeface="Arial Black"/>
              <a:cs typeface="Arial Black"/>
              <a:sym typeface="Arial Black"/>
            </a:endParaRPr>
          </a:p>
        </p:txBody>
      </p:sp>
      <p:sp>
        <p:nvSpPr>
          <p:cNvPr id="119" name="Google Shape;119;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0" name="Google Shape;120;p2" descr="Text&#10;&#10;Description automatically generated"/>
          <p:cNvPicPr preferRelativeResize="0"/>
          <p:nvPr/>
        </p:nvPicPr>
        <p:blipFill>
          <a:blip r:embed="rId5">
            <a:alphaModFix/>
          </a:blip>
          <a:stretch>
            <a:fillRect/>
          </a:stretch>
        </p:blipFill>
        <p:spPr>
          <a:xfrm>
            <a:off x="235341" y="6247302"/>
            <a:ext cx="1964299" cy="427819"/>
          </a:xfrm>
          <a:prstGeom prst="rect">
            <a:avLst/>
          </a:prstGeom>
          <a:noFill/>
          <a:ln>
            <a:noFill/>
          </a:ln>
        </p:spPr>
      </p:pic>
      <p:sp>
        <p:nvSpPr>
          <p:cNvPr id="121" name="Google Shape;121;p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2" name="Google Shape;122;p2"/>
          <p:cNvPicPr preferRelativeResize="0"/>
          <p:nvPr/>
        </p:nvPicPr>
        <p:blipFill>
          <a:blip r:embed="rId6">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08" name="Shape 308"/>
        <p:cNvGrpSpPr/>
        <p:nvPr/>
      </p:nvGrpSpPr>
      <p:grpSpPr>
        <a:xfrm>
          <a:off x="0" y="0"/>
          <a:ext cx="0" cy="0"/>
        </a:xfrm>
      </p:grpSpPr>
      <p:sp>
        <p:nvSpPr>
          <p:cNvPr id="309" name="Google Shape;309;p43"/>
          <p:cNvSpPr/>
          <p:nvPr/>
        </p:nvSpPr>
        <p:spPr>
          <a:xfrm rot="-5400000">
            <a:off x="800100" y="1491343"/>
            <a:ext cx="3333749" cy="3499103"/>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10" name="Google Shape;310;p43"/>
          <p:cNvSpPr txBox="1"/>
          <p:nvPr/>
        </p:nvSpPr>
        <p:spPr>
          <a:xfrm>
            <a:off x="581786" y="1967265"/>
            <a:ext cx="3634740" cy="2547257"/>
          </a:xfrm>
          <a:prstGeom prst="rect">
            <a:avLst/>
          </a:prstGeom>
          <a:noFill/>
          <a:ln>
            <a:noFill/>
          </a:ln>
        </p:spPr>
        <p:txBody>
          <a:bodyPr spcFirstLastPara="1" wrap="square" lIns="91425" tIns="45700" rIns="91425" bIns="45700" anchor="ctr" anchorCtr="0">
            <a:normAutofit/>
          </a:bodyPr>
          <a:lstStyle/>
          <a:p>
            <a:pPr xmlns:a="http://schemas.openxmlformats.org/drawingml/2006/main" marL="0" marR="0" lvl="0" indent="0" algn="ctr" rtl="0">
              <a:lnSpc>
                <a:spcPct val="90000"/>
              </a:lnSpc>
              <a:spcBef>
                <a:spcPct val="0"/>
              </a:spcBef>
              <a:spcAft>
                <a:spcPct val="0"/>
              </a:spcAft>
              <a:buNone/>
            </a:pPr>
            <a:r xmlns:a="http://schemas.openxmlformats.org/drawingml/2006/main">
              <a:rPr lang="fr" sz="7200" b="0" i="0" u="none" strike="noStrike" cap="none">
                <a:solidFill>
                  <a:srgbClr val="FFFFFF"/>
                </a:solidFill>
                <a:latin typeface="Arial"/>
                <a:ea typeface="Arial"/>
                <a:cs typeface="Arial"/>
                <a:sym typeface="Arial"/>
              </a:rPr>
              <a:t>Objectif</a:t>
            </a:r>
            <a:endParaRPr xmlns:a="http://schemas.openxmlformats.org/drawingml/2006/main"/>
          </a:p>
        </p:txBody>
      </p:sp>
      <p:pic>
        <p:nvPicPr>
          <p:cNvPr id="311" name="Google Shape;311;p43" descr="A picture containing chart&#10;&#10;Description automatically generated"/>
          <p:cNvPicPr preferRelativeResize="0"/>
          <p:nvPr/>
        </p:nvPicPr>
        <p:blipFill>
          <a:blip r:embed="rId3">
            <a:alphaModFix/>
          </a:blip>
          <a:srcRect l="7303" t="12247" r="8674" b="9703"/>
          <a:stretch>
            <a:fillRect/>
          </a:stretch>
        </p:blipFill>
        <p:spPr>
          <a:xfrm>
            <a:off x="5170215" y="643466"/>
            <a:ext cx="5994902" cy="5568739"/>
          </a:xfrm>
          <a:prstGeom prst="rect">
            <a:avLst/>
          </a:prstGeom>
          <a:noFill/>
          <a:ln>
            <a:noFill/>
          </a:ln>
        </p:spPr>
      </p:pic>
      <p:sp>
        <p:nvSpPr>
          <p:cNvPr id="312" name="Google Shape;312;p4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13" name="Google Shape;313;p43"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14" name="Google Shape;314;p4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15" name="Google Shape;315;p43"/>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dk1"/>
        </a:solidFill>
      </p:bgPr>
    </p:bg>
    <p:spTree>
      <p:nvGrpSpPr>
        <p:cNvPr id="319" name="Shape 319"/>
        <p:cNvGrpSpPr/>
        <p:nvPr/>
      </p:nvGrpSpPr>
      <p:grpSpPr>
        <a:xfrm>
          <a:off x="0" y="0"/>
          <a:ext cx="0" cy="0"/>
        </a:xfrm>
      </p:grpSpPr>
      <p:sp>
        <p:nvSpPr>
          <p:cNvPr id="320" name="Google Shape;320;p4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21" name="Google Shape;321;p44"/>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322" name="Google Shape;322;p44" descr="A picture containing text, vector graphics, silhouette&#10;&#10;Description automatically generated"/>
          <p:cNvPicPr preferRelativeResize="0"/>
          <p:nvPr/>
        </p:nvPicPr>
        <p:blipFill>
          <a:blip r:embed="rId3">
            <a:alphaModFix/>
          </a:blip>
          <a:srcRect t="22903" r="9091" b="26211"/>
          <a:stretch>
            <a:fillRect/>
          </a:stretch>
        </p:blipFill>
        <p:spPr>
          <a:xfrm>
            <a:off x="2852791" y="-486493"/>
            <a:ext cx="9898380" cy="7830985"/>
          </a:xfrm>
          <a:prstGeom prst="rect">
            <a:avLst/>
          </a:prstGeom>
          <a:noFill/>
          <a:ln>
            <a:noFill/>
          </a:ln>
        </p:spPr>
      </p:pic>
      <p:sp>
        <p:nvSpPr>
          <p:cNvPr id="323" name="Google Shape;323;p44"/>
          <p:cNvSpPr txBox="1"/>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xmlns:a="http://schemas.openxmlformats.org/drawingml/2006/main" marL="0" marR="0" lvl="0" indent="0" algn="l" rtl="0">
              <a:lnSpc>
                <a:spcPct val="90000"/>
              </a:lnSpc>
              <a:spcBef>
                <a:spcPct val="0"/>
              </a:spcBef>
              <a:spcAft>
                <a:spcPct val="0"/>
              </a:spcAft>
              <a:buNone/>
            </a:pPr>
            <a:r xmlns:a="http://schemas.openxmlformats.org/drawingml/2006/main">
              <a:rPr lang="fr" sz="4800" b="0" i="0" u="none" strike="noStrike" cap="none">
                <a:solidFill>
                  <a:schemeClr val="lt1"/>
                </a:solidFill>
                <a:latin typeface="Arial"/>
                <a:ea typeface="Arial"/>
                <a:cs typeface="Arial"/>
                <a:sym typeface="Arial"/>
              </a:rPr>
              <a:t>Terrain</a:t>
            </a:r>
            <a:endParaRPr xmlns:a="http://schemas.openxmlformats.org/drawingml/2006/main"/>
          </a:p>
        </p:txBody>
      </p:sp>
      <p:sp>
        <p:nvSpPr>
          <p:cNvPr id="324" name="Google Shape;324;p4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rgbClr val="FFFFFF"/>
              </a:solidFill>
              <a:latin typeface="Calibri"/>
              <a:ea typeface="Calibri"/>
              <a:cs typeface="Calibri"/>
              <a:sym typeface="Calibri"/>
            </a:endParaRPr>
          </a:p>
        </p:txBody>
      </p:sp>
      <p:sp>
        <p:nvSpPr>
          <p:cNvPr id="325" name="Google Shape;325;p44"/>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6" name="Google Shape;326;p4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27" name="Google Shape;327;p44"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28" name="Google Shape;328;p44"/>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29" name="Google Shape;329;p44"/>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333" name="Shape 333"/>
        <p:cNvGrpSpPr/>
        <p:nvPr/>
      </p:nvGrpSpPr>
      <p:grpSpPr>
        <a:xfrm>
          <a:off x="0" y="0"/>
          <a:ext cx="0" cy="0"/>
        </a:xfrm>
      </p:grpSpPr>
      <p:pic>
        <p:nvPicPr>
          <p:cNvPr id="334" name="Google Shape;334;p45"/>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335" name="Google Shape;335;p45"/>
          <p:cNvPicPr preferRelativeResize="0"/>
          <p:nvPr/>
        </p:nvPicPr>
        <p:blipFill>
          <a:blip r:embed="rId4">
            <a:alphaModFix/>
          </a:blip>
          <a:stretch>
            <a:fillRect/>
          </a:stretch>
        </p:blipFill>
        <p:spPr>
          <a:xfrm>
            <a:off x="2410836" y="461082"/>
            <a:ext cx="7363984" cy="4933766"/>
          </a:xfrm>
          <a:prstGeom prst="rect">
            <a:avLst/>
          </a:prstGeom>
          <a:noFill/>
          <a:ln>
            <a:noFill/>
          </a:ln>
        </p:spPr>
      </p:pic>
      <p:sp>
        <p:nvSpPr>
          <p:cNvPr id="336" name="Google Shape;336;p4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37" name="Google Shape;337;p45"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338" name="Google Shape;338;p45"/>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39" name="Google Shape;339;p45"/>
          <p:cNvPicPr preferRelativeResize="0"/>
          <p:nvPr/>
        </p:nvPicPr>
        <p:blipFill>
          <a:blip r:embed="rId6">
            <a:alphaModFix/>
          </a:blip>
          <a:stretch>
            <a:fillRect/>
          </a:stretch>
        </p:blipFill>
        <p:spPr>
          <a:xfrm>
            <a:off x="11374639" y="152449"/>
            <a:ext cx="462675" cy="709197"/>
          </a:xfrm>
          <a:prstGeom prst="rect">
            <a:avLst/>
          </a:prstGeom>
          <a:noFill/>
          <a:ln>
            <a:noFill/>
          </a:ln>
        </p:spPr>
      </p:pic>
      <p:sp>
        <p:nvSpPr>
          <p:cNvPr id="340" name="Google Shape;340;p45"/>
          <p:cNvSpPr txBox="1"/>
          <p:nvPr/>
        </p:nvSpPr>
        <p:spPr>
          <a:xfrm>
            <a:off x="3170549" y="2176435"/>
            <a:ext cx="6096000" cy="107721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ct val="0"/>
              </a:spcBef>
              <a:spcAft>
                <a:spcPct val="0"/>
              </a:spcAft>
              <a:buClr>
                <a:srgbClr val="000000"/>
              </a:buClr>
              <a:buSzPts val="3200"/>
              <a:buFont typeface="Arial"/>
              <a:buNone/>
            </a:pPr>
            <a:r xmlns:a="http://schemas.openxmlformats.org/drawingml/2006/main">
              <a:rPr lang="fr" sz="3200" b="0" i="0" u="none" strike="noStrike" cap="none">
                <a:solidFill>
                  <a:schemeClr val="dk1"/>
                </a:solidFill>
                <a:latin typeface="Arial Black"/>
                <a:ea typeface="Arial Black"/>
                <a:cs typeface="Arial Black"/>
                <a:sym typeface="Arial Black"/>
              </a:rPr>
              <a:t>Unité 3 : Le pouvoir de la narration</a:t>
            </a:r>
            <a:endParaRPr xmlns:a="http://schemas.openxmlformats.org/drawingml/2006/main" sz="3200" b="0" i="0" u="none" strike="noStrike" cap="none">
              <a:solidFill>
                <a:schemeClr val="dk1"/>
              </a:solidFill>
              <a:latin typeface="Arial Black"/>
              <a:ea typeface="Arial Black"/>
              <a:cs typeface="Arial Black"/>
              <a:sym typeface="Arial Black"/>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344" name="Shape 344"/>
        <p:cNvGrpSpPr/>
        <p:nvPr/>
      </p:nvGrpSpPr>
      <p:grpSpPr>
        <a:xfrm>
          <a:off x="0" y="0"/>
          <a:ext cx="0" cy="0"/>
        </a:xfrm>
      </p:grpSpPr>
      <p:pic>
        <p:nvPicPr>
          <p:cNvPr id="345" name="Google Shape;345;p46"/>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46" name="Google Shape;346;p4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47" name="Google Shape;347;p46"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48" name="Google Shape;348;p46"/>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49" name="Google Shape;349;p46"/>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50" name="Google Shape;350;p46"/>
          <p:cNvSpPr txBox="1"/>
          <p:nvPr/>
        </p:nvSpPr>
        <p:spPr>
          <a:xfrm>
            <a:off x="673769" y="1971691"/>
            <a:ext cx="3031957" cy="175432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1" u="none" strike="noStrike" cap="none">
                <a:solidFill>
                  <a:srgbClr val="292929"/>
                </a:solidFill>
                <a:latin typeface="Arial Black"/>
                <a:ea typeface="Arial Black"/>
                <a:cs typeface="Arial Black"/>
                <a:sym typeface="Arial Black"/>
              </a:rPr>
              <a:t>Tête, cœur et présence</a:t>
            </a:r>
            <a:endParaRPr xmlns:a="http://schemas.openxmlformats.org/drawingml/2006/main" sz="3600" b="1" i="1" u="none" strike="noStrike" cap="none">
              <a:solidFill>
                <a:srgbClr val="292929"/>
              </a:solidFill>
              <a:latin typeface="Arial Black"/>
              <a:ea typeface="Arial Black"/>
              <a:cs typeface="Arial Black"/>
              <a:sym typeface="Arial Black"/>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54" name="Shape 354"/>
        <p:cNvGrpSpPr/>
        <p:nvPr/>
      </p:nvGrpSpPr>
      <p:grpSpPr>
        <a:xfrm>
          <a:off x="0" y="0"/>
          <a:ext cx="0" cy="0"/>
        </a:xfrm>
      </p:grpSpPr>
      <p:sp>
        <p:nvSpPr>
          <p:cNvPr id="355" name="Google Shape;355;p4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56" name="Google Shape;356;p47"/>
          <p:cNvSpPr/>
          <p:nvPr/>
        </p:nvSpPr>
        <p:spPr>
          <a:xfrm>
            <a:off x="0" y="0"/>
            <a:ext cx="1218895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57" name="Google Shape;357;p47"/>
          <p:cNvSpPr/>
          <p:nvPr/>
        </p:nvSpPr>
        <p:spPr>
          <a:xfrm>
            <a:off x="0" y="0"/>
            <a:ext cx="12192000" cy="6219825"/>
          </a:xfrm>
          <a:custGeom>
            <a:rect l="l" t="t" r="r" b="b"/>
            <a:pathLst>
              <a:path w="12192000" h="6219825" extrusionOk="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358" name="Google Shape;358;p47"/>
          <p:cNvPicPr preferRelativeResize="0"/>
          <p:nvPr/>
        </p:nvPicPr>
        <p:blipFill>
          <a:blip r:embed="rId3">
            <a:alphaModFix/>
          </a:blip>
          <a:stretch>
            <a:fillRect/>
          </a:stretch>
        </p:blipFill>
        <p:spPr>
          <a:xfrm>
            <a:off x="1841093" y="-93168"/>
            <a:ext cx="8506765" cy="6380074"/>
          </a:xfrm>
          <a:prstGeom prst="rect">
            <a:avLst/>
          </a:prstGeom>
          <a:noFill/>
          <a:ln>
            <a:noFill/>
          </a:ln>
        </p:spPr>
      </p:pic>
      <p:sp>
        <p:nvSpPr>
          <p:cNvPr id="359" name="Google Shape;359;p4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60" name="Google Shape;360;p47"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61" name="Google Shape;361;p4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62" name="Google Shape;362;p47"/>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366" name="Shape 366"/>
        <p:cNvGrpSpPr/>
        <p:nvPr/>
      </p:nvGrpSpPr>
      <p:grpSpPr>
        <a:xfrm>
          <a:off x="0" y="0"/>
          <a:ext cx="0" cy="0"/>
        </a:xfrm>
      </p:grpSpPr>
      <p:pic>
        <p:nvPicPr>
          <p:cNvPr id="367" name="Google Shape;367;p48"/>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68" name="Google Shape;368;p4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69" name="Google Shape;369;p48"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70" name="Google Shape;370;p4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71" name="Google Shape;371;p48"/>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72" name="Google Shape;372;p48"/>
          <p:cNvSpPr txBox="1"/>
          <p:nvPr/>
        </p:nvSpPr>
        <p:spPr>
          <a:xfrm>
            <a:off x="673769" y="1971691"/>
            <a:ext cx="3031957" cy="120032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1" u="none" strike="noStrike" cap="none">
                <a:solidFill>
                  <a:srgbClr val="292929"/>
                </a:solidFill>
                <a:latin typeface="Arial Black"/>
                <a:ea typeface="Arial Black"/>
                <a:cs typeface="Arial Black"/>
                <a:sym typeface="Arial Black"/>
              </a:rPr>
              <a:t>Connaissez votre public</a:t>
            </a:r>
            <a:endParaRPr xmlns:a="http://schemas.openxmlformats.org/drawingml/2006/main" sz="3600" b="1" i="1" u="none" strike="noStrike" cap="none">
              <a:solidFill>
                <a:srgbClr val="292929"/>
              </a:solidFill>
              <a:latin typeface="Arial Black"/>
              <a:ea typeface="Arial Black"/>
              <a:cs typeface="Arial Black"/>
              <a:sym typeface="Arial Black"/>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dk1"/>
        </a:solidFill>
      </p:bgPr>
    </p:bg>
    <p:spTree>
      <p:nvGrpSpPr>
        <p:cNvPr id="376" name="Shape 376"/>
        <p:cNvGrpSpPr/>
        <p:nvPr/>
      </p:nvGrpSpPr>
      <p:grpSpPr>
        <a:xfrm>
          <a:off x="0" y="0"/>
          <a:ext cx="0" cy="0"/>
        </a:xfrm>
      </p:grpSpPr>
      <p:sp>
        <p:nvSpPr>
          <p:cNvPr id="377" name="Google Shape;377;p4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378" name="Google Shape;378;p49" descr="Uma imagem com texto, captura de ecrã, interior, apresentação&#10;&#10;Descrição gerada automaticamente"/>
          <p:cNvPicPr preferRelativeResize="0"/>
          <p:nvPr/>
        </p:nvPicPr>
        <p:blipFill>
          <a:blip r:embed="rId3">
            <a:alphaModFix/>
          </a:blip>
          <a:srcRect t="8572" r="35363" b="519"/>
          <a:stretch>
            <a:fillRect/>
          </a:stretch>
        </p:blipFill>
        <p:spPr>
          <a:xfrm>
            <a:off x="3523488" y="10"/>
            <a:ext cx="8668512" cy="6857990"/>
          </a:xfrm>
          <a:prstGeom prst="rect">
            <a:avLst/>
          </a:prstGeom>
          <a:noFill/>
          <a:ln>
            <a:noFill/>
          </a:ln>
        </p:spPr>
      </p:pic>
      <p:sp>
        <p:nvSpPr>
          <p:cNvPr id="379" name="Google Shape;379;p49"/>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80" name="Google Shape;380;p49"/>
          <p:cNvSpPr txBox="1"/>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xmlns:a="http://schemas.openxmlformats.org/drawingml/2006/main" marL="0" marR="0" lvl="0" indent="0" algn="l" rtl="0">
              <a:lnSpc>
                <a:spcPct val="90000"/>
              </a:lnSpc>
              <a:spcBef>
                <a:spcPct val="0"/>
              </a:spcBef>
              <a:spcAft>
                <a:spcPct val="0"/>
              </a:spcAft>
              <a:buNone/>
            </a:pPr>
            <a:r xmlns:a="http://schemas.openxmlformats.org/drawingml/2006/main">
              <a:rPr lang="fr" sz="4800" b="0" i="0" u="none" strike="noStrike" cap="none">
                <a:solidFill>
                  <a:schemeClr val="lt1"/>
                </a:solidFill>
                <a:latin typeface="Arial"/>
                <a:ea typeface="Arial"/>
                <a:cs typeface="Arial"/>
                <a:sym typeface="Arial"/>
              </a:rPr>
              <a:t>Spectateurs</a:t>
            </a:r>
            <a:endParaRPr xmlns:a="http://schemas.openxmlformats.org/drawingml/2006/main"/>
          </a:p>
        </p:txBody>
      </p:sp>
      <p:sp>
        <p:nvSpPr>
          <p:cNvPr id="381" name="Google Shape;381;p49"/>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rgbClr val="FFFFFF"/>
              </a:solidFill>
              <a:latin typeface="Calibri"/>
              <a:ea typeface="Calibri"/>
              <a:cs typeface="Calibri"/>
              <a:sym typeface="Calibri"/>
            </a:endParaRPr>
          </a:p>
        </p:txBody>
      </p:sp>
      <p:sp>
        <p:nvSpPr>
          <p:cNvPr id="382" name="Google Shape;382;p49"/>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3" name="Google Shape;383;p4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84" name="Google Shape;384;p49"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85" name="Google Shape;385;p4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86" name="Google Shape;386;p49"/>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390" name="Shape 390"/>
        <p:cNvGrpSpPr/>
        <p:nvPr/>
      </p:nvGrpSpPr>
      <p:grpSpPr>
        <a:xfrm>
          <a:off x="0" y="0"/>
          <a:ext cx="0" cy="0"/>
        </a:xfrm>
      </p:grpSpPr>
      <p:pic>
        <p:nvPicPr>
          <p:cNvPr id="391" name="Google Shape;391;p5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92" name="Google Shape;392;p5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93" name="Google Shape;393;p50"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94" name="Google Shape;394;p50"/>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95" name="Google Shape;395;p50"/>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96" name="Google Shape;396;p50"/>
          <p:cNvSpPr txBox="1"/>
          <p:nvPr/>
        </p:nvSpPr>
        <p:spPr>
          <a:xfrm>
            <a:off x="673769" y="1971691"/>
            <a:ext cx="3032100" cy="230880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1">
                <a:solidFill>
                  <a:srgbClr val="292929"/>
                </a:solidFill>
                <a:latin typeface="Arial Black"/>
                <a:ea typeface="Arial Black"/>
                <a:cs typeface="Arial Black"/>
                <a:sym typeface="Arial Black"/>
              </a:rPr>
              <a:t>Évitez </a:t>
            </a:r>
            <a:r xmlns:a="http://schemas.openxmlformats.org/drawingml/2006/main">
              <a:rPr lang="fr" sz="3600" b="1" i="1" u="none" strike="noStrike" cap="none">
                <a:solidFill>
                  <a:srgbClr val="292929"/>
                </a:solidFill>
                <a:latin typeface="Arial Black"/>
                <a:ea typeface="Arial Black"/>
                <a:cs typeface="Arial Black"/>
                <a:sym typeface="Arial Black"/>
              </a:rPr>
              <a:t>les clichés courants</a:t>
            </a:r>
            <a:endParaRPr xmlns:a="http://schemas.openxmlformats.org/drawingml/2006/main" sz="3600" b="1" i="1" u="none" strike="noStrike" cap="none">
              <a:solidFill>
                <a:srgbClr val="292929"/>
              </a:solidFill>
              <a:latin typeface="Arial Black"/>
              <a:ea typeface="Arial Black"/>
              <a:cs typeface="Arial Black"/>
              <a:sym typeface="Arial Black"/>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00" name="Shape 400"/>
        <p:cNvGrpSpPr/>
        <p:nvPr/>
      </p:nvGrpSpPr>
      <p:grpSpPr>
        <a:xfrm>
          <a:off x="0" y="0"/>
          <a:ext cx="0" cy="0"/>
        </a:xfrm>
      </p:grpSpPr>
      <p:sp>
        <p:nvSpPr>
          <p:cNvPr id="401" name="Google Shape;401;p5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02" name="Google Shape;402;p51"/>
          <p:cNvSpPr txBox="1"/>
          <p:nvPr/>
        </p:nvSpPr>
        <p:spPr>
          <a:xfrm>
            <a:off x="855874" y="2201838"/>
            <a:ext cx="4391100" cy="2454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10000"/>
          </a:bodyPr>
          <a:lstStyle/>
          <a:p>
            <a:pPr xmlns:a="http://schemas.openxmlformats.org/drawingml/2006/main" marL="457200" marR="0" lvl="0" indent="0" algn="l" rtl="0">
              <a:lnSpc>
                <a:spcPct val="90000"/>
              </a:lnSpc>
              <a:spcBef>
                <a:spcPct val="0"/>
              </a:spcBef>
              <a:spcAft>
                <a:spcPct val="0"/>
              </a:spcAft>
              <a:buNone/>
            </a:pPr>
            <a:r xmlns:a="http://schemas.openxmlformats.org/drawingml/2006/main">
              <a:rPr lang="fr" sz="2550" b="0" i="0" u="none" strike="noStrike" cap="none">
                <a:solidFill>
                  <a:schemeClr val="dk1"/>
                </a:solidFill>
                <a:latin typeface="Arial"/>
                <a:ea typeface="Arial"/>
                <a:cs typeface="Arial"/>
                <a:sym typeface="Arial"/>
              </a:rPr>
              <a:t>Clichés courants de l'intrigue :</a:t>
            </a:r>
            <a:endParaRPr xmlns:a="http://schemas.openxmlformats.org/drawingml/2006/main" sz="2550">
              <a:solidFill>
                <a:schemeClr val="dk1"/>
              </a:solidFill>
            </a:endParaRPr>
          </a:p>
          <a:p>
            <a:pPr xmlns:a="http://schemas.openxmlformats.org/drawingml/2006/main" marL="1028700" marR="0" lvl="0" indent="-227091" algn="l" rtl="0">
              <a:lnSpc>
                <a:spcPct val="90000"/>
              </a:lnSpc>
              <a:spcBef>
                <a:spcPts val="600"/>
              </a:spcBef>
              <a:spcAft>
                <a:spcPct val="0"/>
              </a:spcAft>
              <a:buClr>
                <a:schemeClr val="dk1"/>
              </a:buClr>
              <a:buSzTx/>
              <a:buFont typeface="Arial"/>
              <a:buChar char="•"/>
            </a:pPr>
            <a:r xmlns:a="http://schemas.openxmlformats.org/drawingml/2006/main">
              <a:rPr lang="fr" sz="2550" b="0" i="0" u="none" strike="noStrike" cap="none">
                <a:solidFill>
                  <a:schemeClr val="dk1"/>
                </a:solidFill>
                <a:latin typeface="Arial"/>
                <a:ea typeface="Arial"/>
                <a:cs typeface="Arial"/>
                <a:sym typeface="Arial"/>
              </a:rPr>
              <a:t>Amours impossibles/interdites</a:t>
            </a:r>
            <a:endParaRPr xmlns:a="http://schemas.openxmlformats.org/drawingml/2006/main" sz="2550">
              <a:solidFill>
                <a:schemeClr val="dk1"/>
              </a:solidFill>
            </a:endParaRPr>
          </a:p>
          <a:p>
            <a:pPr xmlns:a="http://schemas.openxmlformats.org/drawingml/2006/main" marL="1028700" marR="0" lvl="0" indent="-227091" algn="l" rtl="0">
              <a:lnSpc>
                <a:spcPct val="90000"/>
              </a:lnSpc>
              <a:spcBef>
                <a:spcPts val="600"/>
              </a:spcBef>
              <a:spcAft>
                <a:spcPct val="0"/>
              </a:spcAft>
              <a:buClr>
                <a:schemeClr val="dk1"/>
              </a:buClr>
              <a:buSzTx/>
              <a:buFont typeface="Arial"/>
              <a:buChar char="•"/>
            </a:pPr>
            <a:r xmlns:a="http://schemas.openxmlformats.org/drawingml/2006/main">
              <a:rPr lang="fr" sz="2550" b="0" i="0" u="none" strike="noStrike" cap="none">
                <a:solidFill>
                  <a:schemeClr val="dk1"/>
                </a:solidFill>
                <a:latin typeface="Arial"/>
                <a:ea typeface="Arial"/>
                <a:cs typeface="Arial"/>
                <a:sym typeface="Arial"/>
              </a:rPr>
              <a:t>Fins heureuses</a:t>
            </a:r>
            <a:endParaRPr xmlns:a="http://schemas.openxmlformats.org/drawingml/2006/main" sz="2550">
              <a:solidFill>
                <a:schemeClr val="dk1"/>
              </a:solidFill>
            </a:endParaRPr>
          </a:p>
          <a:p>
            <a:pPr xmlns:a="http://schemas.openxmlformats.org/drawingml/2006/main" marL="1028700" marR="0" lvl="0" indent="-227091" algn="l" rtl="0">
              <a:lnSpc>
                <a:spcPct val="90000"/>
              </a:lnSpc>
              <a:spcBef>
                <a:spcPts val="600"/>
              </a:spcBef>
              <a:spcAft>
                <a:spcPct val="0"/>
              </a:spcAft>
              <a:buClr>
                <a:schemeClr val="dk1"/>
              </a:buClr>
              <a:buSzTx/>
              <a:buFont typeface="Arial"/>
              <a:buChar char="•"/>
            </a:pPr>
            <a:r xmlns:a="http://schemas.openxmlformats.org/drawingml/2006/main">
              <a:rPr lang="fr" sz="2550" b="0" i="0" u="none" strike="noStrike" cap="none">
                <a:solidFill>
                  <a:schemeClr val="dk1"/>
                </a:solidFill>
                <a:latin typeface="Arial"/>
                <a:ea typeface="Arial"/>
                <a:cs typeface="Arial"/>
                <a:sym typeface="Arial"/>
              </a:rPr>
              <a:t>Rencontres / Amour inattendu</a:t>
            </a:r>
            <a:endParaRPr xmlns:a="http://schemas.openxmlformats.org/drawingml/2006/main" sz="2550">
              <a:solidFill>
                <a:schemeClr val="dk1"/>
              </a:solidFill>
            </a:endParaRPr>
          </a:p>
          <a:p>
            <a:pPr xmlns:a="http://schemas.openxmlformats.org/drawingml/2006/main" marL="1028700" marR="0" lvl="0" indent="-227091" algn="l" rtl="0">
              <a:lnSpc>
                <a:spcPct val="90000"/>
              </a:lnSpc>
              <a:spcBef>
                <a:spcPts val="600"/>
              </a:spcBef>
              <a:spcAft>
                <a:spcPct val="0"/>
              </a:spcAft>
              <a:buClr>
                <a:schemeClr val="dk1"/>
              </a:buClr>
              <a:buSzTx/>
              <a:buFont typeface="Arial"/>
              <a:buChar char="•"/>
            </a:pPr>
            <a:r xmlns:a="http://schemas.openxmlformats.org/drawingml/2006/main">
              <a:rPr lang="fr" sz="2550" b="0" i="0" u="none" strike="noStrike" cap="none">
                <a:solidFill>
                  <a:schemeClr val="dk1"/>
                </a:solidFill>
                <a:latin typeface="Arial"/>
                <a:ea typeface="Arial"/>
                <a:cs typeface="Arial"/>
                <a:sym typeface="Arial"/>
              </a:rPr>
              <a:t>Mystère</a:t>
            </a:r>
            <a:endParaRPr xmlns:a="http://schemas.openxmlformats.org/drawingml/2006/main" sz="2550">
              <a:solidFill>
                <a:schemeClr val="dk1"/>
              </a:solidFill>
            </a:endParaRPr>
          </a:p>
          <a:p>
            <a:pPr xmlns:a="http://schemas.openxmlformats.org/drawingml/2006/main" marL="1028700" marR="0" lvl="0" indent="-227091" algn="l" rtl="0">
              <a:lnSpc>
                <a:spcPct val="90000"/>
              </a:lnSpc>
              <a:spcBef>
                <a:spcPts val="600"/>
              </a:spcBef>
              <a:spcAft>
                <a:spcPct val="0"/>
              </a:spcAft>
              <a:buClr>
                <a:schemeClr val="dk1"/>
              </a:buClr>
              <a:buSzTx/>
              <a:buFont typeface="Arial"/>
              <a:buChar char="•"/>
            </a:pPr>
            <a:r xmlns:a="http://schemas.openxmlformats.org/drawingml/2006/main">
              <a:rPr lang="fr" sz="2550" b="0" i="0" u="none" strike="noStrike" cap="none">
                <a:solidFill>
                  <a:schemeClr val="dk1"/>
                </a:solidFill>
                <a:latin typeface="Arial"/>
                <a:ea typeface="Arial"/>
                <a:cs typeface="Arial"/>
                <a:sym typeface="Arial"/>
              </a:rPr>
              <a:t>Les tabous</a:t>
            </a:r>
            <a:endParaRPr xmlns:a="http://schemas.openxmlformats.org/drawingml/2006/main" sz="2550">
              <a:solidFill>
                <a:schemeClr val="dk1"/>
              </a:solidFill>
            </a:endParaRPr>
          </a:p>
          <a:p>
            <a:pPr marL="914400" marR="0" lvl="0" indent="-101600" algn="l" rtl="0">
              <a:lnSpc>
                <a:spcPct val="90000"/>
              </a:lnSpc>
              <a:spcBef>
                <a:spcPts val="600"/>
              </a:spcBef>
              <a:spcAft>
                <a:spcPct val="0"/>
              </a:spcAft>
              <a:buClr>
                <a:schemeClr val="dk1"/>
              </a:buClr>
              <a:buSzTx/>
              <a:buFont typeface="Arial"/>
              <a:buNone/>
            </a:pPr>
            <a:endParaRPr sz="2000" b="0" i="0" u="none" strike="noStrike" cap="none">
              <a:solidFill>
                <a:schemeClr val="lt1"/>
              </a:solidFill>
              <a:latin typeface="Arial"/>
              <a:ea typeface="Arial"/>
              <a:cs typeface="Arial"/>
              <a:sym typeface="Arial"/>
            </a:endParaRPr>
          </a:p>
          <a:p>
            <a:pPr marL="685800" marR="0" lvl="0" indent="-101600" algn="l" rtl="0">
              <a:lnSpc>
                <a:spcPct val="90000"/>
              </a:lnSpc>
              <a:spcBef>
                <a:spcPts val="600"/>
              </a:spcBef>
              <a:spcAft>
                <a:spcPct val="0"/>
              </a:spcAft>
              <a:buClr>
                <a:schemeClr val="dk1"/>
              </a:buClr>
              <a:buSzTx/>
              <a:buFont typeface="Arial"/>
              <a:buNone/>
            </a:pPr>
            <a:endParaRPr sz="2000" b="0" i="0" u="none" strike="noStrike" cap="none">
              <a:solidFill>
                <a:schemeClr val="lt1"/>
              </a:solidFill>
              <a:latin typeface="Arial"/>
              <a:ea typeface="Arial"/>
              <a:cs typeface="Arial"/>
              <a:sym typeface="Arial"/>
            </a:endParaRPr>
          </a:p>
        </p:txBody>
      </p:sp>
      <p:pic>
        <p:nvPicPr>
          <p:cNvPr id="403" name="Google Shape;403;p51"/>
          <p:cNvPicPr preferRelativeResize="0"/>
          <p:nvPr/>
        </p:nvPicPr>
        <p:blipFill>
          <a:blip r:embed="rId3">
            <a:alphaModFix/>
          </a:blip>
          <a:srcRect l="7728" t="12841" r="7967" b="13966"/>
          <a:stretch>
            <a:fillRect/>
          </a:stretch>
        </p:blipFill>
        <p:spPr>
          <a:xfrm>
            <a:off x="6095999" y="1436622"/>
            <a:ext cx="5260976" cy="3945732"/>
          </a:xfrm>
          <a:prstGeom prst="rect">
            <a:avLst/>
          </a:prstGeom>
          <a:noFill/>
          <a:ln>
            <a:noFill/>
          </a:ln>
        </p:spPr>
      </p:pic>
      <p:sp>
        <p:nvSpPr>
          <p:cNvPr id="404" name="Google Shape;404;p5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05" name="Google Shape;405;p51"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406" name="Google Shape;406;p5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07" name="Google Shape;407;p51"/>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11" name="Shape 411"/>
        <p:cNvGrpSpPr/>
        <p:nvPr/>
      </p:nvGrpSpPr>
      <p:grpSpPr>
        <a:xfrm>
          <a:off x="0" y="0"/>
          <a:ext cx="0" cy="0"/>
        </a:xfrm>
      </p:grpSpPr>
      <p:sp>
        <p:nvSpPr>
          <p:cNvPr id="412" name="Google Shape;412;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13" name="Google Shape;413;p8"/>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14" name="Google Shape;414;p8"/>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15" name="Google Shape;415;p8"/>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16" name="Google Shape;416;p8"/>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17" name="Google Shape;417;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18" name="Google Shape;418;p8"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sp>
        <p:nvSpPr>
          <p:cNvPr id="419" name="Google Shape;419;p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20" name="Google Shape;420;p8"/>
          <p:cNvPicPr preferRelativeResize="0"/>
          <p:nvPr/>
        </p:nvPicPr>
        <p:blipFill>
          <a:blip r:embed="rId4">
            <a:alphaModFix/>
          </a:blip>
          <a:stretch>
            <a:fillRect/>
          </a:stretch>
        </p:blipFill>
        <p:spPr>
          <a:xfrm>
            <a:off x="11374639" y="152449"/>
            <a:ext cx="462675" cy="709197"/>
          </a:xfrm>
          <a:prstGeom prst="rect">
            <a:avLst/>
          </a:prstGeom>
          <a:noFill/>
          <a:ln>
            <a:noFill/>
          </a:ln>
        </p:spPr>
      </p:pic>
      <p:sp>
        <p:nvSpPr>
          <p:cNvPr id="421" name="Google Shape;421;p8"/>
          <p:cNvSpPr txBox="1"/>
          <p:nvPr/>
        </p:nvSpPr>
        <p:spPr>
          <a:xfrm>
            <a:off x="3958217" y="1592028"/>
            <a:ext cx="4599470" cy="1031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endParaRPr sz="28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ct val="0"/>
              </a:spcAft>
              <a:buNone/>
            </a:pPr>
            <a:endParaRPr sz="2800" b="1" i="0" u="none" strike="noStrike" cap="none">
              <a:solidFill>
                <a:srgbClr val="000000"/>
              </a:solidFill>
              <a:latin typeface="Arial"/>
              <a:ea typeface="Arial"/>
              <a:cs typeface="Arial"/>
              <a:sym typeface="Arial"/>
            </a:endParaRPr>
          </a:p>
        </p:txBody>
      </p:sp>
      <p:grpSp>
        <p:nvGrpSpPr>
          <p:cNvPr id="422" name="Google Shape;422;p8"/>
          <p:cNvGrpSpPr/>
          <p:nvPr/>
        </p:nvGrpSpPr>
        <p:grpSpPr>
          <a:xfrm>
            <a:off x="913709" y="1847137"/>
            <a:ext cx="9863148" cy="3476780"/>
            <a:chOff x="-1" y="0"/>
            <a:chExt cx="9863148" cy="3476780"/>
          </a:xfrm>
        </p:grpSpPr>
        <p:sp>
          <p:nvSpPr>
            <p:cNvPr id="423" name="Google Shape;423;p8"/>
            <p:cNvSpPr/>
            <p:nvPr/>
          </p:nvSpPr>
          <p:spPr>
            <a:xfrm rot="-5400000">
              <a:off x="1596591" y="-1596591"/>
              <a:ext cx="1738390" cy="4931573"/>
            </a:xfrm>
            <a:prstGeom prst="round1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4" name="Google Shape;424;p8"/>
            <p:cNvSpPr txBox="1"/>
            <p:nvPr/>
          </p:nvSpPr>
          <p:spPr>
            <a:xfrm>
              <a:off x="0" y="0"/>
              <a:ext cx="4931573" cy="1303792"/>
            </a:xfrm>
            <a:prstGeom prst="rect">
              <a:avLst/>
            </a:prstGeom>
            <a:noFill/>
            <a:ln>
              <a:noFill/>
            </a:ln>
          </p:spPr>
          <p:txBody>
            <a:bodyPr spcFirstLastPara="1" wrap="square" lIns="177800" tIns="177800" rIns="177800" bIns="177800" anchor="ctr" anchorCtr="0">
              <a:noAutofit/>
            </a:bodyPr>
            <a:lstStyle/>
            <a:p>
              <a:pPr xmlns:a="http://schemas.openxmlformats.org/drawingml/2006/main" marL="0" marR="0" lvl="0" indent="0" algn="ctr" rtl="0">
                <a:lnSpc>
                  <a:spcPct val="90000"/>
                </a:lnSpc>
                <a:spcBef>
                  <a:spcPct val="0"/>
                </a:spcBef>
                <a:spcAft>
                  <a:spcPct val="0"/>
                </a:spcAft>
                <a:buClr>
                  <a:srgbClr val="000000"/>
                </a:buClr>
                <a:buSzPts val="2500"/>
                <a:buFont typeface="Arial"/>
                <a:buNone/>
              </a:pPr>
              <a:r xmlns:a="http://schemas.openxmlformats.org/drawingml/2006/main">
                <a:rPr lang="fr" sz="2500" b="1" i="0" u="none" strike="noStrike" cap="none">
                  <a:solidFill>
                    <a:schemeClr val="lt1"/>
                  </a:solidFill>
                  <a:latin typeface="Arial"/>
                  <a:ea typeface="Arial"/>
                  <a:cs typeface="Arial"/>
                  <a:sym typeface="Arial"/>
                </a:rPr>
                <a:t>Personnel</a:t>
              </a:r>
              <a:endParaRPr xmlns:a="http://schemas.openxmlformats.org/drawingml/2006/main" sz="2500" b="1" i="0" u="none" strike="noStrike" cap="none">
                <a:solidFill>
                  <a:schemeClr val="lt1"/>
                </a:solidFill>
                <a:latin typeface="Arial"/>
                <a:ea typeface="Arial"/>
                <a:cs typeface="Arial"/>
                <a:sym typeface="Arial"/>
              </a:endParaRPr>
            </a:p>
          </p:txBody>
        </p:sp>
        <p:sp>
          <p:nvSpPr>
            <p:cNvPr id="425" name="Google Shape;425;p8"/>
            <p:cNvSpPr/>
            <p:nvPr/>
          </p:nvSpPr>
          <p:spPr>
            <a:xfrm>
              <a:off x="4931573" y="0"/>
              <a:ext cx="4931573" cy="1738390"/>
            </a:xfrm>
            <a:prstGeom prst="round1Rect">
              <a:avLst>
                <a:gd name="adj" fmla="val 16667"/>
              </a:avLst>
            </a:prstGeom>
            <a:solidFill>
              <a:srgbClr val="D07A5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6" name="Google Shape;426;p8"/>
            <p:cNvSpPr txBox="1"/>
            <p:nvPr/>
          </p:nvSpPr>
          <p:spPr>
            <a:xfrm>
              <a:off x="4931573" y="0"/>
              <a:ext cx="4931573" cy="1303792"/>
            </a:xfrm>
            <a:prstGeom prst="rect">
              <a:avLst/>
            </a:prstGeom>
            <a:noFill/>
            <a:ln>
              <a:noFill/>
            </a:ln>
          </p:spPr>
          <p:txBody>
            <a:bodyPr spcFirstLastPara="1" wrap="square" lIns="177800" tIns="177800" rIns="177800" bIns="177800" anchor="ctr" anchorCtr="0">
              <a:noAutofit/>
            </a:bodyPr>
            <a:lstStyle/>
            <a:p>
              <a:pPr xmlns:a="http://schemas.openxmlformats.org/drawingml/2006/main" marL="0" marR="0" lvl="0" indent="0" algn="ctr" rtl="0">
                <a:lnSpc>
                  <a:spcPct val="90000"/>
                </a:lnSpc>
                <a:spcBef>
                  <a:spcPct val="0"/>
                </a:spcBef>
                <a:spcAft>
                  <a:spcPct val="0"/>
                </a:spcAft>
                <a:buClr>
                  <a:srgbClr val="000000"/>
                </a:buClr>
                <a:buSzPts val="2500"/>
                <a:buFont typeface="Arial"/>
                <a:buNone/>
              </a:pPr>
              <a:r xmlns:a="http://schemas.openxmlformats.org/drawingml/2006/main">
                <a:rPr lang="fr" sz="2500" b="1" i="0" u="none" strike="noStrike" cap="none">
                  <a:solidFill>
                    <a:schemeClr val="lt1"/>
                  </a:solidFill>
                  <a:latin typeface="Arial"/>
                  <a:ea typeface="Arial"/>
                  <a:cs typeface="Arial"/>
                  <a:sym typeface="Arial"/>
                </a:rPr>
                <a:t>Simple</a:t>
              </a:r>
              <a:endParaRPr xmlns:a="http://schemas.openxmlformats.org/drawingml/2006/main" sz="2500" b="1" i="0" u="none" strike="noStrike" cap="none">
                <a:solidFill>
                  <a:schemeClr val="lt1"/>
                </a:solidFill>
                <a:latin typeface="Arial"/>
                <a:ea typeface="Arial"/>
                <a:cs typeface="Arial"/>
                <a:sym typeface="Arial"/>
              </a:endParaRPr>
            </a:p>
          </p:txBody>
        </p:sp>
        <p:sp>
          <p:nvSpPr>
            <p:cNvPr id="427" name="Google Shape;427;p8"/>
            <p:cNvSpPr/>
            <p:nvPr/>
          </p:nvSpPr>
          <p:spPr>
            <a:xfrm rot="10800000">
              <a:off x="0" y="1738390"/>
              <a:ext cx="4931573" cy="1738390"/>
            </a:xfrm>
            <a:prstGeom prst="round1Rect">
              <a:avLst>
                <a:gd name="adj" fmla="val 16667"/>
              </a:avLst>
            </a:prstGeom>
            <a:solidFill>
              <a:srgbClr val="B8888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8" name="Google Shape;428;p8"/>
            <p:cNvSpPr txBox="1"/>
            <p:nvPr/>
          </p:nvSpPr>
          <p:spPr>
            <a:xfrm>
              <a:off x="0" y="2172987"/>
              <a:ext cx="4931573" cy="1303792"/>
            </a:xfrm>
            <a:prstGeom prst="rect">
              <a:avLst/>
            </a:prstGeom>
            <a:noFill/>
            <a:ln>
              <a:noFill/>
            </a:ln>
          </p:spPr>
          <p:txBody>
            <a:bodyPr spcFirstLastPara="1" wrap="square" lIns="177800" tIns="177800" rIns="177800" bIns="177800" anchor="ctr" anchorCtr="0">
              <a:noAutofit/>
            </a:bodyPr>
            <a:lstStyle/>
            <a:p>
              <a:pPr xmlns:a="http://schemas.openxmlformats.org/drawingml/2006/main" marL="0" marR="0" lvl="0" indent="0" algn="ctr" rtl="0">
                <a:lnSpc>
                  <a:spcPct val="90000"/>
                </a:lnSpc>
                <a:spcBef>
                  <a:spcPct val="0"/>
                </a:spcBef>
                <a:spcAft>
                  <a:spcPct val="0"/>
                </a:spcAft>
                <a:buClr>
                  <a:srgbClr val="000000"/>
                </a:buClr>
                <a:buSzPts val="2500"/>
                <a:buFont typeface="Arial"/>
                <a:buNone/>
              </a:pPr>
              <a:r xmlns:a="http://schemas.openxmlformats.org/drawingml/2006/main">
                <a:rPr lang="fr" sz="2500" b="1" i="0" u="none" strike="noStrike" cap="none">
                  <a:solidFill>
                    <a:schemeClr val="lt1"/>
                  </a:solidFill>
                  <a:latin typeface="Arial"/>
                  <a:ea typeface="Arial"/>
                  <a:cs typeface="Arial"/>
                  <a:sym typeface="Arial"/>
                </a:rPr>
                <a:t>Mémorable</a:t>
              </a:r>
              <a:endParaRPr xmlns:a="http://schemas.openxmlformats.org/drawingml/2006/main" sz="2500" b="1" i="0" u="none" strike="noStrike" cap="none">
                <a:solidFill>
                  <a:schemeClr val="lt1"/>
                </a:solidFill>
                <a:latin typeface="Arial"/>
                <a:ea typeface="Arial"/>
                <a:cs typeface="Arial"/>
                <a:sym typeface="Arial"/>
              </a:endParaRPr>
            </a:p>
          </p:txBody>
        </p:sp>
        <p:sp>
          <p:nvSpPr>
            <p:cNvPr id="429" name="Google Shape;429;p8"/>
            <p:cNvSpPr/>
            <p:nvPr/>
          </p:nvSpPr>
          <p:spPr>
            <a:xfrm rot="5400000">
              <a:off x="6528165" y="141798"/>
              <a:ext cx="1738390" cy="4931573"/>
            </a:xfrm>
            <a:prstGeom prst="round1Rect">
              <a:avLst>
                <a:gd name="adj" fmla="val 16667"/>
              </a:avLst>
            </a:prstGeom>
            <a:solidFill>
              <a:srgbClr val="A4A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0" name="Google Shape;430;p8"/>
            <p:cNvSpPr txBox="1"/>
            <p:nvPr/>
          </p:nvSpPr>
          <p:spPr>
            <a:xfrm>
              <a:off x="4931574" y="2172986"/>
              <a:ext cx="4931573" cy="1303792"/>
            </a:xfrm>
            <a:prstGeom prst="rect">
              <a:avLst/>
            </a:prstGeom>
            <a:noFill/>
            <a:ln>
              <a:noFill/>
            </a:ln>
          </p:spPr>
          <p:txBody>
            <a:bodyPr spcFirstLastPara="1" wrap="square" lIns="177800" tIns="177800" rIns="177800" bIns="177800" anchor="ctr" anchorCtr="0">
              <a:noAutofit/>
            </a:bodyPr>
            <a:lstStyle/>
            <a:p>
              <a:pPr xmlns:a="http://schemas.openxmlformats.org/drawingml/2006/main" marL="0" marR="0" lvl="0" indent="0" algn="ctr" rtl="0">
                <a:lnSpc>
                  <a:spcPct val="90000"/>
                </a:lnSpc>
                <a:spcBef>
                  <a:spcPct val="0"/>
                </a:spcBef>
                <a:spcAft>
                  <a:spcPct val="0"/>
                </a:spcAft>
                <a:buClr>
                  <a:srgbClr val="000000"/>
                </a:buClr>
                <a:buSzPts val="2500"/>
                <a:buFont typeface="Arial"/>
                <a:buNone/>
              </a:pPr>
              <a:r xmlns:a="http://schemas.openxmlformats.org/drawingml/2006/main">
                <a:rPr lang="fr" sz="2500" b="1" i="0" u="none" strike="noStrike" cap="none">
                  <a:solidFill>
                    <a:schemeClr val="lt1"/>
                  </a:solidFill>
                  <a:latin typeface="Arial"/>
                  <a:ea typeface="Arial"/>
                  <a:cs typeface="Arial"/>
                  <a:sym typeface="Arial"/>
                </a:rPr>
                <a:t>Engagement et plaisir</a:t>
              </a:r>
              <a:endParaRPr xmlns:a="http://schemas.openxmlformats.org/drawingml/2006/main" sz="2500" b="1" i="0" u="none" strike="noStrike" cap="none">
                <a:solidFill>
                  <a:schemeClr val="lt1"/>
                </a:solidFill>
                <a:latin typeface="Arial"/>
                <a:ea typeface="Arial"/>
                <a:cs typeface="Arial"/>
                <a:sym typeface="Arial"/>
              </a:endParaRPr>
            </a:p>
          </p:txBody>
        </p:sp>
        <p:sp>
          <p:nvSpPr>
            <p:cNvPr id="431" name="Google Shape;431;p8"/>
            <p:cNvSpPr/>
            <p:nvPr/>
          </p:nvSpPr>
          <p:spPr>
            <a:xfrm>
              <a:off x="3452101" y="1303792"/>
              <a:ext cx="2958944" cy="869195"/>
            </a:xfrm>
            <a:prstGeom prst="roundRect">
              <a:avLst>
                <a:gd name="adj" fmla="val 16667"/>
              </a:avLst>
            </a:prstGeom>
            <a:solidFill>
              <a:srgbClr val="F7D5C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2" name="Google Shape;432;p8"/>
            <p:cNvSpPr txBox="1"/>
            <p:nvPr/>
          </p:nvSpPr>
          <p:spPr>
            <a:xfrm>
              <a:off x="3494532" y="1346223"/>
              <a:ext cx="2874082" cy="784333"/>
            </a:xfrm>
            <a:prstGeom prst="rect">
              <a:avLst/>
            </a:prstGeom>
            <a:noFill/>
            <a:ln>
              <a:noFill/>
            </a:ln>
          </p:spPr>
          <p:txBody>
            <a:bodyPr spcFirstLastPara="1" wrap="square" lIns="95250" tIns="95250" rIns="95250" bIns="95250" anchor="ctr" anchorCtr="0">
              <a:noAutofit/>
            </a:bodyPr>
            <a:lstStyle/>
            <a:p>
              <a:pPr xmlns:a="http://schemas.openxmlformats.org/drawingml/2006/main" marL="0" marR="0" lvl="0" indent="0" algn="ctr" rtl="0">
                <a:lnSpc>
                  <a:spcPct val="90000"/>
                </a:lnSpc>
                <a:spcBef>
                  <a:spcPct val="0"/>
                </a:spcBef>
                <a:spcAft>
                  <a:spcPct val="0"/>
                </a:spcAft>
                <a:buClr>
                  <a:srgbClr val="000000"/>
                </a:buClr>
                <a:buSzPts val="2500"/>
                <a:buFont typeface="Arial"/>
                <a:buNone/>
              </a:pPr>
              <a:r xmlns:a="http://schemas.openxmlformats.org/drawingml/2006/main">
                <a:rPr lang="fr" sz="2500" b="0" i="0" u="none" strike="noStrike" cap="none">
                  <a:solidFill>
                    <a:srgbClr val="000000"/>
                  </a:solidFill>
                  <a:latin typeface="Arial"/>
                  <a:ea typeface="Arial"/>
                  <a:cs typeface="Arial"/>
                  <a:sym typeface="Arial"/>
                </a:rPr>
                <a:t>Les bonnes histoires sont…</a:t>
              </a:r>
              <a:endParaRPr xmlns:a="http://schemas.openxmlformats.org/drawingml/2006/main"/>
            </a:p>
          </p:txBody>
        </p:sp>
      </p:gr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26" name="Shape 126"/>
        <p:cNvGrpSpPr/>
        <p:nvPr/>
      </p:nvGrpSpPr>
      <p:grpSpPr>
        <a:xfrm>
          <a:off x="0" y="0"/>
          <a:ext cx="0" cy="0"/>
        </a:xfrm>
      </p:grpSpPr>
      <p:sp>
        <p:nvSpPr>
          <p:cNvPr id="127" name="Google Shape;127;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8" name="Google Shape;128;p3" descr="Text&#10;&#10;Description automatically generated"/>
          <p:cNvPicPr preferRelativeResize="0"/>
          <p:nvPr/>
        </p:nvPicPr>
        <p:blipFill>
          <a:blip r:embed="rId3">
            <a:alphaModFix/>
          </a:blip>
          <a:stretch>
            <a:fillRect/>
          </a:stretch>
        </p:blipFill>
        <p:spPr>
          <a:xfrm>
            <a:off x="235341" y="6247302"/>
            <a:ext cx="1964299" cy="427819"/>
          </a:xfrm>
          <a:prstGeom prst="rect">
            <a:avLst/>
          </a:prstGeom>
          <a:noFill/>
          <a:ln>
            <a:noFill/>
          </a:ln>
        </p:spPr>
      </p:pic>
      <p:sp>
        <p:nvSpPr>
          <p:cNvPr id="129" name="Google Shape;129;p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0" name="Google Shape;130;p3"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pic>
        <p:nvPicPr>
          <p:cNvPr id="131" name="Google Shape;131;p3"/>
          <p:cNvPicPr preferRelativeResize="0"/>
          <p:nvPr/>
        </p:nvPicPr>
        <p:blipFill>
          <a:blip r:embed="rId4">
            <a:alphaModFix/>
          </a:blip>
          <a:stretch>
            <a:fillRect/>
          </a:stretch>
        </p:blipFill>
        <p:spPr>
          <a:xfrm>
            <a:off x="853482" y="-13184"/>
            <a:ext cx="857250" cy="5667375"/>
          </a:xfrm>
          <a:prstGeom prst="rect">
            <a:avLst/>
          </a:prstGeom>
          <a:noFill/>
          <a:ln>
            <a:noFill/>
          </a:ln>
        </p:spPr>
      </p:pic>
      <p:sp>
        <p:nvSpPr>
          <p:cNvPr id="132" name="Google Shape;132;p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3" name="Google Shape;133;p3"/>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134" name="Google Shape;134;p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xmlns:a="http://schemas.openxmlformats.org/drawingml/2006/main" marL="0" lvl="0" indent="0" algn="ctr" rtl="0">
              <a:lnSpc>
                <a:spcPct val="90000"/>
              </a:lnSpc>
              <a:spcBef>
                <a:spcPct val="0"/>
              </a:spcBef>
              <a:spcAft>
                <a:spcPct val="0"/>
              </a:spcAft>
              <a:buClr>
                <a:schemeClr val="dk1"/>
              </a:buClr>
              <a:buSzPts val="4400"/>
              <a:buFont typeface="Calibri"/>
              <a:buNone/>
            </a:pPr>
            <a:r xmlns:a="http://schemas.openxmlformats.org/drawingml/2006/main">
              <a:rPr lang="fr"/>
              <a:t>Moi en tant que conteur</a:t>
            </a:r>
            <a:endParaRPr xmlns:a="http://schemas.openxmlformats.org/drawingml/2006/main"/>
          </a:p>
        </p:txBody>
      </p:sp>
      <p:sp>
        <p:nvSpPr>
          <p:cNvPr id="135" name="Google Shape;135;p3"/>
          <p:cNvSpPr txBox="1"/>
          <p:nvPr/>
        </p:nvSpPr>
        <p:spPr>
          <a:xfrm>
            <a:off x="-774031" y="2616649"/>
            <a:ext cx="10515600" cy="1325563"/>
          </a:xfrm>
          <a:prstGeom prst="rect">
            <a:avLst/>
          </a:prstGeom>
          <a:noFill/>
          <a:ln>
            <a:noFill/>
          </a:ln>
        </p:spPr>
        <p:txBody>
          <a:bodyPr spcFirstLastPara="1" wrap="square" lIns="91425" tIns="45700" rIns="91425" bIns="45700" anchor="ctr" anchorCtr="0">
            <a:normAutofit/>
          </a:bodyPr>
          <a:lstStyle/>
          <a:p>
            <a:pPr xmlns:a="http://schemas.openxmlformats.org/drawingml/2006/main" marL="0" marR="0" lvl="0" indent="0" algn="ctr" rtl="0">
              <a:lnSpc>
                <a:spcPct val="90000"/>
              </a:lnSpc>
              <a:spcBef>
                <a:spcPct val="0"/>
              </a:spcBef>
              <a:spcAft>
                <a:spcPct val="0"/>
              </a:spcAft>
              <a:buClr>
                <a:schemeClr val="dk1"/>
              </a:buClr>
              <a:buSzPts val="4400"/>
              <a:buFont typeface="Calibri"/>
              <a:buNone/>
            </a:pPr>
            <a:r xmlns:a="http://schemas.openxmlformats.org/drawingml/2006/main">
              <a:rPr lang="fr" sz="3600" b="0" i="0" u="none" strike="noStrike" cap="none">
                <a:solidFill>
                  <a:srgbClr val="FF9900"/>
                </a:solidFill>
                <a:latin typeface="Arial Black"/>
                <a:ea typeface="Arial Black"/>
                <a:cs typeface="Arial Black"/>
                <a:sym typeface="Arial Black"/>
              </a:rPr>
              <a:t>Apprentissage</a:t>
            </a:r>
            <a:r xmlns:a="http://schemas.openxmlformats.org/drawingml/2006/main">
              <a:rPr lang="fr" sz="4400" b="0" i="0" u="none" strike="noStrike" cap="none">
                <a:solidFill>
                  <a:srgbClr val="FF9900"/>
                </a:solidFill>
                <a:latin typeface="Calibri"/>
                <a:ea typeface="Calibri"/>
                <a:cs typeface="Calibri"/>
                <a:sym typeface="Calibri"/>
              </a:rPr>
              <a:t> </a:t>
            </a:r>
            <a:r xmlns:a="http://schemas.openxmlformats.org/drawingml/2006/main">
              <a:rPr lang="fr" sz="3600" b="0" i="0" u="none" strike="noStrike" cap="none">
                <a:solidFill>
                  <a:srgbClr val="FF9900"/>
                </a:solidFill>
                <a:latin typeface="Arial Black"/>
                <a:ea typeface="Arial Black"/>
                <a:cs typeface="Arial Black"/>
                <a:sym typeface="Arial Black"/>
              </a:rPr>
              <a:t>Résultats</a:t>
            </a:r>
            <a:endParaRPr xmlns:a="http://schemas.openxmlformats.org/drawingml/2006/main" sz="3600" b="0" i="0" u="none" strike="noStrike" cap="none">
              <a:solidFill>
                <a:srgbClr val="FF9900"/>
              </a:solidFill>
              <a:latin typeface="Arial Black"/>
              <a:ea typeface="Arial Black"/>
              <a:cs typeface="Arial Black"/>
              <a:sym typeface="Arial Black"/>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36" name="Shape 436"/>
        <p:cNvGrpSpPr/>
        <p:nvPr/>
      </p:nvGrpSpPr>
      <p:grpSpPr>
        <a:xfrm>
          <a:off x="0" y="0"/>
          <a:ext cx="0" cy="0"/>
        </a:xfrm>
      </p:grpSpPr>
      <p:sp>
        <p:nvSpPr>
          <p:cNvPr id="437" name="Google Shape;437;p1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438" name="Google Shape;438;p10" descr="Icon&#10;&#10;Description automatically generated"/>
          <p:cNvPicPr preferRelativeResize="0"/>
          <p:nvPr/>
        </p:nvPicPr>
        <p:blipFill>
          <a:blip r:embed="rId3">
            <a:alphaModFix/>
          </a:blip>
          <a:srcRect t="17667" r="2" b="2741"/>
          <a:stretch>
            <a:fillRect/>
          </a:stretch>
        </p:blipFill>
        <p:spPr>
          <a:xfrm>
            <a:off x="20" y="10"/>
            <a:ext cx="6095980" cy="6857990"/>
          </a:xfrm>
          <a:prstGeom prst="rect">
            <a:avLst/>
          </a:prstGeom>
          <a:noFill/>
          <a:ln>
            <a:noFill/>
          </a:ln>
        </p:spPr>
      </p:pic>
      <p:pic>
        <p:nvPicPr>
          <p:cNvPr id="439" name="Google Shape;439;p10"/>
          <p:cNvPicPr preferRelativeResize="0"/>
          <p:nvPr/>
        </p:nvPicPr>
        <p:blipFill>
          <a:blip r:embed="rId4">
            <a:alphaModFix/>
          </a:blip>
          <a:srcRect l="25882" r="24118"/>
          <a:stretch>
            <a:fillRect/>
          </a:stretch>
        </p:blipFill>
        <p:spPr>
          <a:xfrm>
            <a:off x="6096000" y="10"/>
            <a:ext cx="6096000" cy="6857990"/>
          </a:xfrm>
          <a:prstGeom prst="rect">
            <a:avLst/>
          </a:prstGeom>
          <a:noFill/>
          <a:ln>
            <a:noFill/>
          </a:ln>
        </p:spPr>
      </p:pic>
      <p:sp>
        <p:nvSpPr>
          <p:cNvPr id="440" name="Google Shape;440;p10"/>
          <p:cNvSpPr/>
          <p:nvPr/>
        </p:nvSpPr>
        <p:spPr>
          <a:xfrm rot="2700000">
            <a:off x="4409915" y="1742916"/>
            <a:ext cx="3372170" cy="33721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41" name="Google Shape;441;p10"/>
          <p:cNvSpPr txBox="1"/>
          <p:nvPr/>
        </p:nvSpPr>
        <p:spPr>
          <a:xfrm>
            <a:off x="4286858" y="2761554"/>
            <a:ext cx="3618284" cy="1345720"/>
          </a:xfrm>
          <a:prstGeom prst="rect">
            <a:avLst/>
          </a:prstGeom>
          <a:noFill/>
          <a:ln>
            <a:noFill/>
          </a:ln>
        </p:spPr>
        <p:txBody>
          <a:bodyPr spcFirstLastPara="1" wrap="square" lIns="91425" tIns="45700" rIns="91425" bIns="45700" anchor="ctr" anchorCtr="0">
            <a:normAutofit/>
          </a:bodyPr>
          <a:lstStyle/>
          <a:p>
            <a:pPr xmlns:a="http://schemas.openxmlformats.org/drawingml/2006/main" marL="0" marR="0" lvl="0" indent="0" algn="ctr" rtl="0">
              <a:lnSpc>
                <a:spcPct val="90000"/>
              </a:lnSpc>
              <a:spcBef>
                <a:spcPct val="0"/>
              </a:spcBef>
              <a:spcAft>
                <a:spcPct val="0"/>
              </a:spcAft>
              <a:buNone/>
            </a:pPr>
            <a:r xmlns:a="http://schemas.openxmlformats.org/drawingml/2006/main">
              <a:rPr lang="fr" sz="2800" b="0" i="0" u="none" strike="noStrike" cap="none">
                <a:solidFill>
                  <a:srgbClr val="080808"/>
                </a:solidFill>
                <a:latin typeface="Arial"/>
                <a:ea typeface="Arial"/>
                <a:cs typeface="Arial"/>
                <a:sym typeface="Arial"/>
              </a:rPr>
              <a:t>Des questions?</a:t>
            </a:r>
            <a:endParaRPr xmlns:a="http://schemas.openxmlformats.org/drawingml/2006/main" sz="2800" b="1" i="0" u="none" strike="noStrike" cap="none">
              <a:solidFill>
                <a:srgbClr val="080808"/>
              </a:solidFill>
              <a:latin typeface="Arial"/>
              <a:ea typeface="Arial"/>
              <a:cs typeface="Arial"/>
              <a:sym typeface="Arial"/>
            </a:endParaRPr>
          </a:p>
        </p:txBody>
      </p:sp>
      <p:sp>
        <p:nvSpPr>
          <p:cNvPr id="442" name="Google Shape;442;p10"/>
          <p:cNvSpPr/>
          <p:nvPr/>
        </p:nvSpPr>
        <p:spPr>
          <a:xfrm rot="2700000">
            <a:off x="3971277" y="1304278"/>
            <a:ext cx="4249446" cy="4249444"/>
          </a:xfrm>
          <a:prstGeom prst="frame">
            <a:avLst>
              <a:gd name="adj1" fmla="val 1195"/>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dk1"/>
              </a:solidFill>
              <a:latin typeface="Arial"/>
              <a:ea typeface="Arial"/>
              <a:cs typeface="Arial"/>
              <a:sym typeface="Arial"/>
            </a:endParaRPr>
          </a:p>
        </p:txBody>
      </p:sp>
      <p:sp>
        <p:nvSpPr>
          <p:cNvPr id="443" name="Google Shape;443;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44" name="Google Shape;444;p10"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445" name="Google Shape;445;p10"/>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46" name="Google Shape;446;p10"/>
          <p:cNvPicPr preferRelativeResize="0"/>
          <p:nvPr/>
        </p:nvPicPr>
        <p:blipFill>
          <a:blip r:embed="rId6">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450" name="Shape 450"/>
        <p:cNvGrpSpPr/>
        <p:nvPr/>
      </p:nvGrpSpPr>
      <p:grpSpPr>
        <a:xfrm>
          <a:off x="0" y="0"/>
          <a:ext cx="0" cy="0"/>
        </a:xfrm>
      </p:grpSpPr>
      <p:sp>
        <p:nvSpPr>
          <p:cNvPr id="451" name="Google Shape;451;p17"/>
          <p:cNvSpPr txBox="1"/>
          <p:nvPr/>
        </p:nvSpPr>
        <p:spPr>
          <a:xfrm>
            <a:off x="3037812" y="6117162"/>
            <a:ext cx="6771640" cy="55399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ct val="0"/>
              </a:spcBef>
              <a:spcAft>
                <a:spcPct val="0"/>
              </a:spcAft>
              <a:buClr>
                <a:srgbClr val="000000"/>
              </a:buClr>
              <a:buSzPts val="1000"/>
              <a:buFont typeface="Arial"/>
              <a:buNone/>
            </a:pPr>
            <a:r xmlns:a="http://schemas.openxmlformats.org/drawingml/2006/main">
              <a:rPr lang="fr" sz="1000" b="0" i="0" u="none" strike="noStrike" cap="none">
                <a:solidFill>
                  <a:schemeClr val="dk1"/>
                </a:solidFill>
                <a:latin typeface="Arial"/>
                <a:ea typeface="Arial"/>
                <a:cs typeface="Arial"/>
                <a:sym typeface="Arial"/>
              </a:rPr>
              <a:t>"Le soutien de la Commission européenne à la production de cette publication ne constitue pas une approbation du contenu, qui ne reflète que les opinions des auteurs, et la Commission ne peut être tenue responsable de l'utilisation qui pourrait être faite des informations qui y sont contenues." Numéro de projet : 2020-1-FR01-KA227-ADU-095130</a:t>
            </a:r>
            <a:endParaRPr xmlns:a="http://schemas.openxmlformats.org/drawingml/2006/main" sz="1400" b="0" i="0" u="none" strike="noStrike" cap="none">
              <a:solidFill>
                <a:srgbClr val="000000"/>
              </a:solidFill>
              <a:latin typeface="Arial"/>
              <a:ea typeface="Arial"/>
              <a:cs typeface="Arial"/>
              <a:sym typeface="Arial"/>
            </a:endParaRPr>
          </a:p>
        </p:txBody>
      </p:sp>
      <p:pic>
        <p:nvPicPr>
          <p:cNvPr id="452" name="Google Shape;452;p17"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sp>
        <p:nvSpPr>
          <p:cNvPr id="453" name="Google Shape;453;p1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54" name="Google Shape;454;p17"/>
          <p:cNvPicPr preferRelativeResize="0"/>
          <p:nvPr/>
        </p:nvPicPr>
        <p:blipFill>
          <a:blip r:embed="rId4">
            <a:alphaModFix/>
          </a:blip>
          <a:stretch>
            <a:fillRect/>
          </a:stretch>
        </p:blipFill>
        <p:spPr>
          <a:xfrm>
            <a:off x="11374639" y="152449"/>
            <a:ext cx="462675" cy="709197"/>
          </a:xfrm>
          <a:prstGeom prst="rect">
            <a:avLst/>
          </a:prstGeom>
          <a:noFill/>
          <a:ln>
            <a:noFill/>
          </a:ln>
        </p:spPr>
      </p:pic>
      <p:grpSp>
        <p:nvGrpSpPr>
          <p:cNvPr id="455" name="Google Shape;455;p17"/>
          <p:cNvGrpSpPr/>
          <p:nvPr/>
        </p:nvGrpSpPr>
        <p:grpSpPr>
          <a:xfrm>
            <a:off x="2602130" y="3591659"/>
            <a:ext cx="6987740" cy="2019664"/>
            <a:chOff x="1671918" y="2487063"/>
            <a:chExt cx="6453775" cy="1865333"/>
          </a:xfrm>
        </p:grpSpPr>
        <p:pic>
          <p:nvPicPr>
            <p:cNvPr id="456" name="Google Shape;456;p17"/>
            <p:cNvPicPr preferRelativeResize="0"/>
            <p:nvPr/>
          </p:nvPicPr>
          <p:blipFill>
            <a:blip r:embed="rId5">
              <a:alphaModFix/>
            </a:blip>
            <a:stretch>
              <a:fillRect/>
            </a:stretch>
          </p:blipFill>
          <p:spPr>
            <a:xfrm>
              <a:off x="3628337" y="3554732"/>
              <a:ext cx="1131311" cy="754207"/>
            </a:xfrm>
            <a:prstGeom prst="rect">
              <a:avLst/>
            </a:prstGeom>
            <a:noFill/>
            <a:ln>
              <a:noFill/>
            </a:ln>
          </p:spPr>
        </p:pic>
        <p:pic>
          <p:nvPicPr>
            <p:cNvPr id="457" name="Google Shape;457;p17" descr="Logo&#10;&#10;Description automatically generated"/>
            <p:cNvPicPr preferRelativeResize="0"/>
            <p:nvPr/>
          </p:nvPicPr>
          <p:blipFill>
            <a:blip r:embed="rId6">
              <a:alphaModFix/>
            </a:blip>
            <a:stretch>
              <a:fillRect/>
            </a:stretch>
          </p:blipFill>
          <p:spPr>
            <a:xfrm>
              <a:off x="6637985" y="3567439"/>
              <a:ext cx="1487708" cy="741500"/>
            </a:xfrm>
            <a:prstGeom prst="rect">
              <a:avLst/>
            </a:prstGeom>
            <a:noFill/>
            <a:ln>
              <a:noFill/>
            </a:ln>
          </p:spPr>
        </p:pic>
        <p:pic>
          <p:nvPicPr>
            <p:cNvPr id="458" name="Google Shape;458;p17" descr="A picture containing text, first-aid kit, sign&#10;&#10;Description automatically generated"/>
            <p:cNvPicPr preferRelativeResize="0"/>
            <p:nvPr/>
          </p:nvPicPr>
          <p:blipFill>
            <a:blip r:embed="rId7">
              <a:alphaModFix/>
            </a:blip>
            <a:stretch>
              <a:fillRect/>
            </a:stretch>
          </p:blipFill>
          <p:spPr>
            <a:xfrm>
              <a:off x="4572000" y="2510287"/>
              <a:ext cx="594745" cy="853963"/>
            </a:xfrm>
            <a:prstGeom prst="rect">
              <a:avLst/>
            </a:prstGeom>
            <a:noFill/>
            <a:ln>
              <a:noFill/>
            </a:ln>
          </p:spPr>
        </p:pic>
        <p:pic>
          <p:nvPicPr>
            <p:cNvPr id="459" name="Google Shape;459;p17" descr="A picture containing text&#10;&#10;Description automatically generated"/>
            <p:cNvPicPr preferRelativeResize="0"/>
            <p:nvPr/>
          </p:nvPicPr>
          <p:blipFill>
            <a:blip r:embed="rId8">
              <a:alphaModFix/>
            </a:blip>
            <a:stretch>
              <a:fillRect/>
            </a:stretch>
          </p:blipFill>
          <p:spPr>
            <a:xfrm>
              <a:off x="5827597" y="2487063"/>
              <a:ext cx="1007918" cy="1007918"/>
            </a:xfrm>
            <a:prstGeom prst="rect">
              <a:avLst/>
            </a:prstGeom>
            <a:noFill/>
            <a:ln>
              <a:noFill/>
            </a:ln>
          </p:spPr>
        </p:pic>
        <p:pic>
          <p:nvPicPr>
            <p:cNvPr id="460" name="Google Shape;460;p17" descr="A picture containing text&#10;&#10;Description automatically generated"/>
            <p:cNvPicPr preferRelativeResize="0"/>
            <p:nvPr/>
          </p:nvPicPr>
          <p:blipFill>
            <a:blip r:embed="rId9">
              <a:alphaModFix/>
            </a:blip>
            <a:stretch>
              <a:fillRect/>
            </a:stretch>
          </p:blipFill>
          <p:spPr>
            <a:xfrm>
              <a:off x="5228359" y="3462417"/>
              <a:ext cx="889979" cy="889979"/>
            </a:xfrm>
            <a:prstGeom prst="rect">
              <a:avLst/>
            </a:prstGeom>
            <a:noFill/>
            <a:ln>
              <a:noFill/>
            </a:ln>
          </p:spPr>
        </p:pic>
        <p:pic>
          <p:nvPicPr>
            <p:cNvPr id="461" name="Google Shape;461;p17" descr="Logo&#10;&#10;Description automatically generated with medium confidence"/>
            <p:cNvPicPr preferRelativeResize="0"/>
            <p:nvPr/>
          </p:nvPicPr>
          <p:blipFill>
            <a:blip r:embed="rId10">
              <a:alphaModFix/>
            </a:blip>
            <a:stretch>
              <a:fillRect/>
            </a:stretch>
          </p:blipFill>
          <p:spPr>
            <a:xfrm>
              <a:off x="1671918" y="3687222"/>
              <a:ext cx="1487708" cy="607605"/>
            </a:xfrm>
            <a:prstGeom prst="rect">
              <a:avLst/>
            </a:prstGeom>
            <a:noFill/>
            <a:ln>
              <a:noFill/>
            </a:ln>
          </p:spPr>
        </p:pic>
        <p:pic>
          <p:nvPicPr>
            <p:cNvPr id="462" name="Google Shape;462;p17" descr="Logo&#10;&#10;Description automatically generated with medium confidence"/>
            <p:cNvPicPr preferRelativeResize="0"/>
            <p:nvPr/>
          </p:nvPicPr>
          <p:blipFill>
            <a:blip r:embed="rId11">
              <a:alphaModFix/>
            </a:blip>
            <a:stretch>
              <a:fillRect/>
            </a:stretch>
          </p:blipFill>
          <p:spPr>
            <a:xfrm>
              <a:off x="2822894" y="2510287"/>
              <a:ext cx="1007918" cy="984694"/>
            </a:xfrm>
            <a:prstGeom prst="rect">
              <a:avLst/>
            </a:prstGeom>
            <a:noFill/>
            <a:ln>
              <a:noFill/>
            </a:ln>
          </p:spPr>
        </p:pic>
      </p:grpSp>
      <p:pic>
        <p:nvPicPr>
          <p:cNvPr id="463" name="Google Shape;463;p17"/>
          <p:cNvPicPr preferRelativeResize="0"/>
          <p:nvPr/>
        </p:nvPicPr>
        <p:blipFill>
          <a:blip r:embed="rId12">
            <a:alphaModFix/>
          </a:blip>
          <a:stretch>
            <a:fillRect/>
          </a:stretch>
        </p:blipFill>
        <p:spPr>
          <a:xfrm>
            <a:off x="5129963" y="398400"/>
            <a:ext cx="1932074" cy="2501140"/>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39" name="Shape 139"/>
        <p:cNvGrpSpPr/>
        <p:nvPr/>
      </p:nvGrpSpPr>
      <p:grpSpPr>
        <a:xfrm>
          <a:off x="0" y="0"/>
          <a:ext cx="0" cy="0"/>
        </a:xfrm>
      </p:grpSpPr>
      <p:pic>
        <p:nvPicPr>
          <p:cNvPr id="140" name="Google Shape;140;p4"/>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41" name="Google Shape;141;p4" descr="Text&#10;&#10;Description automatically generated"/>
          <p:cNvPicPr preferRelativeResize="0"/>
          <p:nvPr/>
        </p:nvPicPr>
        <p:blipFill>
          <a:blip r:embed="rId4">
            <a:alphaModFix/>
          </a:blip>
          <a:stretch>
            <a:fillRect/>
          </a:stretch>
        </p:blipFill>
        <p:spPr>
          <a:xfrm>
            <a:off x="235341" y="6247302"/>
            <a:ext cx="1964299" cy="427819"/>
          </a:xfrm>
          <a:prstGeom prst="rect">
            <a:avLst/>
          </a:prstGeom>
          <a:noFill/>
          <a:ln>
            <a:noFill/>
          </a:ln>
        </p:spPr>
      </p:pic>
      <p:pic>
        <p:nvPicPr>
          <p:cNvPr id="142" name="Google Shape;142;p4"/>
          <p:cNvPicPr preferRelativeResize="0"/>
          <p:nvPr/>
        </p:nvPicPr>
        <p:blipFill>
          <a:blip r:embed="rId5">
            <a:alphaModFix/>
          </a:blip>
          <a:stretch>
            <a:fillRect/>
          </a:stretch>
        </p:blipFill>
        <p:spPr>
          <a:xfrm>
            <a:off x="11374639" y="152449"/>
            <a:ext cx="462675" cy="709197"/>
          </a:xfrm>
          <a:prstGeom prst="rect">
            <a:avLst/>
          </a:prstGeom>
          <a:noFill/>
          <a:ln>
            <a:noFill/>
          </a:ln>
        </p:spPr>
      </p:pic>
      <p:graphicFrame>
        <p:nvGraphicFramePr>
          <p:cNvPr id="143" name="Google Shape;143;p4"/>
          <p:cNvGraphicFramePr>
            <a:graphicFrameLocks noGrp="1"/>
          </p:cNvGraphicFramePr>
          <p:nvPr/>
        </p:nvGraphicFramePr>
        <p:xfrm>
          <a:off x="882469" y="352721"/>
          <a:ext cx="10137500" cy="6515955"/>
        </p:xfrm>
        <a:graphic>
          <a:graphicData uri="http://schemas.openxmlformats.org/drawingml/2006/table">
            <a:tbl>
              <a:tblPr firstRow="1" bandRow="1">
                <a:noFill/>
                <a:tableStyleId>{760051C0-5EAA-47F7-B5FD-D7CD51A30392}</a:tableStyleId>
              </a:tblPr>
              <a:tblGrid>
                <a:gridCol w="1675875"/>
                <a:gridCol w="3392875"/>
                <a:gridCol w="2534375"/>
                <a:gridCol w="2534375"/>
              </a:tblGrid>
              <a:tr h="1075275">
                <a:tc rowSpan="5">
                  <a:txBody>
                    <a:bodyPr vert="horz" wrap="square"/>
                    <a:lstStyle/>
                    <a:p>
                      <a:pPr xmlns:a="http://schemas.openxmlformats.org/drawingml/2006/main" marL="0" marR="0" lvl="0" indent="0" algn="l"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Une fois ce module terminé avec succès, les apprenants adultes seront en mesure de</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Connaissances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Compétences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Attitude</a:t>
                      </a:r>
                      <a:endParaRPr xmlns:a="http://schemas.openxmlformats.org/drawingml/2006/main" sz="1800" u="none" strike="noStrike" cap="none"/>
                    </a:p>
                  </a:txBody>
                  <a:tcPr marL="91450" marR="91450" marT="45725" marB="45725"/>
                </a:tc>
              </a:tr>
              <a:tr h="1075275">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de base de la façon de former la structure d'une histoire</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Discuter de la façon de créer des histoires</a:t>
                      </a:r>
                      <a:endParaRPr xmlns:a="http://schemas.openxmlformats.org/drawingml/2006/main" u="none" strike="noStrike" cap="none">
                        <a:solidFill>
                          <a:srgbClr val="000000"/>
                        </a:solidFill>
                      </a:endParaRPr>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Volonté de raconter des histoires pour promouvoir la compréhension et la communication interculturelles</a:t>
                      </a:r>
                      <a:endParaRPr xmlns:a="http://schemas.openxmlformats.org/drawingml/2006/main" u="none" strike="noStrike" cap="none">
                        <a:solidFill>
                          <a:srgbClr val="000000"/>
                        </a:solidFill>
                      </a:endParaRPr>
                    </a:p>
                  </a:txBody>
                  <a:tcPr marL="114300" marR="114300" marT="0" marB="0"/>
                </a:tc>
              </a:tr>
              <a:tr h="1075275">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de base des différents styles narratifs lors de la narration - comment trouver votre propre voix en tant que conteur</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Évaluer comment favoriser l'émotion, le drame, l'anticipation à travers la narration</a:t>
                      </a:r>
                      <a:endParaRPr xmlns:a="http://schemas.openxmlformats.org/drawingml/2006/main" u="none" strike="noStrike" cap="none">
                        <a:solidFill>
                          <a:srgbClr val="000000"/>
                        </a:solidFill>
                      </a:endParaRPr>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Ouverture à contribuer et à partager des histoires pour le développement personnel, historique et sociétal</a:t>
                      </a:r>
                      <a:endParaRPr xmlns:a="http://schemas.openxmlformats.org/drawingml/2006/main" u="none" strike="noStrike" cap="none">
                        <a:solidFill>
                          <a:srgbClr val="000000"/>
                        </a:solidFill>
                      </a:endParaRPr>
                    </a:p>
                  </a:txBody>
                  <a:tcPr marL="114300" marR="114300" marT="0" marB="0"/>
                </a:tc>
              </a:tr>
              <a:tr h="537650">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Connaissances de base sur la façon de développer un bon caractère</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Identifier les principes, les éléments et les techniques de narration et comment les intégrer dans les histoires</a:t>
                      </a:r>
                      <a:endParaRPr xmlns:a="http://schemas.openxmlformats.org/drawingml/2006/main" u="none" strike="noStrike" cap="none">
                        <a:solidFill>
                          <a:srgbClr val="000000"/>
                        </a:solidFill>
                      </a:endParaRPr>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Appréciation de l'impact culturel et de l'importance des histoires</a:t>
                      </a:r>
                      <a:endParaRPr xmlns:a="http://schemas.openxmlformats.org/drawingml/2006/main" u="none" strike="noStrike" cap="none">
                        <a:solidFill>
                          <a:srgbClr val="000000"/>
                        </a:solidFill>
                      </a:endParaRPr>
                    </a:p>
                  </a:txBody>
                  <a:tcPr marL="114300" marR="114300" marT="0" marB="0"/>
                </a:tc>
              </a:tr>
              <a:tr h="537650">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pratique des différents formats d'histoires - narrateur à la première personne ou narrateur à la troisième personne</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Explorez l'art et les techniques de la narration</a:t>
                      </a:r>
                      <a:endParaRPr xmlns:a="http://schemas.openxmlformats.org/drawingml/2006/main" u="none" strike="noStrike" cap="none">
                        <a:solidFill>
                          <a:srgbClr val="000000"/>
                        </a:solidFill>
                      </a:endParaRPr>
                    </a:p>
                  </a:txBody>
                  <a:tcPr marL="114300" marR="114300" marT="0" marB="0"/>
                </a:tc>
                <a:tc>
                  <a:txBody>
                    <a:bodyPr vert="horz" wrap="square"/>
                    <a:lstStyle/>
                    <a:p>
                      <a:pPr xmlns:a="http://schemas.openxmlformats.org/drawingml/2006/main" marL="342900" marR="0" lvl="0" indent="-342900" algn="l" rtl="0">
                        <a:lnSpc>
                          <a:spcPct val="150000"/>
                        </a:lnSpc>
                        <a:spcBef>
                          <a:spcPct val="0"/>
                        </a:spcBef>
                        <a:spcAft>
                          <a:spcPct val="0"/>
                        </a:spcAft>
                        <a:buClr>
                          <a:srgbClr val="000000"/>
                        </a:buClr>
                        <a:buSzPts val="1400"/>
                        <a:buFont typeface="Calibri"/>
                        <a:buChar char="∙"/>
                      </a:pPr>
                      <a:r xmlns:a="http://schemas.openxmlformats.org/drawingml/2006/main">
                        <a:rPr lang="fr" i="0" u="none" strike="noStrike" cap="none">
                          <a:solidFill>
                            <a:schemeClr val="dk1"/>
                          </a:solidFill>
                        </a:rPr>
                        <a:t>Appréciation du rôle d'un individu dans la narration et la préservation des traditions</a:t>
                      </a:r>
                      <a:endParaRPr xmlns:a="http://schemas.openxmlformats.org/drawingml/2006/main" u="none" strike="noStrike" cap="none">
                        <a:solidFill>
                          <a:srgbClr val="000000"/>
                        </a:solidFill>
                      </a:endParaRPr>
                    </a:p>
                  </a:txBody>
                  <a:tcPr marL="114300" marR="114300" marT="0" marB="0"/>
                </a:tc>
              </a:tr>
            </a:tbl>
          </a:graphicData>
        </a:graphic>
      </p:graphicFrame>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47" name="Shape 147"/>
        <p:cNvGrpSpPr/>
        <p:nvPr/>
      </p:nvGrpSpPr>
      <p:grpSpPr>
        <a:xfrm>
          <a:off x="0" y="0"/>
          <a:ext cx="0" cy="0"/>
        </a:xfrm>
      </p:grpSpPr>
      <p:pic>
        <p:nvPicPr>
          <p:cNvPr id="148" name="Google Shape;148;p30"/>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49" name="Google Shape;149;p30" descr="Text&#10;&#10;Description automatically generated"/>
          <p:cNvPicPr preferRelativeResize="0"/>
          <p:nvPr/>
        </p:nvPicPr>
        <p:blipFill>
          <a:blip r:embed="rId4">
            <a:alphaModFix/>
          </a:blip>
          <a:stretch>
            <a:fillRect/>
          </a:stretch>
        </p:blipFill>
        <p:spPr>
          <a:xfrm>
            <a:off x="235341" y="6247302"/>
            <a:ext cx="1964299" cy="427819"/>
          </a:xfrm>
          <a:prstGeom prst="rect">
            <a:avLst/>
          </a:prstGeom>
          <a:noFill/>
          <a:ln>
            <a:noFill/>
          </a:ln>
        </p:spPr>
      </p:pic>
      <p:pic>
        <p:nvPicPr>
          <p:cNvPr id="150" name="Google Shape;150;p30"/>
          <p:cNvPicPr preferRelativeResize="0"/>
          <p:nvPr/>
        </p:nvPicPr>
        <p:blipFill>
          <a:blip r:embed="rId5">
            <a:alphaModFix/>
          </a:blip>
          <a:stretch>
            <a:fillRect/>
          </a:stretch>
        </p:blipFill>
        <p:spPr>
          <a:xfrm>
            <a:off x="11374639" y="152449"/>
            <a:ext cx="462675" cy="709197"/>
          </a:xfrm>
          <a:prstGeom prst="rect">
            <a:avLst/>
          </a:prstGeom>
          <a:noFill/>
          <a:ln>
            <a:noFill/>
          </a:ln>
        </p:spPr>
      </p:pic>
      <p:graphicFrame>
        <p:nvGraphicFramePr>
          <p:cNvPr id="151" name="Google Shape;151;p30"/>
          <p:cNvGraphicFramePr>
            <a:graphicFrameLocks noGrp="1"/>
          </p:cNvGraphicFramePr>
          <p:nvPr/>
        </p:nvGraphicFramePr>
        <p:xfrm>
          <a:off x="962527" y="336883"/>
          <a:ext cx="10310700" cy="7368949"/>
        </p:xfrm>
        <a:graphic>
          <a:graphicData uri="http://schemas.openxmlformats.org/drawingml/2006/table">
            <a:tbl>
              <a:tblPr firstRow="1" bandRow="1">
                <a:noFill/>
                <a:tableStyleId>{760051C0-5EAA-47F7-B5FD-D7CD51A30392}</a:tableStyleId>
              </a:tblPr>
              <a:tblGrid>
                <a:gridCol w="1704500"/>
                <a:gridCol w="3450850"/>
                <a:gridCol w="2577675"/>
                <a:gridCol w="2577675"/>
              </a:tblGrid>
              <a:tr h="968150">
                <a:tc rowSpan="7">
                  <a:txBody>
                    <a:bodyPr vert="horz" wrap="square"/>
                    <a:lstStyle/>
                    <a:p>
                      <a:pPr xmlns:a="http://schemas.openxmlformats.org/drawingml/2006/main" marL="0" marR="0" lvl="0" indent="0" algn="l"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Une fois ce module terminé avec succès, les apprenants adultes seront en mesure de</a:t>
                      </a:r>
                      <a:endParaRPr xmlns:a="http://schemas.openxmlformats.org/drawingml/2006/main"/>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Connaissances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Compétences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Attitude</a:t>
                      </a:r>
                      <a:endParaRPr xmlns:a="http://schemas.openxmlformats.org/drawingml/2006/main" sz="1800" u="none" strike="noStrike" cap="none"/>
                    </a:p>
                  </a:txBody>
                  <a:tcPr marL="91450" marR="91450" marT="45725" marB="45725"/>
                </a:tc>
              </a:tr>
              <a:tr h="968150">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pratique de l'utilisation des temps dans la narration pour différents impacts - passé, présent et futur</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Reconnaître comment la narration peut partager un sens de l'histoire, des valeurs et des traditions</a:t>
                      </a:r>
                      <a:endParaRPr xmlns:a="http://schemas.openxmlformats.org/drawingml/2006/main" u="none" strike="noStrike" cap="none">
                        <a:solidFill>
                          <a:srgbClr val="000000"/>
                        </a:solidFill>
                      </a:endParaRPr>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sz="1100" u="none" strike="noStrike" cap="none">
                        <a:solidFill>
                          <a:srgbClr val="000000"/>
                        </a:solidFill>
                        <a:latin typeface="Calibri"/>
                        <a:ea typeface="Calibri"/>
                        <a:cs typeface="Calibri"/>
                        <a:sym typeface="Calibri"/>
                      </a:endParaRPr>
                    </a:p>
                  </a:txBody>
                  <a:tcPr marL="114300" marR="114300" marT="0" marB="0"/>
                </a:tc>
              </a:tr>
              <a:tr h="968150">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pratique des compétences oratoires nécessaires à la narration - contrôle de la hauteur, du ton, du volume, du langage corporel, etc.</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Distinguer les différents types de contes et le rôle qu'ils jouent dans la tradition orale</a:t>
                      </a:r>
                      <a:endParaRPr xmlns:a="http://schemas.openxmlformats.org/drawingml/2006/main" u="none" strike="noStrike" cap="none">
                        <a:solidFill>
                          <a:srgbClr val="000000"/>
                        </a:solidFill>
                      </a:endParaRPr>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sz="1100" u="none" strike="noStrike" cap="none">
                        <a:solidFill>
                          <a:srgbClr val="000000"/>
                        </a:solidFill>
                        <a:latin typeface="Calibri"/>
                        <a:ea typeface="Calibri"/>
                        <a:cs typeface="Calibri"/>
                        <a:sym typeface="Calibri"/>
                      </a:endParaRPr>
                    </a:p>
                  </a:txBody>
                  <a:tcPr marL="114300" marR="114300" marT="0" marB="0"/>
                </a:tc>
              </a:tr>
              <a:tr h="962475">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pratique de la façon d'utiliser votre corps dans la narration - le rôle du mouvement, du geste et de la danse dans la narration</a:t>
                      </a:r>
                      <a:endParaRPr xmlns:a="http://schemas.openxmlformats.org/drawingml/2006/main" u="none" strike="noStrike" cap="none"/>
                    </a:p>
                  </a:txBody>
                  <a:tcPr marL="114300" marR="114300" marT="0" marB="0"/>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Démontrer les 4P de la narration - Personnes, Lieu, Intrigue, Objectif</a:t>
                      </a:r>
                      <a:endParaRPr xmlns:a="http://schemas.openxmlformats.org/drawingml/2006/main" u="none" strike="noStrike" cap="none">
                        <a:solidFill>
                          <a:srgbClr val="000000"/>
                        </a:solidFill>
                      </a:endParaRPr>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sz="1100" u="none" strike="noStrike" cap="none">
                        <a:solidFill>
                          <a:srgbClr val="000000"/>
                        </a:solidFill>
                        <a:latin typeface="Calibri"/>
                        <a:ea typeface="Calibri"/>
                        <a:cs typeface="Calibri"/>
                        <a:sym typeface="Calibri"/>
                      </a:endParaRPr>
                    </a:p>
                  </a:txBody>
                  <a:tcPr marL="114300" marR="114300" marT="0" marB="0"/>
                </a:tc>
              </a:tr>
              <a:tr h="543325">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pratique de la façon d'être un conteur confiant, clair et concis</a:t>
                      </a:r>
                      <a:endParaRPr xmlns:a="http://schemas.openxmlformats.org/drawingml/2006/main" u="none" strike="noStrike" cap="none"/>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u="none" strike="noStrike" cap="none">
                        <a:solidFill>
                          <a:srgbClr val="000000"/>
                        </a:solidFill>
                      </a:endParaRPr>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sz="1100" u="none" strike="noStrike" cap="none">
                        <a:solidFill>
                          <a:srgbClr val="000000"/>
                        </a:solidFill>
                        <a:latin typeface="Calibri"/>
                        <a:ea typeface="Calibri"/>
                        <a:cs typeface="Calibri"/>
                        <a:sym typeface="Calibri"/>
                      </a:endParaRPr>
                    </a:p>
                  </a:txBody>
                  <a:tcPr marL="114300" marR="114300" marT="0" marB="0"/>
                </a:tc>
              </a:tr>
              <a:tr h="468475">
                <a:tc vMerge="1">
                  <a:txBody>
                    <a:bodyPr vert="horz" wrap="square"/>
                    <a:lstStyle/>
                    <a:p/>
                  </a:txBody>
                  <a:tcPr/>
                </a:tc>
                <a:tc>
                  <a:txBody>
                    <a:bodyPr vert="horz" wrap="square"/>
                    <a:lstStyle/>
                    <a:p>
                      <a:pPr xmlns:a="http://schemas.openxmlformats.org/drawingml/2006/main" marL="342900" marR="0" lvl="0" indent="-355600" algn="l" rtl="0">
                        <a:lnSpc>
                          <a:spcPct val="150000"/>
                        </a:lnSpc>
                        <a:spcBef>
                          <a:spcPct val="0"/>
                        </a:spcBef>
                        <a:spcAft>
                          <a:spcPct val="0"/>
                        </a:spcAft>
                        <a:buClr>
                          <a:srgbClr val="000000"/>
                        </a:buClr>
                        <a:buSzPts val="1400"/>
                        <a:buFont typeface="Calibri"/>
                        <a:buChar char="●"/>
                      </a:pPr>
                      <a:r xmlns:a="http://schemas.openxmlformats.org/drawingml/2006/main">
                        <a:rPr lang="fr" u="none" strike="noStrike" cap="none">
                          <a:solidFill>
                            <a:srgbClr val="000000"/>
                          </a:solidFill>
                        </a:rPr>
                        <a:t>Connaissance pratique de la façon de créer des histoires</a:t>
                      </a:r>
                      <a:endParaRPr xmlns:a="http://schemas.openxmlformats.org/drawingml/2006/main" u="none" strike="noStrike" cap="none"/>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u="none" strike="noStrike" cap="none">
                        <a:solidFill>
                          <a:srgbClr val="000000"/>
                        </a:solidFill>
                      </a:endParaRPr>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sz="1100" u="none" strike="noStrike" cap="none">
                        <a:solidFill>
                          <a:srgbClr val="000000"/>
                        </a:solidFill>
                        <a:latin typeface="Calibri"/>
                        <a:ea typeface="Calibri"/>
                        <a:cs typeface="Calibri"/>
                        <a:sym typeface="Calibri"/>
                      </a:endParaRPr>
                    </a:p>
                  </a:txBody>
                  <a:tcPr marL="114300" marR="114300" marT="0" marB="0"/>
                </a:tc>
              </a:tr>
              <a:tr h="848825">
                <a:tc vMerge="1">
                  <a:txBody>
                    <a:bodyPr vert="horz" wrap="square"/>
                    <a:lstStyle/>
                    <a:p/>
                  </a:txBody>
                  <a:tcPr/>
                </a:tc>
                <a:tc>
                  <a:txBody>
                    <a:bodyPr vert="horz" wrap="square"/>
                    <a:lstStyle/>
                    <a:p>
                      <a:pPr xmlns:a="http://schemas.openxmlformats.org/drawingml/2006/main" marL="342900" marR="0" lvl="0" indent="-342900" algn="l" rtl="0">
                        <a:lnSpc>
                          <a:spcPct val="150000"/>
                        </a:lnSpc>
                        <a:spcBef>
                          <a:spcPct val="0"/>
                        </a:spcBef>
                        <a:spcAft>
                          <a:spcPct val="0"/>
                        </a:spcAft>
                        <a:buClr>
                          <a:srgbClr val="000000"/>
                        </a:buClr>
                        <a:buSzPts val="1400"/>
                        <a:buFont typeface="Calibri"/>
                        <a:buChar char="●"/>
                      </a:pPr>
                      <a:r xmlns:a="http://schemas.openxmlformats.org/drawingml/2006/main">
                        <a:rPr lang="fr" i="0" u="none" strike="noStrike" cap="none">
                          <a:solidFill>
                            <a:schemeClr val="dk1"/>
                          </a:solidFill>
                        </a:rPr>
                        <a:t>Connaissance théorique des différents éléments qui contribuent à la narration</a:t>
                      </a:r>
                      <a:endParaRPr xmlns:a="http://schemas.openxmlformats.org/drawingml/2006/main" u="none" strike="noStrike" cap="none"/>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u="none" strike="noStrike" cap="none">
                        <a:solidFill>
                          <a:srgbClr val="000000"/>
                        </a:solidFill>
                      </a:endParaRPr>
                    </a:p>
                  </a:txBody>
                  <a:tcPr marL="114300" marR="114300" marT="0" marB="0"/>
                </a:tc>
                <a:tc>
                  <a:txBody>
                    <a:bodyPr vert="horz" wrap="square"/>
                    <a:lstStyle/>
                    <a:p>
                      <a:pPr marL="342900" marR="0" lvl="0" indent="-273050" algn="l" rtl="0">
                        <a:lnSpc>
                          <a:spcPct val="150000"/>
                        </a:lnSpc>
                        <a:spcBef>
                          <a:spcPct val="0"/>
                        </a:spcBef>
                        <a:spcAft>
                          <a:spcPct val="0"/>
                        </a:spcAft>
                        <a:buClr>
                          <a:srgbClr val="000000"/>
                        </a:buClr>
                        <a:buSzPts val="1100"/>
                        <a:buFont typeface="Noto Sans Symbols"/>
                        <a:buNone/>
                      </a:pPr>
                      <a:endParaRPr sz="1100" u="none" strike="noStrike" cap="none">
                        <a:solidFill>
                          <a:srgbClr val="000000"/>
                        </a:solidFill>
                        <a:latin typeface="Calibri"/>
                        <a:ea typeface="Calibri"/>
                        <a:cs typeface="Calibri"/>
                        <a:sym typeface="Calibri"/>
                      </a:endParaRPr>
                    </a:p>
                  </a:txBody>
                  <a:tcPr marL="114300" marR="114300" marT="0" marB="0"/>
                </a:tc>
              </a:tr>
            </a:tbl>
          </a:graphicData>
        </a:graphic>
      </p:graphicFrame>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55" name="Shape 155"/>
        <p:cNvGrpSpPr/>
        <p:nvPr/>
      </p:nvGrpSpPr>
      <p:grpSpPr>
        <a:xfrm>
          <a:off x="0" y="0"/>
          <a:ext cx="0" cy="0"/>
        </a:xfrm>
      </p:grpSpPr>
      <p:pic>
        <p:nvPicPr>
          <p:cNvPr id="156" name="Google Shape;156;p11"/>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57" name="Google Shape;157;p11"/>
          <p:cNvPicPr preferRelativeResize="0"/>
          <p:nvPr/>
        </p:nvPicPr>
        <p:blipFill>
          <a:blip r:embed="rId4">
            <a:alphaModFix/>
          </a:blip>
          <a:stretch>
            <a:fillRect/>
          </a:stretch>
        </p:blipFill>
        <p:spPr>
          <a:xfrm>
            <a:off x="2410836" y="461082"/>
            <a:ext cx="7363984" cy="4933766"/>
          </a:xfrm>
          <a:prstGeom prst="rect">
            <a:avLst/>
          </a:prstGeom>
          <a:noFill/>
          <a:ln>
            <a:noFill/>
          </a:ln>
        </p:spPr>
      </p:pic>
      <p:sp>
        <p:nvSpPr>
          <p:cNvPr id="158" name="Google Shape;158;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59" name="Google Shape;159;p11"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160" name="Google Shape;160;p1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1" name="Google Shape;161;p11"/>
          <p:cNvPicPr preferRelativeResize="0"/>
          <p:nvPr/>
        </p:nvPicPr>
        <p:blipFill>
          <a:blip r:embed="rId6">
            <a:alphaModFix/>
          </a:blip>
          <a:stretch>
            <a:fillRect/>
          </a:stretch>
        </p:blipFill>
        <p:spPr>
          <a:xfrm>
            <a:off x="11374639" y="152449"/>
            <a:ext cx="462675" cy="709197"/>
          </a:xfrm>
          <a:prstGeom prst="rect">
            <a:avLst/>
          </a:prstGeom>
          <a:noFill/>
          <a:ln>
            <a:noFill/>
          </a:ln>
        </p:spPr>
      </p:pic>
      <p:sp>
        <p:nvSpPr>
          <p:cNvPr id="162" name="Google Shape;162;p11"/>
          <p:cNvSpPr txBox="1"/>
          <p:nvPr/>
        </p:nvSpPr>
        <p:spPr>
          <a:xfrm>
            <a:off x="3170549" y="2176435"/>
            <a:ext cx="6096000" cy="107721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ct val="0"/>
              </a:spcBef>
              <a:spcAft>
                <a:spcPct val="0"/>
              </a:spcAft>
              <a:buClr>
                <a:srgbClr val="000000"/>
              </a:buClr>
              <a:buSzPts val="3200"/>
              <a:buFont typeface="Arial"/>
              <a:buNone/>
            </a:pPr>
            <a:r xmlns:a="http://schemas.openxmlformats.org/drawingml/2006/main">
              <a:rPr lang="fr" sz="3200" b="0" i="0" u="none" strike="noStrike" cap="none">
                <a:solidFill>
                  <a:schemeClr val="dk1"/>
                </a:solidFill>
                <a:latin typeface="Arial Black"/>
                <a:ea typeface="Arial Black"/>
                <a:cs typeface="Arial Black"/>
                <a:sym typeface="Arial Black"/>
              </a:rPr>
              <a:t>Unité 1 : Comment construire un Storytelling</a:t>
            </a:r>
            <a:endParaRPr xmlns:a="http://schemas.openxmlformats.org/drawingml/2006/main" sz="3200" b="0" i="0" u="none" strike="noStrike" cap="none">
              <a:solidFill>
                <a:schemeClr val="dk1"/>
              </a:solidFill>
              <a:latin typeface="Arial Black"/>
              <a:ea typeface="Arial Black"/>
              <a:cs typeface="Arial Black"/>
              <a:sym typeface="Arial Black"/>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66" name="Shape 166"/>
        <p:cNvGrpSpPr/>
        <p:nvPr/>
      </p:nvGrpSpPr>
      <p:grpSpPr>
        <a:xfrm>
          <a:off x="0" y="0"/>
          <a:ext cx="0" cy="0"/>
        </a:xfrm>
      </p:grpSpPr>
      <p:pic>
        <p:nvPicPr>
          <p:cNvPr id="167" name="Google Shape;167;p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68" name="Google Shape;168;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9" name="Google Shape;169;p7"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170" name="Google Shape;170;p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1" name="Google Shape;171;p7"/>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172" name="Google Shape;172;p7"/>
          <p:cNvSpPr txBox="1"/>
          <p:nvPr/>
        </p:nvSpPr>
        <p:spPr>
          <a:xfrm>
            <a:off x="235341" y="2615191"/>
            <a:ext cx="3911293" cy="120032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0" u="none" strike="noStrike" cap="none">
                <a:solidFill>
                  <a:srgbClr val="292929"/>
                </a:solidFill>
                <a:latin typeface="Arial Black"/>
                <a:ea typeface="Arial Black"/>
                <a:cs typeface="Arial Black"/>
                <a:sym typeface="Arial Black"/>
              </a:rPr>
              <a:t>Le sens de la narration</a:t>
            </a:r>
            <a:endParaRPr xmlns:a="http://schemas.openxmlformats.org/drawingml/2006/main"/>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76" name="Shape 176"/>
        <p:cNvGrpSpPr/>
        <p:nvPr/>
      </p:nvGrpSpPr>
      <p:grpSpPr>
        <a:xfrm>
          <a:off x="0" y="0"/>
          <a:ext cx="0" cy="0"/>
        </a:xfrm>
      </p:grpSpPr>
      <p:sp>
        <p:nvSpPr>
          <p:cNvPr id="177" name="Google Shape;177;p3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8" name="Google Shape;178;p31"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sp>
        <p:nvSpPr>
          <p:cNvPr id="179" name="Google Shape;179;p3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0" name="Google Shape;180;p31"/>
          <p:cNvPicPr preferRelativeResize="0"/>
          <p:nvPr/>
        </p:nvPicPr>
        <p:blipFill>
          <a:blip r:embed="rId4">
            <a:alphaModFix/>
          </a:blip>
          <a:stretch>
            <a:fillRect/>
          </a:stretch>
        </p:blipFill>
        <p:spPr>
          <a:xfrm>
            <a:off x="11374639" y="152449"/>
            <a:ext cx="462675" cy="709197"/>
          </a:xfrm>
          <a:prstGeom prst="rect">
            <a:avLst/>
          </a:prstGeom>
          <a:noFill/>
          <a:ln>
            <a:noFill/>
          </a:ln>
        </p:spPr>
      </p:pic>
      <p:sp>
        <p:nvSpPr>
          <p:cNvPr id="181" name="Google Shape;181;p31"/>
          <p:cNvSpPr txBox="1"/>
          <p:nvPr/>
        </p:nvSpPr>
        <p:spPr>
          <a:xfrm>
            <a:off x="1000881" y="1376397"/>
            <a:ext cx="10373758" cy="280076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400" b="1" i="1" u="none" strike="noStrike" cap="none">
                <a:solidFill>
                  <a:srgbClr val="000000"/>
                </a:solidFill>
                <a:latin typeface="Arial"/>
                <a:ea typeface="Arial"/>
                <a:cs typeface="Arial"/>
                <a:sym typeface="Arial"/>
              </a:rPr>
              <a:t>"La narration est le processus de tissage du langage dans un récit concret, dans le but de créer des expériences riches et crédibles."</a:t>
            </a:r>
            <a:endParaRPr xmlns:a="http://schemas.openxmlformats.org/drawingml/2006/main" sz="3600" b="1" i="1" u="none" strike="noStrike" cap="none">
              <a:solidFill>
                <a:srgbClr val="292929"/>
              </a:solidFill>
              <a:latin typeface="Arial Black"/>
              <a:ea typeface="Arial Black"/>
              <a:cs typeface="Arial Black"/>
              <a:sym typeface="Arial Black"/>
            </a:endParaRPr>
          </a:p>
        </p:txBody>
      </p:sp>
      <p:sp>
        <p:nvSpPr>
          <p:cNvPr id="182" name="Google Shape;182;p31"/>
          <p:cNvSpPr txBox="1"/>
          <p:nvPr/>
        </p:nvSpPr>
        <p:spPr>
          <a:xfrm>
            <a:off x="3679371" y="4215954"/>
            <a:ext cx="8327571" cy="646331"/>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800" b="0" i="0" u="none" strike="noStrike" cap="none">
                <a:solidFill>
                  <a:srgbClr val="A5A5A5"/>
                </a:solidFill>
                <a:latin typeface="Arial"/>
                <a:ea typeface="Arial"/>
                <a:cs typeface="Arial"/>
                <a:sym typeface="Arial"/>
              </a:rPr>
              <a:t>Source : dit, WLRU 11/15-BSS (2021, 14 septembre). Capturer l'art de la narration : techniques et astuces. Writers.com. https://writers.com/the-art-of-storytelling</a:t>
            </a:r>
            <a:endParaRPr xmlns:a="http://schemas.openxmlformats.org/drawingml/2006/main"/>
          </a:p>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a:p>
            <a:pPr xmlns:a="http://schemas.openxmlformats.org/drawingml/2006/main" marL="0" marR="0" lvl="0" indent="0" algn="l" rtl="0">
              <a:lnSpc>
                <a:spcPct val="100000"/>
              </a:lnSpc>
              <a:spcBef>
                <a:spcPct val="0"/>
              </a:spcBef>
              <a:spcAft>
                <a:spcPct val="0"/>
              </a:spcAft>
              <a:buNone/>
            </a:pPr>
            <a:r xmlns:a="http://schemas.openxmlformats.org/drawingml/2006/main">
              <a:rPr lang="fr" sz="1400" b="0" i="0" u="none" strike="noStrike" cap="none">
                <a:solidFill>
                  <a:srgbClr val="000000"/>
                </a:solidFill>
                <a:latin typeface="Arial"/>
                <a:ea typeface="Arial"/>
                <a:cs typeface="Arial"/>
                <a:sym typeface="Arial"/>
              </a:rPr>
              <a:t>‌</a:t>
            </a:r>
            <a:endParaRPr xmlns:a="http://schemas.openxmlformats.org/drawingml/2006/main"/>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86" name="Shape 186"/>
        <p:cNvGrpSpPr/>
        <p:nvPr/>
      </p:nvGrpSpPr>
      <p:grpSpPr>
        <a:xfrm>
          <a:off x="0" y="0"/>
          <a:ext cx="0" cy="0"/>
        </a:xfrm>
      </p:grpSpPr>
      <p:pic>
        <p:nvPicPr>
          <p:cNvPr id="187" name="Google Shape;187;p32"/>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88" name="Google Shape;188;p3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32"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190" name="Google Shape;190;p3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91" name="Google Shape;191;p32"/>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192" name="Google Shape;192;p32"/>
          <p:cNvSpPr txBox="1"/>
          <p:nvPr/>
        </p:nvSpPr>
        <p:spPr>
          <a:xfrm>
            <a:off x="347198" y="2497625"/>
            <a:ext cx="3441031" cy="120032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3600" b="1" i="0" u="none" strike="noStrike" cap="none">
                <a:solidFill>
                  <a:srgbClr val="292929"/>
                </a:solidFill>
                <a:latin typeface="Arial Black"/>
                <a:ea typeface="Arial Black"/>
                <a:cs typeface="Arial Black"/>
                <a:sym typeface="Arial Black"/>
              </a:rPr>
              <a:t>Comment raconter une histoire ?</a:t>
            </a:r>
            <a:endParaRPr xmlns:a="http://schemas.openxmlformats.org/drawingml/2006/main"/>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r="http://schemas.openxmlformats.org/officeDocument/2006/relationships" xmlns:a="http://schemas.openxmlformats.org/drawingml/2006/main" name="Office Them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aragraphs>43</Paragraphs>
  <Slides>31</Slides>
  <Notes>31</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31</vt:i4>
      </vt:variant>
    </vt:vector>
  </HeadingPairs>
  <TitlesOfParts>
    <vt:vector baseType="lpstr" size="36">
      <vt:lpstr>Arial</vt:lpstr>
      <vt:lpstr>Calibri</vt:lpstr>
      <vt:lpstr>Arial Black</vt:lpstr>
      <vt:lpstr>Noto Sans Symbols</vt:lpstr>
      <vt:lpstr>Office Theme</vt:lpstr>
      <vt:lpstr>Module 2 – Me as a Storyteller</vt:lpstr>
      <vt:lpstr>PowerPoint Presentation</vt:lpstr>
      <vt:lpstr>Me as a Storyteller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Gary</dc:creator>
  <cp:revision>1</cp:revision>
  <dcterms:created xsi:type="dcterms:W3CDTF">2021-04-20T08:47:25Z</dcterms:created>
  <dcterms:modified xsi:type="dcterms:W3CDTF">2022-07-08T20:08:42Z</dcterms:modified>
</cp:coreProperties>
</file>