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12192000" cy="6858000"/>
  <p:notesSz cx="6858000" cy="9144000"/>
  <p:embeddedFontLst>
    <p:embeddedFont>
      <p:font typeface="Abel" panose="02000506030000020004" pitchFamily="2" charset="0"/>
      <p:regular r:id="rId52"/>
    </p:embeddedFont>
    <p:embeddedFont>
      <p:font typeface="Arial Black" panose="020B0A04020102020204" pitchFamily="34" charset="0"/>
      <p:regular r:id="rId53"/>
      <p:bold r:id="rId54"/>
    </p:embeddedFont>
    <p:embeddedFont>
      <p:font typeface="Calibri" panose="020F050202020403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KE6JbEQBavIt6e/T9/9d4Mejv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BFFDEB-9C76-478C-96A4-62A09111033F}">
  <a:tblStyle styleId="{AEBFFDEB-9C76-478C-96A4-62A09111033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5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3" name="Google Shape;25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0" name="Google Shape;3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5" name="Google Shape;37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7" name="Google Shape;41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3" name="Google Shape;46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6" name="Google Shape;47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1" name="Google Shape;49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1" name="Google Shape;50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1" name="Google Shape;51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1" name="Google Shape;52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1" name="Google Shape;53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1" name="Google Shape;541;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0" name="Google Shape;58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0" name="Google Shape;59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0" name="Google Shape;60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0" name="Google Shape;610;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1" name="Google Shape;62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1" name="Google Shape;631;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4" name="Google Shape;68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audacityteam.org/download/" TargetMode="External"/><Relationship Id="rId5" Type="http://schemas.openxmlformats.org/officeDocument/2006/relationships/hyperlink" Target="https://www.youtube.com/watch?v=FiXbfeKA-fk"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www.audacityteam.org/wp-content/uploads/2017/12/feature-effects.png" TargetMode="External"/><Relationship Id="rId3" Type="http://schemas.openxmlformats.org/officeDocument/2006/relationships/image" Target="../media/image8.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www.audacityteam.org/wp-content/uploads/2017/12/feature-recording.png" TargetMode="External"/><Relationship Id="rId11" Type="http://schemas.openxmlformats.org/officeDocument/2006/relationships/hyperlink" Target="https://www.audacityteam.org/wp-content/uploads/2017/12/feature-editing.png" TargetMode="External"/><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hyperlink" Target="https://www.audacityteam.org/wp-content/uploads/2017/12/feature-export.png" TargetMode="External"/><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lightworks.en.softonic.com/download" TargetMode="External"/><Relationship Id="rId4" Type="http://schemas.openxmlformats.org/officeDocument/2006/relationships/hyperlink" Target="https://www.youtube.com/watch?v=gXfyXAwFfVU"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youtube.com/watch?v=lEQiZQi-aGY&amp;t=508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powtoon.com/" TargetMode="External"/><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6.png"/><Relationship Id="rId7"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hyperlink" Target="https://www.freepik.com/" TargetMode="External"/><Relationship Id="rId3" Type="http://schemas.openxmlformats.org/officeDocument/2006/relationships/image" Target="../media/image51.jpg"/><Relationship Id="rId7" Type="http://schemas.openxmlformats.org/officeDocument/2006/relationships/hyperlink" Target="https://pixabay.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unsplash.com/" TargetMode="External"/><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hyperlink" Target="http://dig.ccmixter.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png"/><Relationship Id="rId12"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jp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5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3303013" y="5117807"/>
            <a:ext cx="5585974" cy="6063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2400"/>
              <a:buNone/>
            </a:pPr>
            <a:r>
              <a:rPr lang="en-IE" sz="2400">
                <a:latin typeface="Arial Black"/>
                <a:ea typeface="Arial Black"/>
                <a:cs typeface="Arial Black"/>
                <a:sym typeface="Arial Black"/>
              </a:rPr>
              <a:t>Module 4</a:t>
            </a:r>
            <a:endParaRPr/>
          </a:p>
        </p:txBody>
      </p:sp>
      <p:pic>
        <p:nvPicPr>
          <p:cNvPr id="97" name="Google Shape;97;p1"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5">
            <a:alphaModFix/>
          </a:blip>
          <a:srcRect/>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8" name="Google Shape;208;p33"/>
          <p:cNvSpPr/>
          <p:nvPr/>
        </p:nvSpPr>
        <p:spPr>
          <a:xfrm>
            <a:off x="0" y="0"/>
            <a:ext cx="4693698" cy="6858000"/>
          </a:xfrm>
          <a:custGeom>
            <a:avLst/>
            <a:gdLst/>
            <a:ahLst/>
            <a:cxnLst/>
            <a:rect l="l" t="t" r="r" b="b"/>
            <a:pathLst>
              <a:path w="4693698" h="6858000" extrusionOk="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33"/>
          <p:cNvSpPr/>
          <p:nvPr/>
        </p:nvSpPr>
        <p:spPr>
          <a:xfrm flipH="1">
            <a:off x="0" y="0"/>
            <a:ext cx="4838076" cy="6858000"/>
          </a:xfrm>
          <a:custGeom>
            <a:avLst/>
            <a:gdLst/>
            <a:ahLst/>
            <a:cxnLst/>
            <a:rect l="l" t="t" r="r" b="b"/>
            <a:pathLst>
              <a:path w="4838076" h="6858000" extrusionOk="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1F3864">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0" name="Google Shape;210;p3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1" name="Google Shape;211;p3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212" name="Google Shape;212;p3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3" name="Google Shape;213;p33"/>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214" name="Google Shape;214;p33"/>
          <p:cNvSpPr txBox="1"/>
          <p:nvPr/>
        </p:nvSpPr>
        <p:spPr>
          <a:xfrm>
            <a:off x="354685" y="389978"/>
            <a:ext cx="4030502" cy="56654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IE" sz="4400" b="0" i="0" u="none" strike="noStrike" cap="none" dirty="0" err="1">
                <a:solidFill>
                  <a:srgbClr val="E1AE44"/>
                </a:solidFill>
                <a:latin typeface="Abel"/>
                <a:ea typeface="Abel"/>
                <a:cs typeface="Abel"/>
                <a:sym typeface="Abel"/>
              </a:rPr>
              <a:t>Programa</a:t>
            </a:r>
            <a:r>
              <a:rPr lang="en-IE" sz="4400" b="0" i="0" u="none" strike="noStrike" cap="none" dirty="0">
                <a:solidFill>
                  <a:srgbClr val="E1AE44"/>
                </a:solidFill>
                <a:latin typeface="Abel"/>
                <a:ea typeface="Abel"/>
                <a:cs typeface="Abel"/>
                <a:sym typeface="Abel"/>
              </a:rPr>
              <a:t> Audacity</a:t>
            </a:r>
            <a:endParaRPr dirty="0"/>
          </a:p>
          <a:p>
            <a:pPr lvl="0">
              <a:lnSpc>
                <a:spcPct val="90000"/>
              </a:lnSpc>
              <a:spcBef>
                <a:spcPts val="600"/>
              </a:spcBef>
            </a:pPr>
            <a:r>
              <a:rPr lang="pt-PT" sz="2400" dirty="0" err="1">
                <a:solidFill>
                  <a:schemeClr val="lt1"/>
                </a:solidFill>
                <a:latin typeface="Abel"/>
                <a:ea typeface="Abel"/>
                <a:cs typeface="Abel"/>
                <a:sym typeface="Abel"/>
              </a:rPr>
              <a:t>Audacity</a:t>
            </a:r>
            <a:r>
              <a:rPr lang="pt-PT" sz="2400" dirty="0">
                <a:solidFill>
                  <a:schemeClr val="lt1"/>
                </a:solidFill>
                <a:latin typeface="Abel"/>
                <a:ea typeface="Abel"/>
                <a:cs typeface="Abel"/>
                <a:sym typeface="Abel"/>
              </a:rPr>
              <a:t> é um editor de áudio e gravador gratuito, fácil de usar, </a:t>
            </a:r>
            <a:r>
              <a:rPr lang="pt-PT" sz="2400" dirty="0" err="1">
                <a:solidFill>
                  <a:schemeClr val="lt1"/>
                </a:solidFill>
                <a:latin typeface="Abel"/>
                <a:ea typeface="Abel"/>
                <a:cs typeface="Abel"/>
                <a:sym typeface="Abel"/>
              </a:rPr>
              <a:t>multi-track</a:t>
            </a:r>
            <a:r>
              <a:rPr lang="pt-PT" sz="2400" dirty="0">
                <a:solidFill>
                  <a:schemeClr val="lt1"/>
                </a:solidFill>
                <a:latin typeface="Abel"/>
                <a:ea typeface="Abel"/>
                <a:cs typeface="Abel"/>
                <a:sym typeface="Abel"/>
              </a:rPr>
              <a:t> para vários sistemas operativos</a:t>
            </a:r>
            <a:r>
              <a:rPr lang="en-IE" sz="2400" b="0" i="0" u="none" strike="noStrike" cap="none" dirty="0">
                <a:solidFill>
                  <a:schemeClr val="lt1"/>
                </a:solidFill>
                <a:latin typeface="Abel"/>
                <a:ea typeface="Abel"/>
                <a:cs typeface="Abel"/>
                <a:sym typeface="Abel"/>
              </a:rPr>
              <a:t>.</a:t>
            </a:r>
            <a:endParaRPr dirty="0"/>
          </a:p>
          <a:p>
            <a:pPr lvl="0">
              <a:lnSpc>
                <a:spcPct val="90000"/>
              </a:lnSpc>
              <a:spcBef>
                <a:spcPts val="600"/>
              </a:spcBef>
            </a:pPr>
            <a:r>
              <a:rPr lang="pt-PT" sz="2400" dirty="0">
                <a:solidFill>
                  <a:schemeClr val="lt1"/>
                </a:solidFill>
                <a:latin typeface="Abel"/>
                <a:ea typeface="Abel"/>
                <a:cs typeface="Abel"/>
                <a:sym typeface="Abel"/>
              </a:rPr>
              <a:t>Pode adicionar música, efeitos sonoros, faixas áudio ao seu projeto e criar a sua própria história digital.
</a:t>
            </a:r>
            <a:endParaRPr sz="1800" b="0" i="0" u="none" strike="noStrike" cap="none" dirty="0">
              <a:solidFill>
                <a:schemeClr val="lt1"/>
              </a:solidFill>
              <a:latin typeface="Abel"/>
              <a:ea typeface="Abel"/>
              <a:cs typeface="Abel"/>
              <a:sym typeface="Abel"/>
            </a:endParaRPr>
          </a:p>
          <a:p>
            <a:pPr lvl="0">
              <a:lnSpc>
                <a:spcPct val="90000"/>
              </a:lnSpc>
              <a:spcBef>
                <a:spcPts val="600"/>
              </a:spcBef>
            </a:pPr>
            <a:r>
              <a:rPr lang="pt-PT" sz="1800" dirty="0">
                <a:solidFill>
                  <a:schemeClr val="lt1"/>
                </a:solidFill>
                <a:latin typeface="Abel"/>
                <a:ea typeface="Abel"/>
                <a:cs typeface="Abel"/>
                <a:sym typeface="Abel"/>
              </a:rPr>
              <a:t>Tutorial do YouTube: </a:t>
            </a:r>
            <a:r>
              <a:rPr lang="en-IE" sz="1800" b="0" i="0" u="sng" strike="noStrike" cap="none" dirty="0">
                <a:solidFill>
                  <a:srgbClr val="FFFFFF"/>
                </a:solidFill>
                <a:latin typeface="Abel"/>
                <a:ea typeface="Abel"/>
                <a:cs typeface="Abel"/>
                <a:sym typeface="Abel"/>
                <a:hlinkClick r:id="rId5">
                  <a:extLst>
                    <a:ext uri="{A12FA001-AC4F-418D-AE19-62706E023703}">
                      <ahyp:hlinkClr xmlns:ahyp="http://schemas.microsoft.com/office/drawing/2018/hyperlinkcolor" val="tx"/>
                    </a:ext>
                  </a:extLst>
                </a:hlinkClick>
              </a:rPr>
              <a:t>https://www.youtube.com/watch?v=FiXbfeKA-fk</a:t>
            </a:r>
            <a:endParaRPr sz="1800" b="0" i="0" u="none" strike="noStrike" cap="none" dirty="0">
              <a:solidFill>
                <a:srgbClr val="FFFFFF"/>
              </a:solidFill>
              <a:latin typeface="Abel"/>
              <a:ea typeface="Abel"/>
              <a:cs typeface="Abel"/>
              <a:sym typeface="Abel"/>
            </a:endParaRPr>
          </a:p>
          <a:p>
            <a:pPr lvl="0">
              <a:lnSpc>
                <a:spcPct val="90000"/>
              </a:lnSpc>
              <a:spcBef>
                <a:spcPts val="600"/>
              </a:spcBef>
            </a:pPr>
            <a:r>
              <a:rPr lang="en-IE" sz="1800" dirty="0" err="1">
                <a:solidFill>
                  <a:schemeClr val="lt1"/>
                </a:solidFill>
                <a:latin typeface="Abel"/>
                <a:ea typeface="Abel"/>
                <a:cs typeface="Abel"/>
                <a:sym typeface="Abel"/>
              </a:rPr>
              <a:t>Descarregar</a:t>
            </a:r>
            <a:r>
              <a:rPr lang="en-IE" sz="1800" dirty="0">
                <a:solidFill>
                  <a:schemeClr val="lt1"/>
                </a:solidFill>
                <a:latin typeface="Abel"/>
                <a:ea typeface="Abel"/>
                <a:cs typeface="Abel"/>
                <a:sym typeface="Abel"/>
              </a:rPr>
              <a:t> </a:t>
            </a:r>
            <a:r>
              <a:rPr lang="en-IE" sz="1800" dirty="0" err="1">
                <a:solidFill>
                  <a:schemeClr val="lt1"/>
                </a:solidFill>
                <a:latin typeface="Abel"/>
                <a:ea typeface="Abel"/>
                <a:cs typeface="Abel"/>
                <a:sym typeface="Abel"/>
              </a:rPr>
              <a:t>grátis</a:t>
            </a:r>
            <a:r>
              <a:rPr lang="en-IE" sz="1800" dirty="0">
                <a:solidFill>
                  <a:schemeClr val="lt1"/>
                </a:solidFill>
                <a:latin typeface="Abel"/>
                <a:ea typeface="Abel"/>
                <a:cs typeface="Abel"/>
                <a:sym typeface="Abel"/>
              </a:rPr>
              <a:t> </a:t>
            </a:r>
            <a:r>
              <a:rPr lang="en-IE" sz="1800" dirty="0" err="1">
                <a:solidFill>
                  <a:schemeClr val="lt1"/>
                </a:solidFill>
                <a:latin typeface="Abel"/>
                <a:ea typeface="Abel"/>
                <a:cs typeface="Abel"/>
                <a:sym typeface="Abel"/>
              </a:rPr>
              <a:t>aqui</a:t>
            </a:r>
            <a:r>
              <a:rPr lang="en-IE" sz="1800" dirty="0">
                <a:solidFill>
                  <a:schemeClr val="lt1"/>
                </a:solidFill>
                <a:latin typeface="Abel"/>
                <a:ea typeface="Abel"/>
                <a:cs typeface="Abel"/>
                <a:sym typeface="Abel"/>
              </a:rPr>
              <a:t>: </a:t>
            </a:r>
            <a:r>
              <a:rPr lang="en-IE" sz="1800" b="0" i="0" u="sng" strike="noStrike" cap="none" dirty="0">
                <a:solidFill>
                  <a:srgbClr val="FFFFFF"/>
                </a:solidFill>
                <a:latin typeface="Abel"/>
                <a:ea typeface="Abel"/>
                <a:cs typeface="Abel"/>
                <a:sym typeface="Abel"/>
                <a:hlinkClick r:id="rId6">
                  <a:extLst>
                    <a:ext uri="{A12FA001-AC4F-418D-AE19-62706E023703}">
                      <ahyp:hlinkClr xmlns:ahyp="http://schemas.microsoft.com/office/drawing/2018/hyperlinkcolor" val="tx"/>
                    </a:ext>
                  </a:extLst>
                </a:hlinkClick>
              </a:rPr>
              <a:t>https://www.audacityteam.org/download/</a:t>
            </a:r>
            <a:endParaRPr sz="1800" b="0" i="0" u="none" strike="noStrike" cap="none" dirty="0">
              <a:solidFill>
                <a:srgbClr val="FFFFFF"/>
              </a:solidFill>
              <a:latin typeface="Abel"/>
              <a:ea typeface="Abel"/>
              <a:cs typeface="Abel"/>
              <a:sym typeface="Abel"/>
            </a:endParaRPr>
          </a:p>
        </p:txBody>
      </p:sp>
      <p:pic>
        <p:nvPicPr>
          <p:cNvPr id="215" name="Google Shape;215;p33" descr="Graphical user interface, application&#10;&#10;Description automatically generated"/>
          <p:cNvPicPr preferRelativeResize="0"/>
          <p:nvPr/>
        </p:nvPicPr>
        <p:blipFill rotWithShape="1">
          <a:blip r:embed="rId7">
            <a:alphaModFix/>
          </a:blip>
          <a:srcRect t="9567" r="-3" b="11610"/>
          <a:stretch/>
        </p:blipFill>
        <p:spPr>
          <a:xfrm>
            <a:off x="5363567" y="1637288"/>
            <a:ext cx="6014185" cy="3583424"/>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9"/>
        <p:cNvGrpSpPr/>
        <p:nvPr/>
      </p:nvGrpSpPr>
      <p:grpSpPr>
        <a:xfrm>
          <a:off x="0" y="0"/>
          <a:ext cx="0" cy="0"/>
          <a:chOff x="0" y="0"/>
          <a:chExt cx="0" cy="0"/>
        </a:xfrm>
      </p:grpSpPr>
      <p:sp>
        <p:nvSpPr>
          <p:cNvPr id="220" name="Google Shape;220;p34"/>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1" name="Google Shape;221;p34"/>
          <p:cNvPicPr preferRelativeResize="0"/>
          <p:nvPr/>
        </p:nvPicPr>
        <p:blipFill rotWithShape="1">
          <a:blip r:embed="rId3">
            <a:alphaModFix amt="35000"/>
          </a:blip>
          <a:srcRect/>
          <a:stretch/>
        </p:blipFill>
        <p:spPr>
          <a:xfrm>
            <a:off x="637038" y="1181002"/>
            <a:ext cx="9582755" cy="4689878"/>
          </a:xfrm>
          <a:prstGeom prst="rect">
            <a:avLst/>
          </a:prstGeom>
          <a:noFill/>
          <a:ln>
            <a:noFill/>
          </a:ln>
        </p:spPr>
      </p:pic>
      <p:sp>
        <p:nvSpPr>
          <p:cNvPr id="222" name="Google Shape;222;p34"/>
          <p:cNvSpPr txBox="1"/>
          <p:nvPr/>
        </p:nvSpPr>
        <p:spPr>
          <a:xfrm>
            <a:off x="294759" y="1907174"/>
            <a:ext cx="4302354" cy="3638873"/>
          </a:xfrm>
          <a:prstGeom prst="rect">
            <a:avLst/>
          </a:prstGeom>
          <a:noFill/>
          <a:ln>
            <a:noFill/>
          </a:ln>
        </p:spPr>
        <p:txBody>
          <a:bodyPr spcFirstLastPara="1" wrap="square" lIns="91425" tIns="45700" rIns="91425" bIns="45700" anchor="ctr" anchorCtr="0">
            <a:normAutofit/>
          </a:bodyPr>
          <a:lstStyle/>
          <a:p>
            <a:pPr lvl="0" algn="r">
              <a:lnSpc>
                <a:spcPct val="90000"/>
              </a:lnSpc>
            </a:pPr>
            <a:r>
              <a:rPr lang="en-IE" sz="5400" dirty="0" err="1">
                <a:solidFill>
                  <a:srgbClr val="E1AE44"/>
                </a:solidFill>
                <a:latin typeface="Abel"/>
                <a:ea typeface="Abel"/>
                <a:cs typeface="Abel"/>
                <a:sym typeface="Abel"/>
              </a:rPr>
              <a:t>Características</a:t>
            </a:r>
            <a:r>
              <a:rPr lang="en-IE" sz="5400" dirty="0">
                <a:solidFill>
                  <a:srgbClr val="E1AE44"/>
                </a:solidFill>
                <a:latin typeface="Abel"/>
                <a:ea typeface="Abel"/>
                <a:cs typeface="Abel"/>
                <a:sym typeface="Abel"/>
              </a:rPr>
              <a:t> do </a:t>
            </a:r>
            <a:r>
              <a:rPr lang="en-IE" sz="5400" b="0" i="0" u="none" strike="noStrike" cap="none" dirty="0">
                <a:solidFill>
                  <a:srgbClr val="E1AE44"/>
                </a:solidFill>
                <a:latin typeface="Abel"/>
                <a:ea typeface="Abel"/>
                <a:cs typeface="Abel"/>
                <a:sym typeface="Abel"/>
              </a:rPr>
              <a:t>Audacity</a:t>
            </a:r>
            <a:endParaRPr sz="5400" b="0" i="0" u="none" strike="noStrike" cap="none" dirty="0">
              <a:solidFill>
                <a:srgbClr val="E1AE44"/>
              </a:solidFill>
              <a:latin typeface="Abel"/>
              <a:ea typeface="Abel"/>
              <a:cs typeface="Abel"/>
              <a:sym typeface="Abel"/>
            </a:endParaRPr>
          </a:p>
        </p:txBody>
      </p:sp>
      <p:cxnSp>
        <p:nvCxnSpPr>
          <p:cNvPr id="223" name="Google Shape;223;p34"/>
          <p:cNvCxnSpPr/>
          <p:nvPr/>
        </p:nvCxnSpPr>
        <p:spPr>
          <a:xfrm>
            <a:off x="4653372" y="2286000"/>
            <a:ext cx="0" cy="2286000"/>
          </a:xfrm>
          <a:prstGeom prst="straightConnector1">
            <a:avLst/>
          </a:prstGeom>
          <a:noFill/>
          <a:ln w="15875" cap="flat" cmpd="sng">
            <a:solidFill>
              <a:srgbClr val="FFFFFF"/>
            </a:solidFill>
            <a:prstDash val="solid"/>
            <a:round/>
            <a:headEnd type="none" w="sm" len="sm"/>
            <a:tailEnd type="none" w="sm" len="sm"/>
          </a:ln>
        </p:spPr>
      </p:cxnSp>
      <p:sp>
        <p:nvSpPr>
          <p:cNvPr id="224" name="Google Shape;224;p34"/>
          <p:cNvSpPr txBox="1"/>
          <p:nvPr/>
        </p:nvSpPr>
        <p:spPr>
          <a:xfrm>
            <a:off x="4899016" y="1325154"/>
            <a:ext cx="6938298" cy="5127875"/>
          </a:xfrm>
          <a:prstGeom prst="rect">
            <a:avLst/>
          </a:prstGeom>
          <a:noFill/>
          <a:ln>
            <a:noFill/>
          </a:ln>
        </p:spPr>
        <p:txBody>
          <a:bodyPr spcFirstLastPara="1" wrap="square" lIns="91425" tIns="45700" rIns="91425" bIns="45700" anchor="ctr" anchorCtr="0">
            <a:normAutofit/>
          </a:bodyPr>
          <a:lstStyle/>
          <a:p>
            <a:pPr marL="0" marR="0" lvl="0" indent="101600" algn="l" rtl="0">
              <a:lnSpc>
                <a:spcPct val="9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25" name="Google Shape;225;p3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6" name="Google Shape;226;p3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27" name="Google Shape;227;p3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8" name="Google Shape;228;p34"/>
          <p:cNvPicPr preferRelativeResize="0"/>
          <p:nvPr/>
        </p:nvPicPr>
        <p:blipFill rotWithShape="1">
          <a:blip r:embed="rId5">
            <a:alphaModFix/>
          </a:blip>
          <a:srcRect/>
          <a:stretch/>
        </p:blipFill>
        <p:spPr>
          <a:xfrm>
            <a:off x="11374639" y="152449"/>
            <a:ext cx="462675" cy="709197"/>
          </a:xfrm>
          <a:prstGeom prst="rect">
            <a:avLst/>
          </a:prstGeom>
          <a:noFill/>
          <a:ln>
            <a:noFill/>
          </a:ln>
        </p:spPr>
      </p:pic>
      <p:pic>
        <p:nvPicPr>
          <p:cNvPr id="229" name="Google Shape;229;p34">
            <a:hlinkClick r:id="rId6"/>
          </p:cNvPr>
          <p:cNvPicPr preferRelativeResize="0"/>
          <p:nvPr/>
        </p:nvPicPr>
        <p:blipFill rotWithShape="1">
          <a:blip r:embed="rId7">
            <a:alphaModFix/>
          </a:blip>
          <a:srcRect r="4" b="4"/>
          <a:stretch/>
        </p:blipFill>
        <p:spPr>
          <a:xfrm>
            <a:off x="4807519" y="439770"/>
            <a:ext cx="1325141" cy="1325141"/>
          </a:xfrm>
          <a:prstGeom prst="rect">
            <a:avLst/>
          </a:prstGeom>
          <a:noFill/>
          <a:ln>
            <a:noFill/>
          </a:ln>
          <a:effectLst>
            <a:outerShdw blurRad="50800" dist="38100" dir="10800000" algn="r" rotWithShape="0">
              <a:srgbClr val="000000">
                <a:alpha val="40000"/>
              </a:srgbClr>
            </a:outerShdw>
          </a:effectLst>
        </p:spPr>
      </p:pic>
      <p:sp>
        <p:nvSpPr>
          <p:cNvPr id="230" name="Google Shape;230;p34"/>
          <p:cNvSpPr txBox="1"/>
          <p:nvPr/>
        </p:nvSpPr>
        <p:spPr>
          <a:xfrm>
            <a:off x="6377831" y="691863"/>
            <a:ext cx="3809647" cy="1073048"/>
          </a:xfrm>
          <a:prstGeom prst="rect">
            <a:avLst/>
          </a:prstGeom>
          <a:noFill/>
          <a:ln>
            <a:noFill/>
          </a:ln>
        </p:spPr>
        <p:txBody>
          <a:bodyPr spcFirstLastPara="1" wrap="square" lIns="91425" tIns="45700" rIns="91425" bIns="45700" anchor="t" anchorCtr="0">
            <a:normAutofit fontScale="70000" lnSpcReduction="20000"/>
          </a:bodyPr>
          <a:lstStyle/>
          <a:p>
            <a:pPr lvl="0">
              <a:lnSpc>
                <a:spcPct val="90000"/>
              </a:lnSpc>
            </a:pPr>
            <a:r>
              <a:rPr lang="en-IE" sz="3400" dirty="0" err="1">
                <a:solidFill>
                  <a:srgbClr val="0070C0"/>
                </a:solidFill>
                <a:latin typeface="Abel"/>
                <a:ea typeface="Abel"/>
                <a:cs typeface="Abel"/>
                <a:sym typeface="Abel"/>
              </a:rPr>
              <a:t>Gravação</a:t>
            </a:r>
            <a:endParaRPr dirty="0"/>
          </a:p>
          <a:p>
            <a:pPr lvl="0">
              <a:lnSpc>
                <a:spcPct val="90000"/>
              </a:lnSpc>
              <a:spcBef>
                <a:spcPts val="600"/>
              </a:spcBef>
            </a:pPr>
            <a:r>
              <a:rPr lang="pt-PT" sz="2600" dirty="0">
                <a:solidFill>
                  <a:schemeClr val="lt1"/>
                </a:solidFill>
                <a:latin typeface="Abel"/>
                <a:ea typeface="Abel"/>
                <a:cs typeface="Abel"/>
                <a:sym typeface="Abel"/>
              </a:rPr>
              <a:t>A </a:t>
            </a:r>
            <a:r>
              <a:rPr lang="pt-PT" sz="2600" dirty="0" err="1">
                <a:solidFill>
                  <a:schemeClr val="lt1"/>
                </a:solidFill>
                <a:latin typeface="Abel"/>
                <a:ea typeface="Abel"/>
                <a:cs typeface="Abel"/>
                <a:sym typeface="Abel"/>
              </a:rPr>
              <a:t>Audacity</a:t>
            </a:r>
            <a:r>
              <a:rPr lang="pt-PT" sz="2600" dirty="0">
                <a:solidFill>
                  <a:schemeClr val="lt1"/>
                </a:solidFill>
                <a:latin typeface="Abel"/>
                <a:ea typeface="Abel"/>
                <a:cs typeface="Abel"/>
                <a:sym typeface="Abel"/>
              </a:rPr>
              <a:t> pode gravar áudio ao vivo através de um microfone ou misturador, ou digitalizar gravações de outros meios.</a:t>
            </a:r>
            <a:endParaRPr sz="2600" b="0" i="0" u="none" strike="noStrike" cap="none" dirty="0">
              <a:solidFill>
                <a:schemeClr val="lt1"/>
              </a:solidFill>
              <a:latin typeface="Abel"/>
              <a:ea typeface="Abel"/>
              <a:cs typeface="Abel"/>
              <a:sym typeface="Abel"/>
            </a:endParaRPr>
          </a:p>
        </p:txBody>
      </p:sp>
      <p:pic>
        <p:nvPicPr>
          <p:cNvPr id="231" name="Google Shape;231;p34"/>
          <p:cNvPicPr preferRelativeResize="0"/>
          <p:nvPr/>
        </p:nvPicPr>
        <p:blipFill rotWithShape="1">
          <a:blip r:embed="rId8">
            <a:alphaModFix/>
          </a:blip>
          <a:srcRect/>
          <a:stretch/>
        </p:blipFill>
        <p:spPr>
          <a:xfrm>
            <a:off x="2114965" y="1675290"/>
            <a:ext cx="1222630" cy="1222630"/>
          </a:xfrm>
          <a:prstGeom prst="rect">
            <a:avLst/>
          </a:prstGeom>
          <a:noFill/>
          <a:ln>
            <a:noFill/>
          </a:ln>
          <a:effectLst>
            <a:outerShdw blurRad="50800" dist="38100" dir="10800000" algn="r" rotWithShape="0">
              <a:srgbClr val="000000">
                <a:alpha val="40000"/>
              </a:srgbClr>
            </a:outerShdw>
          </a:effectLst>
        </p:spPr>
      </p:pic>
      <p:pic>
        <p:nvPicPr>
          <p:cNvPr id="232" name="Google Shape;232;p34">
            <a:hlinkClick r:id="rId9"/>
          </p:cNvPr>
          <p:cNvPicPr preferRelativeResize="0"/>
          <p:nvPr/>
        </p:nvPicPr>
        <p:blipFill rotWithShape="1">
          <a:blip r:embed="rId10">
            <a:alphaModFix/>
          </a:blip>
          <a:srcRect/>
          <a:stretch/>
        </p:blipFill>
        <p:spPr>
          <a:xfrm>
            <a:off x="4812126" y="1937760"/>
            <a:ext cx="1325142" cy="1325142"/>
          </a:xfrm>
          <a:prstGeom prst="rect">
            <a:avLst/>
          </a:prstGeom>
          <a:noFill/>
          <a:ln>
            <a:noFill/>
          </a:ln>
          <a:effectLst>
            <a:outerShdw blurRad="50800" dist="38100" dir="10800000" algn="r" rotWithShape="0">
              <a:srgbClr val="000000">
                <a:alpha val="40000"/>
              </a:srgbClr>
            </a:outerShdw>
          </a:effectLst>
        </p:spPr>
      </p:pic>
      <p:sp>
        <p:nvSpPr>
          <p:cNvPr id="233" name="Google Shape;233;p34"/>
          <p:cNvSpPr txBox="1"/>
          <p:nvPr/>
        </p:nvSpPr>
        <p:spPr>
          <a:xfrm>
            <a:off x="6397703" y="1937759"/>
            <a:ext cx="4021220" cy="1516229"/>
          </a:xfrm>
          <a:prstGeom prst="rect">
            <a:avLst/>
          </a:prstGeom>
          <a:noFill/>
          <a:ln>
            <a:noFill/>
          </a:ln>
        </p:spPr>
        <p:txBody>
          <a:bodyPr spcFirstLastPara="1" wrap="square" lIns="91425" tIns="45700" rIns="91425" bIns="45700" anchor="t" anchorCtr="0">
            <a:noAutofit/>
          </a:bodyPr>
          <a:lstStyle/>
          <a:p>
            <a:pPr lvl="0"/>
            <a:r>
              <a:rPr lang="en-IE" sz="2400" dirty="0" err="1">
                <a:solidFill>
                  <a:srgbClr val="2E75B5"/>
                </a:solidFill>
                <a:latin typeface="Abel"/>
                <a:ea typeface="Abel"/>
                <a:cs typeface="Abel"/>
                <a:sym typeface="Abel"/>
              </a:rPr>
              <a:t>Exportar</a:t>
            </a:r>
            <a:r>
              <a:rPr lang="en-IE" sz="2400" dirty="0">
                <a:solidFill>
                  <a:srgbClr val="2E75B5"/>
                </a:solidFill>
                <a:latin typeface="Abel"/>
                <a:ea typeface="Abel"/>
                <a:cs typeface="Abel"/>
                <a:sym typeface="Abel"/>
              </a:rPr>
              <a:t>/ </a:t>
            </a:r>
            <a:r>
              <a:rPr lang="en-IE" sz="2400" dirty="0" err="1">
                <a:solidFill>
                  <a:srgbClr val="2E75B5"/>
                </a:solidFill>
                <a:latin typeface="Abel"/>
                <a:ea typeface="Abel"/>
                <a:cs typeface="Abel"/>
                <a:sym typeface="Abel"/>
              </a:rPr>
              <a:t>Importar</a:t>
            </a:r>
            <a:r>
              <a:rPr lang="en-IE" sz="2400" dirty="0">
                <a:solidFill>
                  <a:srgbClr val="2E75B5"/>
                </a:solidFill>
                <a:latin typeface="Abel"/>
                <a:ea typeface="Abel"/>
                <a:cs typeface="Abel"/>
                <a:sym typeface="Abel"/>
              </a:rPr>
              <a:t>
</a:t>
            </a:r>
            <a:r>
              <a:rPr lang="pt-PT" sz="1800" dirty="0">
                <a:solidFill>
                  <a:schemeClr val="lt1"/>
                </a:solidFill>
                <a:latin typeface="Abel"/>
                <a:ea typeface="Abel"/>
                <a:cs typeface="Abel"/>
                <a:sym typeface="Abel"/>
              </a:rPr>
              <a:t>Importar, editar e combinar ficheiros de som. Exporte as suas gravações em vários formatos de ficheiros diferentes, incluindo vários ficheiros ao mesmo tempo.</a:t>
            </a:r>
            <a:endParaRPr dirty="0"/>
          </a:p>
        </p:txBody>
      </p:sp>
      <p:sp>
        <p:nvSpPr>
          <p:cNvPr id="234" name="Google Shape;234;p34"/>
          <p:cNvSpPr txBox="1"/>
          <p:nvPr/>
        </p:nvSpPr>
        <p:spPr>
          <a:xfrm>
            <a:off x="6425038" y="3639781"/>
            <a:ext cx="3809647" cy="1175070"/>
          </a:xfrm>
          <a:prstGeom prst="rect">
            <a:avLst/>
          </a:prstGeom>
          <a:noFill/>
          <a:ln>
            <a:noFill/>
          </a:ln>
        </p:spPr>
        <p:txBody>
          <a:bodyPr spcFirstLastPara="1" wrap="square" lIns="91425" tIns="45700" rIns="91425" bIns="45700" anchor="t" anchorCtr="0">
            <a:normAutofit fontScale="40000" lnSpcReduction="20000"/>
          </a:bodyPr>
          <a:lstStyle/>
          <a:p>
            <a:pPr lvl="0">
              <a:lnSpc>
                <a:spcPct val="90000"/>
              </a:lnSpc>
            </a:pPr>
            <a:r>
              <a:rPr lang="en-IE" sz="6000" dirty="0" err="1">
                <a:solidFill>
                  <a:srgbClr val="2E75B5"/>
                </a:solidFill>
                <a:latin typeface="Abel"/>
                <a:ea typeface="Abel"/>
                <a:cs typeface="Abel"/>
                <a:sym typeface="Abel"/>
              </a:rPr>
              <a:t>Edição</a:t>
            </a:r>
            <a:endParaRPr sz="6000" b="0" i="0" u="none" strike="noStrike" cap="none" dirty="0">
              <a:solidFill>
                <a:schemeClr val="lt1"/>
              </a:solidFill>
              <a:latin typeface="Abel"/>
              <a:ea typeface="Abel"/>
              <a:cs typeface="Abel"/>
              <a:sym typeface="Abel"/>
            </a:endParaRPr>
          </a:p>
          <a:p>
            <a:pPr lvl="0">
              <a:spcBef>
                <a:spcPts val="600"/>
              </a:spcBef>
            </a:pPr>
            <a:r>
              <a:rPr lang="pt-PT" sz="4400" dirty="0">
                <a:solidFill>
                  <a:schemeClr val="lt1"/>
                </a:solidFill>
                <a:latin typeface="Abel"/>
                <a:ea typeface="Abel"/>
                <a:cs typeface="Abel"/>
                <a:sym typeface="Abel"/>
              </a:rPr>
              <a:t>A </a:t>
            </a:r>
            <a:r>
              <a:rPr lang="pt-PT" sz="4400" dirty="0" err="1">
                <a:solidFill>
                  <a:schemeClr val="lt1"/>
                </a:solidFill>
                <a:latin typeface="Abel"/>
                <a:ea typeface="Abel"/>
                <a:cs typeface="Abel"/>
                <a:sym typeface="Abel"/>
              </a:rPr>
              <a:t>Audacity</a:t>
            </a:r>
            <a:r>
              <a:rPr lang="pt-PT" sz="4400" dirty="0">
                <a:solidFill>
                  <a:schemeClr val="lt1"/>
                </a:solidFill>
                <a:latin typeface="Abel"/>
                <a:ea typeface="Abel"/>
                <a:cs typeface="Abel"/>
                <a:sym typeface="Abel"/>
              </a:rPr>
              <a:t> pode gravar áudio ao vivo através de um microfone ou misturador, ou digitalizar gravações de outros meios.</a:t>
            </a:r>
            <a:endParaRPr sz="4400" b="1" i="0" u="none" strike="noStrike" cap="none" dirty="0">
              <a:solidFill>
                <a:schemeClr val="lt1"/>
              </a:solidFill>
              <a:latin typeface="Calibri"/>
              <a:ea typeface="Calibri"/>
              <a:cs typeface="Calibri"/>
              <a:sym typeface="Calibri"/>
            </a:endParaRPr>
          </a:p>
        </p:txBody>
      </p:sp>
      <p:pic>
        <p:nvPicPr>
          <p:cNvPr id="235" name="Google Shape;235;p34">
            <a:hlinkClick r:id="rId11"/>
          </p:cNvPr>
          <p:cNvPicPr preferRelativeResize="0"/>
          <p:nvPr/>
        </p:nvPicPr>
        <p:blipFill rotWithShape="1">
          <a:blip r:embed="rId12">
            <a:alphaModFix/>
          </a:blip>
          <a:srcRect/>
          <a:stretch/>
        </p:blipFill>
        <p:spPr>
          <a:xfrm>
            <a:off x="4871598" y="5049415"/>
            <a:ext cx="1325142" cy="1325142"/>
          </a:xfrm>
          <a:prstGeom prst="rect">
            <a:avLst/>
          </a:prstGeom>
          <a:noFill/>
          <a:ln>
            <a:noFill/>
          </a:ln>
          <a:effectLst>
            <a:outerShdw blurRad="50800" dist="38100" dir="10800000" algn="r" rotWithShape="0">
              <a:srgbClr val="000000">
                <a:alpha val="40000"/>
              </a:srgbClr>
            </a:outerShdw>
          </a:effectLst>
        </p:spPr>
      </p:pic>
      <p:sp>
        <p:nvSpPr>
          <p:cNvPr id="236" name="Google Shape;236;p34"/>
          <p:cNvSpPr txBox="1"/>
          <p:nvPr/>
        </p:nvSpPr>
        <p:spPr>
          <a:xfrm>
            <a:off x="6425038" y="5185467"/>
            <a:ext cx="3616174" cy="1081770"/>
          </a:xfrm>
          <a:prstGeom prst="rect">
            <a:avLst/>
          </a:prstGeom>
          <a:noFill/>
          <a:ln>
            <a:noFill/>
          </a:ln>
        </p:spPr>
        <p:txBody>
          <a:bodyPr spcFirstLastPara="1" wrap="square" lIns="91425" tIns="45700" rIns="91425" bIns="45700" anchor="t" anchorCtr="0">
            <a:normAutofit fontScale="85000" lnSpcReduction="10000"/>
          </a:bodyPr>
          <a:lstStyle/>
          <a:p>
            <a:pPr lvl="0">
              <a:lnSpc>
                <a:spcPct val="90000"/>
              </a:lnSpc>
            </a:pPr>
            <a:r>
              <a:rPr lang="en-IE" sz="2600" dirty="0" err="1">
                <a:solidFill>
                  <a:srgbClr val="2E75B5"/>
                </a:solidFill>
                <a:latin typeface="Abel"/>
                <a:ea typeface="Abel"/>
                <a:cs typeface="Abel"/>
                <a:sym typeface="Abel"/>
              </a:rPr>
              <a:t>Efeitos</a:t>
            </a:r>
            <a:endParaRPr sz="2600" b="0" i="0" u="none" strike="noStrike" cap="none" dirty="0">
              <a:solidFill>
                <a:schemeClr val="lt1"/>
              </a:solidFill>
              <a:latin typeface="Abel"/>
              <a:ea typeface="Abel"/>
              <a:cs typeface="Abel"/>
              <a:sym typeface="Abel"/>
            </a:endParaRPr>
          </a:p>
          <a:p>
            <a:pPr lvl="0">
              <a:lnSpc>
                <a:spcPct val="90000"/>
              </a:lnSpc>
              <a:spcBef>
                <a:spcPts val="600"/>
              </a:spcBef>
            </a:pPr>
            <a:r>
              <a:rPr lang="pt-PT" sz="1900" dirty="0">
                <a:solidFill>
                  <a:schemeClr val="lt1"/>
                </a:solidFill>
                <a:latin typeface="Abel"/>
                <a:ea typeface="Abel"/>
                <a:cs typeface="Abel"/>
                <a:sym typeface="Abel"/>
              </a:rPr>
              <a:t>A </a:t>
            </a:r>
            <a:r>
              <a:rPr lang="pt-PT" sz="1900" dirty="0" err="1">
                <a:solidFill>
                  <a:schemeClr val="lt1"/>
                </a:solidFill>
                <a:latin typeface="Abel"/>
                <a:ea typeface="Abel"/>
                <a:cs typeface="Abel"/>
                <a:sym typeface="Abel"/>
              </a:rPr>
              <a:t>Audacity</a:t>
            </a:r>
            <a:r>
              <a:rPr lang="pt-PT" sz="1900" dirty="0">
                <a:solidFill>
                  <a:schemeClr val="lt1"/>
                </a:solidFill>
                <a:latin typeface="Abel"/>
                <a:ea typeface="Abel"/>
                <a:cs typeface="Abel"/>
                <a:sym typeface="Abel"/>
              </a:rPr>
              <a:t> pode gravar áudio ao vivo através de um microfone ou misturador, ou digitalizar gravações de outros meios.</a:t>
            </a:r>
            <a:endParaRPr sz="1900" b="0" i="0" u="none" strike="noStrike" cap="none" dirty="0">
              <a:solidFill>
                <a:schemeClr val="lt1"/>
              </a:solidFill>
              <a:latin typeface="Abel"/>
              <a:ea typeface="Abel"/>
              <a:cs typeface="Abel"/>
              <a:sym typeface="Abel"/>
            </a:endParaRPr>
          </a:p>
        </p:txBody>
      </p:sp>
      <p:pic>
        <p:nvPicPr>
          <p:cNvPr id="237" name="Google Shape;237;p34">
            <a:hlinkClick r:id="rId13"/>
          </p:cNvPr>
          <p:cNvPicPr preferRelativeResize="0"/>
          <p:nvPr/>
        </p:nvPicPr>
        <p:blipFill rotWithShape="1">
          <a:blip r:embed="rId14">
            <a:alphaModFix/>
          </a:blip>
          <a:srcRect/>
          <a:stretch/>
        </p:blipFill>
        <p:spPr>
          <a:xfrm>
            <a:off x="4740263" y="3404924"/>
            <a:ext cx="1499387" cy="1499387"/>
          </a:xfrm>
          <a:prstGeom prst="rect">
            <a:avLst/>
          </a:prstGeom>
          <a:noFill/>
          <a:ln>
            <a:noFill/>
          </a:ln>
          <a:effectLst>
            <a:outerShdw blurRad="50800" dist="38100" dir="10800000" algn="r"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3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3" name="Google Shape;243;p35" descr="Graphical user interface&#10;&#10;Description automatically generated"/>
          <p:cNvPicPr preferRelativeResize="0"/>
          <p:nvPr/>
        </p:nvPicPr>
        <p:blipFill rotWithShape="1">
          <a:blip r:embed="rId3">
            <a:alphaModFix/>
          </a:blip>
          <a:srcRect t="609" r="-4" b="34100"/>
          <a:stretch/>
        </p:blipFill>
        <p:spPr>
          <a:xfrm>
            <a:off x="4594928" y="3681405"/>
            <a:ext cx="7644062" cy="3176595"/>
          </a:xfrm>
          <a:prstGeom prst="rect">
            <a:avLst/>
          </a:prstGeom>
          <a:noFill/>
          <a:ln>
            <a:noFill/>
          </a:ln>
        </p:spPr>
      </p:pic>
      <p:sp>
        <p:nvSpPr>
          <p:cNvPr id="244" name="Google Shape;244;p35"/>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5" name="Google Shape;245;p35"/>
          <p:cNvSpPr txBox="1">
            <a:spLocks noGrp="1"/>
          </p:cNvSpPr>
          <p:nvPr>
            <p:ph type="title"/>
          </p:nvPr>
        </p:nvSpPr>
        <p:spPr>
          <a:xfrm>
            <a:off x="838200" y="152449"/>
            <a:ext cx="5513440" cy="3437572"/>
          </a:xfrm>
          <a:prstGeom prst="rect">
            <a:avLst/>
          </a:prstGeom>
          <a:noFill/>
          <a:ln>
            <a:noFill/>
          </a:ln>
        </p:spPr>
        <p:txBody>
          <a:bodyPr spcFirstLastPara="1" wrap="square" lIns="91425" tIns="45700" rIns="91425" bIns="45700" anchor="b" anchorCtr="0">
            <a:normAutofit fontScale="90000"/>
          </a:bodyPr>
          <a:lstStyle/>
          <a:p>
            <a:pPr lvl="0">
              <a:buSzPct val="50000"/>
            </a:pPr>
            <a:r>
              <a:rPr lang="en-IE" sz="4000" dirty="0" err="1">
                <a:solidFill>
                  <a:srgbClr val="E1AE44"/>
                </a:solidFill>
                <a:latin typeface="Abel"/>
                <a:ea typeface="Abel"/>
                <a:cs typeface="Abel"/>
                <a:sym typeface="Abel"/>
              </a:rPr>
              <a:t>Programa</a:t>
            </a:r>
            <a:r>
              <a:rPr lang="en-IE" sz="4000" dirty="0">
                <a:solidFill>
                  <a:srgbClr val="E1AE44"/>
                </a:solidFill>
                <a:latin typeface="Abel"/>
                <a:ea typeface="Abel"/>
                <a:cs typeface="Abel"/>
                <a:sym typeface="Abel"/>
              </a:rPr>
              <a:t> Lightworks</a:t>
            </a:r>
            <a:br>
              <a:rPr lang="en-IE" sz="2700" dirty="0">
                <a:solidFill>
                  <a:srgbClr val="FFD10F"/>
                </a:solidFill>
                <a:latin typeface="Calibri"/>
                <a:ea typeface="Calibri"/>
                <a:cs typeface="Calibri"/>
                <a:sym typeface="Calibri"/>
              </a:rPr>
            </a:br>
            <a:r>
              <a:rPr lang="pt-PT" sz="3100" dirty="0">
                <a:solidFill>
                  <a:schemeClr val="lt1"/>
                </a:solidFill>
                <a:latin typeface="Abel"/>
                <a:ea typeface="Abel"/>
                <a:cs typeface="Abel"/>
                <a:sym typeface="Abel"/>
              </a:rPr>
              <a:t>é um premiado e fácil de usar editor de vídeo com uma interface simples que lhe permite cortar e fundir vídeos, sons e imagens.</a:t>
            </a:r>
            <a:br>
              <a:rPr lang="pt-PT" sz="3100" dirty="0">
                <a:solidFill>
                  <a:schemeClr val="lt1"/>
                </a:solidFill>
                <a:latin typeface="Abel"/>
                <a:ea typeface="Abel"/>
                <a:cs typeface="Abel"/>
                <a:sym typeface="Abel"/>
              </a:rPr>
            </a:br>
            <a:br>
              <a:rPr lang="en-IE" sz="2800" dirty="0">
                <a:solidFill>
                  <a:srgbClr val="D8D8D8"/>
                </a:solidFill>
                <a:latin typeface="Calibri"/>
                <a:ea typeface="Calibri"/>
                <a:cs typeface="Calibri"/>
                <a:sym typeface="Calibri"/>
              </a:rPr>
            </a:br>
            <a:r>
              <a:rPr lang="pt-PT" sz="2200" dirty="0">
                <a:solidFill>
                  <a:schemeClr val="lt1"/>
                </a:solidFill>
                <a:latin typeface="Abel"/>
                <a:ea typeface="Abel"/>
                <a:cs typeface="Abel"/>
                <a:sym typeface="Abel"/>
              </a:rPr>
              <a:t>Tutorial do Youtube: </a:t>
            </a:r>
            <a:r>
              <a:rPr lang="en-IE" sz="2200" u="sng" dirty="0">
                <a:solidFill>
                  <a:srgbClr val="D8D8D8"/>
                </a:solidFill>
                <a:latin typeface="Abel"/>
                <a:ea typeface="Abel"/>
                <a:cs typeface="Abel"/>
                <a:sym typeface="Abel"/>
                <a:hlinkClick r:id="rId4">
                  <a:extLst>
                    <a:ext uri="{A12FA001-AC4F-418D-AE19-62706E023703}">
                      <ahyp:hlinkClr xmlns:ahyp="http://schemas.microsoft.com/office/drawing/2018/hyperlinkcolor" val="tx"/>
                    </a:ext>
                  </a:extLst>
                </a:hlinkClick>
              </a:rPr>
              <a:t>https://www.youtube.com/watch?v=gXfyXAwFfVU</a:t>
            </a:r>
            <a:br>
              <a:rPr lang="en-IE" sz="2200" dirty="0">
                <a:solidFill>
                  <a:srgbClr val="D8D8D8"/>
                </a:solidFill>
                <a:latin typeface="Abel"/>
                <a:ea typeface="Abel"/>
                <a:cs typeface="Abel"/>
                <a:sym typeface="Abel"/>
              </a:rPr>
            </a:br>
            <a:r>
              <a:rPr lang="en-IE" sz="2200" dirty="0" err="1">
                <a:solidFill>
                  <a:schemeClr val="lt1"/>
                </a:solidFill>
                <a:latin typeface="Abel"/>
                <a:ea typeface="Abel"/>
                <a:cs typeface="Abel"/>
                <a:sym typeface="Abel"/>
              </a:rPr>
              <a:t>Descarregar</a:t>
            </a:r>
            <a:r>
              <a:rPr lang="en-IE" sz="2200" dirty="0">
                <a:solidFill>
                  <a:schemeClr val="lt1"/>
                </a:solidFill>
                <a:latin typeface="Abel"/>
                <a:ea typeface="Abel"/>
                <a:cs typeface="Abel"/>
                <a:sym typeface="Abel"/>
              </a:rPr>
              <a:t> </a:t>
            </a:r>
            <a:r>
              <a:rPr lang="en-IE" sz="2200" dirty="0" err="1">
                <a:solidFill>
                  <a:schemeClr val="lt1"/>
                </a:solidFill>
                <a:latin typeface="Abel"/>
                <a:ea typeface="Abel"/>
                <a:cs typeface="Abel"/>
                <a:sym typeface="Abel"/>
              </a:rPr>
              <a:t>grátis</a:t>
            </a:r>
            <a:r>
              <a:rPr lang="en-IE" sz="2200" dirty="0">
                <a:solidFill>
                  <a:schemeClr val="lt1"/>
                </a:solidFill>
                <a:latin typeface="Abel"/>
                <a:ea typeface="Abel"/>
                <a:cs typeface="Abel"/>
                <a:sym typeface="Abel"/>
              </a:rPr>
              <a:t> </a:t>
            </a:r>
            <a:r>
              <a:rPr lang="en-IE" sz="2200" dirty="0" err="1">
                <a:solidFill>
                  <a:schemeClr val="lt1"/>
                </a:solidFill>
                <a:latin typeface="Abel"/>
                <a:ea typeface="Abel"/>
                <a:cs typeface="Abel"/>
                <a:sym typeface="Abel"/>
              </a:rPr>
              <a:t>aqui</a:t>
            </a:r>
            <a:r>
              <a:rPr lang="en-IE" sz="2200" dirty="0">
                <a:solidFill>
                  <a:schemeClr val="lt1"/>
                </a:solidFill>
                <a:latin typeface="Abel"/>
                <a:ea typeface="Abel"/>
                <a:cs typeface="Abel"/>
                <a:sym typeface="Abel"/>
              </a:rPr>
              <a:t>: </a:t>
            </a:r>
            <a:r>
              <a:rPr lang="en-IE" sz="2200" u="sng" dirty="0">
                <a:solidFill>
                  <a:srgbClr val="D8D8D8"/>
                </a:solidFill>
                <a:latin typeface="Abel"/>
                <a:ea typeface="Abel"/>
                <a:cs typeface="Abel"/>
                <a:sym typeface="Abel"/>
                <a:hlinkClick r:id="rId5">
                  <a:extLst>
                    <a:ext uri="{A12FA001-AC4F-418D-AE19-62706E023703}">
                      <ahyp:hlinkClr xmlns:ahyp="http://schemas.microsoft.com/office/drawing/2018/hyperlinkcolor" val="tx"/>
                    </a:ext>
                  </a:extLst>
                </a:hlinkClick>
              </a:rPr>
              <a:t>https://lightworks.en.softonic.com/download</a:t>
            </a:r>
            <a:endParaRPr sz="2200" dirty="0">
              <a:solidFill>
                <a:srgbClr val="D8D8D8"/>
              </a:solidFill>
              <a:latin typeface="Abel"/>
              <a:ea typeface="Abel"/>
              <a:cs typeface="Abel"/>
              <a:sym typeface="Abel"/>
            </a:endParaRPr>
          </a:p>
        </p:txBody>
      </p:sp>
      <p:cxnSp>
        <p:nvCxnSpPr>
          <p:cNvPr id="246" name="Google Shape;246;p35"/>
          <p:cNvCxnSpPr/>
          <p:nvPr/>
        </p:nvCxnSpPr>
        <p:spPr>
          <a:xfrm rot="10800000">
            <a:off x="838200" y="3681408"/>
            <a:ext cx="11353799" cy="0"/>
          </a:xfrm>
          <a:prstGeom prst="straightConnector1">
            <a:avLst/>
          </a:prstGeom>
          <a:noFill/>
          <a:ln w="12700" cap="flat" cmpd="sng">
            <a:solidFill>
              <a:schemeClr val="accent2"/>
            </a:solidFill>
            <a:prstDash val="solid"/>
            <a:round/>
            <a:headEnd type="none" w="sm" len="sm"/>
            <a:tailEnd type="none" w="sm" len="sm"/>
          </a:ln>
        </p:spPr>
      </p:cxnSp>
      <p:sp>
        <p:nvSpPr>
          <p:cNvPr id="247" name="Google Shape;247;p3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8" name="Google Shape;248;p35" descr="Text&#10;&#10;Description automatically generated"/>
          <p:cNvPicPr preferRelativeResize="0"/>
          <p:nvPr/>
        </p:nvPicPr>
        <p:blipFill rotWithShape="1">
          <a:blip r:embed="rId6">
            <a:alphaModFix/>
          </a:blip>
          <a:srcRect/>
          <a:stretch/>
        </p:blipFill>
        <p:spPr>
          <a:xfrm>
            <a:off x="235341" y="6242795"/>
            <a:ext cx="1964299" cy="427819"/>
          </a:xfrm>
          <a:prstGeom prst="rect">
            <a:avLst/>
          </a:prstGeom>
          <a:noFill/>
          <a:ln>
            <a:noFill/>
          </a:ln>
        </p:spPr>
      </p:pic>
      <p:sp>
        <p:nvSpPr>
          <p:cNvPr id="249" name="Google Shape;249;p3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0" name="Google Shape;250;p35"/>
          <p:cNvPicPr preferRelativeResize="0"/>
          <p:nvPr/>
        </p:nvPicPr>
        <p:blipFill rotWithShape="1">
          <a:blip r:embed="rId7">
            <a:alphaModFix/>
          </a:blip>
          <a:srcRect/>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4"/>
        <p:cNvGrpSpPr/>
        <p:nvPr/>
      </p:nvGrpSpPr>
      <p:grpSpPr>
        <a:xfrm>
          <a:off x="0" y="0"/>
          <a:ext cx="0" cy="0"/>
          <a:chOff x="0" y="0"/>
          <a:chExt cx="0" cy="0"/>
        </a:xfrm>
      </p:grpSpPr>
      <p:sp>
        <p:nvSpPr>
          <p:cNvPr id="255" name="Google Shape;255;p36"/>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6" name="Google Shape;256;p36"/>
          <p:cNvSpPr txBox="1"/>
          <p:nvPr/>
        </p:nvSpPr>
        <p:spPr>
          <a:xfrm>
            <a:off x="183761" y="1904569"/>
            <a:ext cx="4298686" cy="3638873"/>
          </a:xfrm>
          <a:prstGeom prst="rect">
            <a:avLst/>
          </a:prstGeom>
          <a:noFill/>
          <a:ln>
            <a:noFill/>
          </a:ln>
        </p:spPr>
        <p:txBody>
          <a:bodyPr spcFirstLastPara="1" wrap="square" lIns="91425" tIns="45700" rIns="91425" bIns="45700" anchor="ctr" anchorCtr="0">
            <a:normAutofit/>
          </a:bodyPr>
          <a:lstStyle/>
          <a:p>
            <a:pPr lvl="0" algn="r">
              <a:lnSpc>
                <a:spcPct val="90000"/>
              </a:lnSpc>
            </a:pPr>
            <a:r>
              <a:rPr lang="en-IE" sz="5400" dirty="0" err="1">
                <a:solidFill>
                  <a:srgbClr val="E1AE44"/>
                </a:solidFill>
                <a:latin typeface="Abel"/>
                <a:ea typeface="Abel"/>
                <a:cs typeface="Abel"/>
                <a:sym typeface="Abel"/>
              </a:rPr>
              <a:t>Características</a:t>
            </a:r>
            <a:r>
              <a:rPr lang="en-IE" sz="5400" dirty="0">
                <a:solidFill>
                  <a:srgbClr val="E1AE44"/>
                </a:solidFill>
                <a:latin typeface="Abel"/>
                <a:ea typeface="Abel"/>
                <a:cs typeface="Abel"/>
                <a:sym typeface="Abel"/>
              </a:rPr>
              <a:t> do </a:t>
            </a:r>
            <a:r>
              <a:rPr lang="en-IE" sz="5400" b="0" i="0" u="none" strike="noStrike" cap="none" dirty="0">
                <a:solidFill>
                  <a:srgbClr val="E1AE44"/>
                </a:solidFill>
                <a:latin typeface="Abel"/>
                <a:ea typeface="Abel"/>
                <a:cs typeface="Abel"/>
                <a:sym typeface="Abel"/>
              </a:rPr>
              <a:t>Lightworks</a:t>
            </a:r>
            <a:endParaRPr sz="5400" b="0" i="0" u="none" strike="noStrike" cap="none" dirty="0">
              <a:solidFill>
                <a:srgbClr val="E1AE44"/>
              </a:solidFill>
              <a:latin typeface="Abel"/>
              <a:ea typeface="Abel"/>
              <a:cs typeface="Abel"/>
              <a:sym typeface="Abel"/>
            </a:endParaRPr>
          </a:p>
        </p:txBody>
      </p:sp>
      <p:cxnSp>
        <p:nvCxnSpPr>
          <p:cNvPr id="257" name="Google Shape;257;p36"/>
          <p:cNvCxnSpPr/>
          <p:nvPr/>
        </p:nvCxnSpPr>
        <p:spPr>
          <a:xfrm>
            <a:off x="4653372" y="2286000"/>
            <a:ext cx="0" cy="2286000"/>
          </a:xfrm>
          <a:prstGeom prst="straightConnector1">
            <a:avLst/>
          </a:prstGeom>
          <a:noFill/>
          <a:ln w="15875" cap="flat" cmpd="sng">
            <a:solidFill>
              <a:srgbClr val="FFFFFF"/>
            </a:solidFill>
            <a:prstDash val="solid"/>
            <a:round/>
            <a:headEnd type="none" w="sm" len="sm"/>
            <a:tailEnd type="none" w="sm" len="sm"/>
          </a:ln>
        </p:spPr>
      </p:cxnSp>
      <p:sp>
        <p:nvSpPr>
          <p:cNvPr id="258" name="Google Shape;258;p36"/>
          <p:cNvSpPr txBox="1"/>
          <p:nvPr/>
        </p:nvSpPr>
        <p:spPr>
          <a:xfrm>
            <a:off x="4899016" y="1325154"/>
            <a:ext cx="6938298" cy="5127875"/>
          </a:xfrm>
          <a:prstGeom prst="rect">
            <a:avLst/>
          </a:prstGeom>
          <a:noFill/>
          <a:ln>
            <a:noFill/>
          </a:ln>
        </p:spPr>
        <p:txBody>
          <a:bodyPr spcFirstLastPara="1" wrap="square" lIns="91425" tIns="45700" rIns="91425" bIns="45700" anchor="ctr" anchorCtr="0">
            <a:normAutofit/>
          </a:bodyPr>
          <a:lstStyle/>
          <a:p>
            <a:pPr marL="0" marR="0" lvl="0" indent="101600" algn="l" rtl="0">
              <a:lnSpc>
                <a:spcPct val="9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59" name="Google Shape;259;p3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0" name="Google Shape;260;p36"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261" name="Google Shape;261;p3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2" name="Google Shape;262;p36"/>
          <p:cNvPicPr preferRelativeResize="0"/>
          <p:nvPr/>
        </p:nvPicPr>
        <p:blipFill rotWithShape="1">
          <a:blip r:embed="rId4">
            <a:alphaModFix/>
          </a:blip>
          <a:srcRect/>
          <a:stretch/>
        </p:blipFill>
        <p:spPr>
          <a:xfrm>
            <a:off x="11374639" y="152449"/>
            <a:ext cx="462675" cy="709197"/>
          </a:xfrm>
          <a:prstGeom prst="rect">
            <a:avLst/>
          </a:prstGeom>
          <a:noFill/>
          <a:ln>
            <a:noFill/>
          </a:ln>
        </p:spPr>
      </p:pic>
      <p:pic>
        <p:nvPicPr>
          <p:cNvPr id="263" name="Google Shape;263;p36" descr="Icon&#10;&#10;Description automatically generated"/>
          <p:cNvPicPr preferRelativeResize="0"/>
          <p:nvPr/>
        </p:nvPicPr>
        <p:blipFill rotWithShape="1">
          <a:blip r:embed="rId5">
            <a:alphaModFix/>
          </a:blip>
          <a:srcRect/>
          <a:stretch/>
        </p:blipFill>
        <p:spPr>
          <a:xfrm>
            <a:off x="5130484" y="643803"/>
            <a:ext cx="1167177" cy="1167177"/>
          </a:xfrm>
          <a:prstGeom prst="rect">
            <a:avLst/>
          </a:prstGeom>
          <a:noFill/>
          <a:ln>
            <a:noFill/>
          </a:ln>
        </p:spPr>
      </p:pic>
      <p:sp>
        <p:nvSpPr>
          <p:cNvPr id="264" name="Google Shape;264;p36"/>
          <p:cNvSpPr txBox="1"/>
          <p:nvPr/>
        </p:nvSpPr>
        <p:spPr>
          <a:xfrm>
            <a:off x="6529129" y="391648"/>
            <a:ext cx="4463667" cy="1609631"/>
          </a:xfrm>
          <a:prstGeom prst="rect">
            <a:avLst/>
          </a:prstGeom>
          <a:noFill/>
          <a:ln>
            <a:noFill/>
          </a:ln>
        </p:spPr>
        <p:txBody>
          <a:bodyPr spcFirstLastPara="1" wrap="square" lIns="91425" tIns="45700" rIns="91425" bIns="45700" anchor="t" anchorCtr="0">
            <a:spAutoFit/>
          </a:bodyPr>
          <a:lstStyle/>
          <a:p>
            <a:pPr lvl="0">
              <a:lnSpc>
                <a:spcPct val="90000"/>
              </a:lnSpc>
            </a:pPr>
            <a:r>
              <a:rPr lang="en-IE" sz="2400" dirty="0" err="1">
                <a:solidFill>
                  <a:srgbClr val="2E75B5"/>
                </a:solidFill>
                <a:latin typeface="Abel"/>
                <a:ea typeface="Abel"/>
                <a:cs typeface="Abel"/>
                <a:sym typeface="Abel"/>
              </a:rPr>
              <a:t>Edição</a:t>
            </a:r>
            <a:endParaRPr sz="2400" b="0" i="0" u="none" strike="noStrike" cap="none" dirty="0">
              <a:solidFill>
                <a:schemeClr val="lt1"/>
              </a:solidFill>
              <a:latin typeface="Abel"/>
              <a:ea typeface="Abel"/>
              <a:cs typeface="Abel"/>
              <a:sym typeface="Abel"/>
            </a:endParaRPr>
          </a:p>
          <a:p>
            <a:pPr lvl="0">
              <a:spcBef>
                <a:spcPts val="600"/>
              </a:spcBef>
            </a:pPr>
            <a:r>
              <a:rPr lang="pt-PT" sz="1800" dirty="0">
                <a:solidFill>
                  <a:schemeClr val="lt1"/>
                </a:solidFill>
                <a:latin typeface="Abel"/>
                <a:ea typeface="Abel"/>
                <a:cs typeface="Abel"/>
                <a:sym typeface="Abel"/>
              </a:rPr>
              <a:t>Edição de três/quatro pontos incluindo, Inserir, Substituir, </a:t>
            </a:r>
            <a:r>
              <a:rPr lang="pt-PT" sz="1800" dirty="0" err="1">
                <a:solidFill>
                  <a:schemeClr val="lt1"/>
                </a:solidFill>
                <a:latin typeface="Abel"/>
                <a:ea typeface="Abel"/>
                <a:cs typeface="Abel"/>
                <a:sym typeface="Abel"/>
              </a:rPr>
              <a:t>Fit</a:t>
            </a:r>
            <a:r>
              <a:rPr lang="pt-PT" sz="1800" dirty="0">
                <a:solidFill>
                  <a:schemeClr val="lt1"/>
                </a:solidFill>
                <a:latin typeface="Abel"/>
                <a:ea typeface="Abel"/>
                <a:cs typeface="Abel"/>
                <a:sym typeface="Abel"/>
              </a:rPr>
              <a:t>-to-</a:t>
            </a:r>
            <a:r>
              <a:rPr lang="pt-PT" sz="1800" dirty="0" err="1">
                <a:solidFill>
                  <a:schemeClr val="lt1"/>
                </a:solidFill>
                <a:latin typeface="Abel"/>
                <a:ea typeface="Abel"/>
                <a:cs typeface="Abel"/>
                <a:sym typeface="Abel"/>
              </a:rPr>
              <a:t>Fill</a:t>
            </a:r>
            <a:r>
              <a:rPr lang="pt-PT" sz="1800" dirty="0">
                <a:solidFill>
                  <a:schemeClr val="lt1"/>
                </a:solidFill>
                <a:latin typeface="Abel"/>
                <a:ea typeface="Abel"/>
                <a:cs typeface="Abel"/>
                <a:sym typeface="Abel"/>
              </a:rPr>
              <a:t>, enchimento, nivelamento de áudio, avisos de sincronização de faixas, múltiplos vídeos e aparamento assimétrico. </a:t>
            </a:r>
            <a:endParaRPr sz="1800" b="0" i="0" u="none" strike="noStrike" cap="none" dirty="0">
              <a:solidFill>
                <a:schemeClr val="lt1"/>
              </a:solidFill>
              <a:latin typeface="Abel"/>
              <a:ea typeface="Abel"/>
              <a:cs typeface="Abel"/>
              <a:sym typeface="Abel"/>
            </a:endParaRPr>
          </a:p>
        </p:txBody>
      </p:sp>
      <p:pic>
        <p:nvPicPr>
          <p:cNvPr id="265" name="Google Shape;265;p36" descr="Icon&#10;&#10;Description automatically generated"/>
          <p:cNvPicPr preferRelativeResize="0"/>
          <p:nvPr/>
        </p:nvPicPr>
        <p:blipFill rotWithShape="1">
          <a:blip r:embed="rId6">
            <a:alphaModFix/>
          </a:blip>
          <a:srcRect/>
          <a:stretch/>
        </p:blipFill>
        <p:spPr>
          <a:xfrm>
            <a:off x="5187107" y="2259399"/>
            <a:ext cx="1110554" cy="1110554"/>
          </a:xfrm>
          <a:prstGeom prst="rect">
            <a:avLst/>
          </a:prstGeom>
          <a:noFill/>
          <a:ln>
            <a:noFill/>
          </a:ln>
        </p:spPr>
      </p:pic>
      <p:sp>
        <p:nvSpPr>
          <p:cNvPr id="266" name="Google Shape;266;p36"/>
          <p:cNvSpPr txBox="1"/>
          <p:nvPr/>
        </p:nvSpPr>
        <p:spPr>
          <a:xfrm>
            <a:off x="6602125" y="2170938"/>
            <a:ext cx="4463667" cy="1015622"/>
          </a:xfrm>
          <a:prstGeom prst="rect">
            <a:avLst/>
          </a:prstGeom>
          <a:noFill/>
          <a:ln>
            <a:noFill/>
          </a:ln>
        </p:spPr>
        <p:txBody>
          <a:bodyPr spcFirstLastPara="1" wrap="square" lIns="91425" tIns="45700" rIns="91425" bIns="45700" anchor="t" anchorCtr="0">
            <a:spAutoFit/>
          </a:bodyPr>
          <a:lstStyle/>
          <a:p>
            <a:pPr lvl="0"/>
            <a:r>
              <a:rPr lang="en-IE" sz="2400" dirty="0" err="1">
                <a:solidFill>
                  <a:srgbClr val="2E75B5"/>
                </a:solidFill>
                <a:latin typeface="Abel"/>
                <a:ea typeface="Abel"/>
                <a:cs typeface="Abel"/>
                <a:sym typeface="Abel"/>
              </a:rPr>
              <a:t>Gráfico</a:t>
            </a:r>
            <a:endParaRPr sz="2400" b="0" i="0" u="none" strike="noStrike" cap="none" dirty="0">
              <a:solidFill>
                <a:schemeClr val="lt1"/>
              </a:solidFill>
              <a:latin typeface="Abel"/>
              <a:ea typeface="Abel"/>
              <a:cs typeface="Abel"/>
              <a:sym typeface="Abel"/>
            </a:endParaRPr>
          </a:p>
          <a:p>
            <a:pPr lvl="0"/>
            <a:r>
              <a:rPr lang="pt-PT" sz="1800" dirty="0">
                <a:solidFill>
                  <a:schemeClr val="lt1"/>
                </a:solidFill>
                <a:latin typeface="Abel"/>
                <a:ea typeface="Abel"/>
                <a:cs typeface="Abel"/>
                <a:sym typeface="Abel"/>
              </a:rPr>
              <a:t>Filtros e </a:t>
            </a:r>
            <a:r>
              <a:rPr lang="pt-PT" sz="1800" dirty="0" err="1">
                <a:solidFill>
                  <a:schemeClr val="lt1"/>
                </a:solidFill>
                <a:latin typeface="Abel"/>
                <a:ea typeface="Abel"/>
                <a:cs typeface="Abel"/>
                <a:sym typeface="Abel"/>
              </a:rPr>
              <a:t>LUTs</a:t>
            </a:r>
            <a:r>
              <a:rPr lang="pt-PT" sz="1800" dirty="0">
                <a:solidFill>
                  <a:schemeClr val="lt1"/>
                </a:solidFill>
                <a:latin typeface="Abel"/>
                <a:ea typeface="Abel"/>
                <a:cs typeface="Abel"/>
                <a:sym typeface="Abel"/>
              </a:rPr>
              <a:t>, transições criativas e correção de cores darão ao seu vídeo o visual que procura.</a:t>
            </a:r>
            <a:endParaRPr dirty="0"/>
          </a:p>
        </p:txBody>
      </p:sp>
      <p:pic>
        <p:nvPicPr>
          <p:cNvPr id="267" name="Google Shape;267;p36" descr="Icon&#10;&#10;Description automatically generated"/>
          <p:cNvPicPr preferRelativeResize="0"/>
          <p:nvPr/>
        </p:nvPicPr>
        <p:blipFill rotWithShape="1">
          <a:blip r:embed="rId7">
            <a:alphaModFix/>
          </a:blip>
          <a:srcRect/>
          <a:stretch/>
        </p:blipFill>
        <p:spPr>
          <a:xfrm>
            <a:off x="5086293" y="3732404"/>
            <a:ext cx="1364410" cy="1364410"/>
          </a:xfrm>
          <a:prstGeom prst="rect">
            <a:avLst/>
          </a:prstGeom>
          <a:noFill/>
          <a:ln>
            <a:noFill/>
          </a:ln>
        </p:spPr>
      </p:pic>
      <p:pic>
        <p:nvPicPr>
          <p:cNvPr id="268" name="Google Shape;268;p36" descr="Icon&#10;&#10;Description automatically generated"/>
          <p:cNvPicPr preferRelativeResize="0"/>
          <p:nvPr/>
        </p:nvPicPr>
        <p:blipFill rotWithShape="1">
          <a:blip r:embed="rId8">
            <a:alphaModFix/>
          </a:blip>
          <a:srcRect/>
          <a:stretch/>
        </p:blipFill>
        <p:spPr>
          <a:xfrm>
            <a:off x="5162169" y="5318862"/>
            <a:ext cx="1212659" cy="1212659"/>
          </a:xfrm>
          <a:prstGeom prst="rect">
            <a:avLst/>
          </a:prstGeom>
          <a:noFill/>
          <a:ln>
            <a:noFill/>
          </a:ln>
        </p:spPr>
      </p:pic>
      <p:sp>
        <p:nvSpPr>
          <p:cNvPr id="269" name="Google Shape;269;p36"/>
          <p:cNvSpPr txBox="1"/>
          <p:nvPr/>
        </p:nvSpPr>
        <p:spPr>
          <a:xfrm>
            <a:off x="6602125" y="5397355"/>
            <a:ext cx="3435854" cy="13326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pt-PT" sz="2400" dirty="0">
                <a:solidFill>
                  <a:srgbClr val="2E75B5"/>
                </a:solidFill>
                <a:latin typeface="Abel"/>
                <a:ea typeface="Abel"/>
                <a:cs typeface="Abel"/>
                <a:sym typeface="Abel"/>
              </a:rPr>
              <a:t>áudio</a:t>
            </a:r>
            <a:endParaRPr sz="2400" b="0" i="0" u="none" strike="noStrike" cap="none" dirty="0">
              <a:solidFill>
                <a:schemeClr val="lt1"/>
              </a:solidFill>
              <a:latin typeface="Abel"/>
              <a:ea typeface="Abel"/>
              <a:cs typeface="Abel"/>
              <a:sym typeface="Abel"/>
            </a:endParaRPr>
          </a:p>
          <a:p>
            <a:pPr lvl="0">
              <a:spcBef>
                <a:spcPts val="600"/>
              </a:spcBef>
            </a:pPr>
            <a:r>
              <a:rPr lang="pt-PT" sz="1800" dirty="0">
                <a:solidFill>
                  <a:schemeClr val="lt1"/>
                </a:solidFill>
                <a:latin typeface="Abel"/>
                <a:ea typeface="Abel"/>
                <a:cs typeface="Abel"/>
                <a:sym typeface="Abel"/>
              </a:rPr>
              <a:t>Grave a narrativa diretamente ao longo da sua linha temporal de reprodução</a:t>
            </a:r>
            <a:endParaRPr sz="1800" b="0" i="0" u="none" strike="noStrike" cap="none" dirty="0">
              <a:solidFill>
                <a:schemeClr val="lt1"/>
              </a:solidFill>
              <a:latin typeface="Abel"/>
              <a:ea typeface="Abel"/>
              <a:cs typeface="Abel"/>
              <a:sym typeface="Abel"/>
            </a:endParaRPr>
          </a:p>
        </p:txBody>
      </p:sp>
      <p:sp>
        <p:nvSpPr>
          <p:cNvPr id="270" name="Google Shape;270;p36"/>
          <p:cNvSpPr txBox="1"/>
          <p:nvPr/>
        </p:nvSpPr>
        <p:spPr>
          <a:xfrm>
            <a:off x="6602125" y="3724006"/>
            <a:ext cx="4282122" cy="1609631"/>
          </a:xfrm>
          <a:prstGeom prst="rect">
            <a:avLst/>
          </a:prstGeom>
          <a:noFill/>
          <a:ln>
            <a:noFill/>
          </a:ln>
        </p:spPr>
        <p:txBody>
          <a:bodyPr spcFirstLastPara="1" wrap="square" lIns="91425" tIns="45700" rIns="91425" bIns="45700" anchor="t" anchorCtr="0">
            <a:spAutoFit/>
          </a:bodyPr>
          <a:lstStyle/>
          <a:p>
            <a:pPr lvl="0">
              <a:lnSpc>
                <a:spcPct val="90000"/>
              </a:lnSpc>
            </a:pPr>
            <a:r>
              <a:rPr lang="en-IE" sz="2400" dirty="0" err="1">
                <a:solidFill>
                  <a:srgbClr val="2E75B5"/>
                </a:solidFill>
                <a:latin typeface="Abel"/>
                <a:ea typeface="Abel"/>
                <a:cs typeface="Abel"/>
                <a:sym typeface="Abel"/>
              </a:rPr>
              <a:t>Nuvem</a:t>
            </a:r>
            <a:endParaRPr sz="2400" b="0" i="0" u="none" strike="noStrike" cap="none" dirty="0">
              <a:solidFill>
                <a:schemeClr val="lt1"/>
              </a:solidFill>
              <a:latin typeface="Abel"/>
              <a:ea typeface="Abel"/>
              <a:cs typeface="Abel"/>
              <a:sym typeface="Abel"/>
            </a:endParaRPr>
          </a:p>
          <a:p>
            <a:pPr lvl="0">
              <a:spcBef>
                <a:spcPts val="600"/>
              </a:spcBef>
            </a:pPr>
            <a:r>
              <a:rPr lang="pt-PT" sz="1800" dirty="0">
                <a:solidFill>
                  <a:schemeClr val="lt1"/>
                </a:solidFill>
                <a:latin typeface="Abel"/>
                <a:ea typeface="Abel"/>
                <a:cs typeface="Abel"/>
                <a:sym typeface="Abel"/>
              </a:rPr>
              <a:t>Pode editar diretamente a partir do seu armazenamento na nuvem. Basta ligar, navegar e deixar os clips instantaneamente na sua linha temporal.</a:t>
            </a:r>
            <a:endParaRPr dirty="0"/>
          </a:p>
        </p:txBody>
      </p:sp>
      <p:pic>
        <p:nvPicPr>
          <p:cNvPr id="271" name="Google Shape;271;p36" descr="Convert to Lightworks"/>
          <p:cNvPicPr preferRelativeResize="0"/>
          <p:nvPr/>
        </p:nvPicPr>
        <p:blipFill rotWithShape="1">
          <a:blip r:embed="rId9">
            <a:alphaModFix/>
          </a:blip>
          <a:srcRect/>
          <a:stretch/>
        </p:blipFill>
        <p:spPr>
          <a:xfrm>
            <a:off x="1505763" y="1508508"/>
            <a:ext cx="2002376" cy="15017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7"/>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7" name="Google Shape;277;p7" descr="Graphical user interface, application&#10;&#10;Description automatically generated"/>
          <p:cNvPicPr preferRelativeResize="0"/>
          <p:nvPr/>
        </p:nvPicPr>
        <p:blipFill rotWithShape="1">
          <a:blip r:embed="rId3">
            <a:alphaModFix/>
          </a:blip>
          <a:srcRect t="2706" r="-1" b="-1"/>
          <a:stretch/>
        </p:blipFill>
        <p:spPr>
          <a:xfrm>
            <a:off x="4547937" y="-5"/>
            <a:ext cx="7644062" cy="3681406"/>
          </a:xfrm>
          <a:prstGeom prst="rect">
            <a:avLst/>
          </a:prstGeom>
          <a:noFill/>
          <a:ln>
            <a:noFill/>
          </a:ln>
        </p:spPr>
      </p:pic>
      <p:sp>
        <p:nvSpPr>
          <p:cNvPr id="278" name="Google Shape;278;p7"/>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9" name="Google Shape;279;p7"/>
          <p:cNvSpPr txBox="1">
            <a:spLocks noGrp="1"/>
          </p:cNvSpPr>
          <p:nvPr>
            <p:ph type="title"/>
          </p:nvPr>
        </p:nvSpPr>
        <p:spPr>
          <a:xfrm>
            <a:off x="590372" y="344129"/>
            <a:ext cx="5395912" cy="3158565"/>
          </a:xfrm>
          <a:prstGeom prst="rect">
            <a:avLst/>
          </a:prstGeom>
          <a:noFill/>
          <a:ln>
            <a:noFill/>
          </a:ln>
        </p:spPr>
        <p:txBody>
          <a:bodyPr spcFirstLastPara="1" wrap="square" lIns="91425" tIns="45700" rIns="91425" bIns="45700" anchor="b" anchorCtr="0">
            <a:normAutofit fontScale="90000"/>
          </a:bodyPr>
          <a:lstStyle/>
          <a:p>
            <a:pPr lvl="0">
              <a:buSzPct val="50000"/>
            </a:pPr>
            <a:br>
              <a:rPr lang="en-IE" sz="4000" dirty="0">
                <a:solidFill>
                  <a:srgbClr val="F2F2F2"/>
                </a:solidFill>
                <a:latin typeface="Abel"/>
                <a:ea typeface="Abel"/>
                <a:cs typeface="Abel"/>
                <a:sym typeface="Abel"/>
              </a:rPr>
            </a:br>
            <a:br>
              <a:rPr lang="en-IE" sz="4000" dirty="0">
                <a:solidFill>
                  <a:srgbClr val="F2F2F2"/>
                </a:solidFill>
                <a:latin typeface="Abel"/>
                <a:ea typeface="Abel"/>
                <a:cs typeface="Abel"/>
                <a:sym typeface="Abel"/>
              </a:rPr>
            </a:br>
            <a:br>
              <a:rPr lang="en-IE" sz="4000" dirty="0">
                <a:solidFill>
                  <a:srgbClr val="F2F2F2"/>
                </a:solidFill>
                <a:latin typeface="Abel"/>
                <a:ea typeface="Abel"/>
                <a:cs typeface="Abel"/>
                <a:sym typeface="Abel"/>
              </a:rPr>
            </a:br>
            <a:r>
              <a:rPr lang="en-IE" sz="4900" dirty="0" err="1">
                <a:solidFill>
                  <a:srgbClr val="E1AE44"/>
                </a:solidFill>
                <a:latin typeface="Abel"/>
                <a:sym typeface="Abel"/>
              </a:rPr>
              <a:t>Programa</a:t>
            </a:r>
            <a:r>
              <a:rPr lang="en-IE" sz="4000" dirty="0">
                <a:solidFill>
                  <a:srgbClr val="F2F2F2"/>
                </a:solidFill>
                <a:latin typeface="Abel"/>
                <a:ea typeface="Abel"/>
                <a:cs typeface="Abel"/>
                <a:sym typeface="Abel"/>
              </a:rPr>
              <a:t> </a:t>
            </a:r>
            <a:r>
              <a:rPr lang="en-IE" sz="4900" dirty="0" err="1">
                <a:solidFill>
                  <a:srgbClr val="E1AE44"/>
                </a:solidFill>
                <a:latin typeface="Abel"/>
                <a:ea typeface="Abel"/>
                <a:cs typeface="Abel"/>
                <a:sym typeface="Abel"/>
              </a:rPr>
              <a:t>Powtoon</a:t>
            </a:r>
            <a:r>
              <a:rPr lang="en-IE" sz="4900" dirty="0">
                <a:solidFill>
                  <a:srgbClr val="E1AE44"/>
                </a:solidFill>
                <a:latin typeface="Abel"/>
                <a:ea typeface="Abel"/>
                <a:cs typeface="Abel"/>
                <a:sym typeface="Abel"/>
              </a:rPr>
              <a:t> </a:t>
            </a:r>
            <a:br>
              <a:rPr lang="en-IE" sz="4000" dirty="0">
                <a:solidFill>
                  <a:srgbClr val="F2F2F2"/>
                </a:solidFill>
                <a:latin typeface="Abel"/>
                <a:ea typeface="Abel"/>
                <a:cs typeface="Abel"/>
                <a:sym typeface="Abel"/>
              </a:rPr>
            </a:br>
            <a:r>
              <a:rPr lang="pt-PT" sz="3100" dirty="0">
                <a:solidFill>
                  <a:schemeClr val="lt1"/>
                </a:solidFill>
                <a:latin typeface="Abel"/>
                <a:ea typeface="Abel"/>
                <a:cs typeface="Abel"/>
                <a:sym typeface="Abel"/>
              </a:rPr>
              <a:t>é uma plataforma de comunicação visual online e um criador de vídeo online projetado para criar vídeos e apresentações animadas envolventes com um aspeto e sensação profissional.</a:t>
            </a:r>
            <a:endParaRPr sz="3100" dirty="0">
              <a:solidFill>
                <a:schemeClr val="lt1"/>
              </a:solidFill>
              <a:latin typeface="Abel"/>
              <a:ea typeface="Abel"/>
              <a:cs typeface="Abel"/>
              <a:sym typeface="Abel"/>
            </a:endParaRPr>
          </a:p>
        </p:txBody>
      </p:sp>
      <p:cxnSp>
        <p:nvCxnSpPr>
          <p:cNvPr id="280" name="Google Shape;280;p7"/>
          <p:cNvCxnSpPr/>
          <p:nvPr/>
        </p:nvCxnSpPr>
        <p:spPr>
          <a:xfrm rot="10800000">
            <a:off x="838200" y="3681408"/>
            <a:ext cx="11353799" cy="0"/>
          </a:xfrm>
          <a:prstGeom prst="straightConnector1">
            <a:avLst/>
          </a:prstGeom>
          <a:noFill/>
          <a:ln w="12700" cap="flat" cmpd="sng">
            <a:solidFill>
              <a:schemeClr val="accent2"/>
            </a:solidFill>
            <a:prstDash val="solid"/>
            <a:round/>
            <a:headEnd type="none" w="sm" len="sm"/>
            <a:tailEnd type="none" w="sm" len="sm"/>
          </a:ln>
        </p:spPr>
      </p:cxnSp>
      <p:sp>
        <p:nvSpPr>
          <p:cNvPr id="281" name="Google Shape;281;p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2" name="Google Shape;282;p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83" name="Google Shape;283;p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4" name="Google Shape;284;p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85" name="Google Shape;285;p7"/>
          <p:cNvSpPr txBox="1"/>
          <p:nvPr/>
        </p:nvSpPr>
        <p:spPr>
          <a:xfrm>
            <a:off x="666122" y="3187195"/>
            <a:ext cx="5615346" cy="2280293"/>
          </a:xfrm>
          <a:prstGeom prst="rect">
            <a:avLst/>
          </a:prstGeom>
          <a:noFill/>
          <a:ln>
            <a:noFill/>
          </a:ln>
        </p:spPr>
        <p:txBody>
          <a:bodyPr spcFirstLastPara="1" wrap="square" lIns="91425" tIns="45700" rIns="91425" bIns="45700" anchor="b" anchorCtr="0">
            <a:normAutofit fontScale="75000" lnSpcReduction="20000"/>
          </a:bodyPr>
          <a:lstStyle/>
          <a:p>
            <a:pPr marL="0" marR="0" lvl="0" indent="0" algn="r" rtl="0">
              <a:lnSpc>
                <a:spcPct val="90000"/>
              </a:lnSpc>
              <a:spcBef>
                <a:spcPts val="0"/>
              </a:spcBef>
              <a:spcAft>
                <a:spcPts val="0"/>
              </a:spcAft>
              <a:buClr>
                <a:schemeClr val="dk1"/>
              </a:buClr>
              <a:buSzPct val="60000"/>
              <a:buFont typeface="Calibri"/>
              <a:buNone/>
            </a:pPr>
            <a:br>
              <a:rPr lang="en-IE" sz="4000" b="0" i="0" u="none" strike="noStrike" cap="none" dirty="0">
                <a:solidFill>
                  <a:srgbClr val="F2F2F2"/>
                </a:solidFill>
                <a:latin typeface="Abel"/>
                <a:ea typeface="Abel"/>
                <a:cs typeface="Abel"/>
                <a:sym typeface="Abel"/>
              </a:rPr>
            </a:br>
            <a:br>
              <a:rPr lang="en-IE" sz="4000" b="0" i="0" u="none" strike="noStrike" cap="none" dirty="0">
                <a:solidFill>
                  <a:srgbClr val="F2F2F2"/>
                </a:solidFill>
                <a:latin typeface="Abel"/>
                <a:ea typeface="Abel"/>
                <a:cs typeface="Abel"/>
                <a:sym typeface="Abel"/>
              </a:rPr>
            </a:br>
            <a:br>
              <a:rPr lang="en-IE" sz="4000" b="0" i="0" u="none" strike="noStrike" cap="none" dirty="0">
                <a:solidFill>
                  <a:srgbClr val="F2F2F2"/>
                </a:solidFill>
                <a:latin typeface="Abel"/>
                <a:ea typeface="Abel"/>
                <a:cs typeface="Abel"/>
                <a:sym typeface="Abel"/>
              </a:rPr>
            </a:br>
            <a:endParaRPr sz="2200" b="0" i="0" u="none" strike="noStrike" cap="none" dirty="0">
              <a:solidFill>
                <a:schemeClr val="lt1"/>
              </a:solidFill>
              <a:latin typeface="Abel"/>
              <a:ea typeface="Abel"/>
              <a:cs typeface="Abel"/>
              <a:sym typeface="Abel"/>
            </a:endParaRPr>
          </a:p>
          <a:p>
            <a:pPr lvl="0">
              <a:lnSpc>
                <a:spcPct val="90000"/>
              </a:lnSpc>
              <a:buClr>
                <a:schemeClr val="dk1"/>
              </a:buClr>
              <a:buSzPct val="100000"/>
            </a:pPr>
            <a:r>
              <a:rPr lang="en-IE" sz="2400" dirty="0" err="1">
                <a:solidFill>
                  <a:schemeClr val="lt1"/>
                </a:solidFill>
                <a:latin typeface="Abel"/>
                <a:ea typeface="Abel"/>
                <a:cs typeface="Abel"/>
                <a:sym typeface="Abel"/>
              </a:rPr>
              <a:t>Início</a:t>
            </a:r>
            <a:r>
              <a:rPr lang="en-IE" sz="2400" dirty="0">
                <a:solidFill>
                  <a:schemeClr val="lt1"/>
                </a:solidFill>
                <a:latin typeface="Abel"/>
                <a:ea typeface="Abel"/>
                <a:cs typeface="Abel"/>
                <a:sym typeface="Abel"/>
              </a:rPr>
              <a:t> de </a:t>
            </a:r>
            <a:r>
              <a:rPr lang="en-IE" sz="2400" dirty="0" err="1">
                <a:solidFill>
                  <a:schemeClr val="lt1"/>
                </a:solidFill>
                <a:latin typeface="Abel"/>
                <a:ea typeface="Abel"/>
                <a:cs typeface="Abel"/>
                <a:sym typeface="Abel"/>
              </a:rPr>
              <a:t>sessão</a:t>
            </a:r>
            <a:r>
              <a:rPr lang="en-IE" sz="2400" dirty="0">
                <a:solidFill>
                  <a:schemeClr val="lt1"/>
                </a:solidFill>
                <a:latin typeface="Abel"/>
                <a:ea typeface="Abel"/>
                <a:cs typeface="Abel"/>
                <a:sym typeface="Abel"/>
              </a:rPr>
              <a:t> </a:t>
            </a:r>
            <a:r>
              <a:rPr lang="en-IE" sz="2400" dirty="0" err="1">
                <a:solidFill>
                  <a:schemeClr val="lt1"/>
                </a:solidFill>
                <a:latin typeface="Abel"/>
                <a:ea typeface="Abel"/>
                <a:cs typeface="Abel"/>
                <a:sym typeface="Abel"/>
              </a:rPr>
              <a:t>gratuito</a:t>
            </a:r>
            <a:r>
              <a:rPr lang="en-IE" sz="2400" dirty="0">
                <a:solidFill>
                  <a:schemeClr val="lt1"/>
                </a:solidFill>
                <a:latin typeface="Abel"/>
                <a:ea typeface="Abel"/>
                <a:cs typeface="Abel"/>
                <a:sym typeface="Abel"/>
              </a:rPr>
              <a:t>:</a:t>
            </a:r>
            <a:endParaRPr dirty="0"/>
          </a:p>
          <a:p>
            <a:pPr marL="0" marR="0" lvl="0" indent="0" algn="l" rtl="0">
              <a:lnSpc>
                <a:spcPct val="90000"/>
              </a:lnSpc>
              <a:spcBef>
                <a:spcPts val="0"/>
              </a:spcBef>
              <a:spcAft>
                <a:spcPts val="0"/>
              </a:spcAft>
              <a:buClr>
                <a:schemeClr val="dk1"/>
              </a:buClr>
              <a:buSzPct val="109090"/>
              <a:buFont typeface="Calibri"/>
              <a:buNone/>
            </a:pPr>
            <a:r>
              <a:rPr lang="en-IE" sz="2200" b="0" i="0" u="sng" strike="noStrike" cap="none" dirty="0">
                <a:solidFill>
                  <a:srgbClr val="F2F2F2"/>
                </a:solidFill>
                <a:latin typeface="Abel"/>
                <a:ea typeface="Abel"/>
                <a:cs typeface="Abel"/>
                <a:sym typeface="Abel"/>
                <a:hlinkClick r:id="rId6">
                  <a:extLst>
                    <a:ext uri="{A12FA001-AC4F-418D-AE19-62706E023703}">
                      <ahyp:hlinkClr xmlns:ahyp="http://schemas.microsoft.com/office/drawing/2018/hyperlinkcolor" val="tx"/>
                    </a:ext>
                  </a:extLst>
                </a:hlinkClick>
              </a:rPr>
              <a:t>https://www.powtoon.com/</a:t>
            </a:r>
            <a:endParaRPr sz="2200" b="0" i="0" u="none" strike="noStrike" cap="none" dirty="0">
              <a:solidFill>
                <a:srgbClr val="F2F2F2"/>
              </a:solidFill>
              <a:latin typeface="Abel"/>
              <a:ea typeface="Abel"/>
              <a:cs typeface="Abel"/>
              <a:sym typeface="Abel"/>
            </a:endParaRPr>
          </a:p>
          <a:p>
            <a:pPr lvl="0">
              <a:lnSpc>
                <a:spcPct val="90000"/>
              </a:lnSpc>
              <a:buClr>
                <a:schemeClr val="dk1"/>
              </a:buClr>
              <a:buSzPct val="109090"/>
            </a:pPr>
            <a:r>
              <a:rPr lang="pt-PT" sz="2200" dirty="0">
                <a:solidFill>
                  <a:srgbClr val="F2F2F2"/>
                </a:solidFill>
                <a:latin typeface="Abel"/>
                <a:ea typeface="Abel"/>
                <a:cs typeface="Abel"/>
                <a:sym typeface="Abel"/>
              </a:rPr>
              <a:t>
Tutorial do YouTube</a:t>
            </a:r>
            <a:r>
              <a:rPr lang="en-IE" sz="2200" b="0" i="0" u="none" strike="noStrike" cap="none" dirty="0">
                <a:solidFill>
                  <a:schemeClr val="lt1"/>
                </a:solidFill>
                <a:latin typeface="Abel"/>
                <a:ea typeface="Abel"/>
                <a:cs typeface="Abel"/>
                <a:sym typeface="Abel"/>
              </a:rPr>
              <a:t>: </a:t>
            </a:r>
            <a:r>
              <a:rPr lang="en-IE" sz="2200" b="0" i="0" u="sng" strike="noStrike" cap="none" dirty="0">
                <a:solidFill>
                  <a:srgbClr val="F2F2F2"/>
                </a:solidFill>
                <a:latin typeface="Abel"/>
                <a:ea typeface="Abel"/>
                <a:cs typeface="Abel"/>
                <a:sym typeface="Abel"/>
                <a:hlinkClick r:id="rId7">
                  <a:extLst>
                    <a:ext uri="{A12FA001-AC4F-418D-AE19-62706E023703}">
                      <ahyp:hlinkClr xmlns:ahyp="http://schemas.microsoft.com/office/drawing/2018/hyperlinkcolor" val="tx"/>
                    </a:ext>
                  </a:extLst>
                </a:hlinkClick>
              </a:rPr>
              <a:t>https://www.youtube.com/watch?v=lEQiZQi-aGY&amp;t=508s</a:t>
            </a:r>
            <a:endParaRPr sz="2200" b="0" i="0" u="none" strike="noStrike" cap="none" dirty="0">
              <a:solidFill>
                <a:srgbClr val="F2F2F2"/>
              </a:solidFill>
              <a:latin typeface="Abel"/>
              <a:ea typeface="Abel"/>
              <a:cs typeface="Abel"/>
              <a:sym typeface="Abel"/>
            </a:endParaRPr>
          </a:p>
          <a:p>
            <a:pPr marL="0" marR="0" lvl="0" indent="0" algn="l" rtl="0">
              <a:lnSpc>
                <a:spcPct val="90000"/>
              </a:lnSpc>
              <a:spcBef>
                <a:spcPts val="0"/>
              </a:spcBef>
              <a:spcAft>
                <a:spcPts val="0"/>
              </a:spcAft>
              <a:buClr>
                <a:schemeClr val="dk1"/>
              </a:buClr>
              <a:buSzPct val="114285"/>
              <a:buFont typeface="Calibri"/>
              <a:buNone/>
            </a:pPr>
            <a:endParaRPr sz="2100" b="0" i="0" u="none" strike="noStrike" cap="none" dirty="0">
              <a:solidFill>
                <a:srgbClr val="F2F2F2"/>
              </a:solidFill>
              <a:latin typeface="Abel"/>
              <a:ea typeface="Abel"/>
              <a:cs typeface="Abel"/>
              <a:sym typeface="Abel"/>
            </a:endParaRPr>
          </a:p>
          <a:p>
            <a:pPr marL="0" marR="0" lvl="0" indent="0" algn="l" rtl="0">
              <a:lnSpc>
                <a:spcPct val="90000"/>
              </a:lnSpc>
              <a:spcBef>
                <a:spcPts val="0"/>
              </a:spcBef>
              <a:spcAft>
                <a:spcPts val="0"/>
              </a:spcAft>
              <a:buClr>
                <a:schemeClr val="dk1"/>
              </a:buClr>
              <a:buSzPct val="150000"/>
              <a:buFont typeface="Calibri"/>
              <a:buNone/>
            </a:pPr>
            <a:endParaRPr sz="1600" b="0" i="0" u="none" strike="noStrike" cap="none" dirty="0">
              <a:solidFill>
                <a:srgbClr val="D8D8D8"/>
              </a:solidFill>
              <a:latin typeface="Abel"/>
              <a:ea typeface="Abel"/>
              <a:cs typeface="Abel"/>
              <a:sym typeface="Abe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9"/>
        <p:cNvGrpSpPr/>
        <p:nvPr/>
      </p:nvGrpSpPr>
      <p:grpSpPr>
        <a:xfrm>
          <a:off x="0" y="0"/>
          <a:ext cx="0" cy="0"/>
          <a:chOff x="0" y="0"/>
          <a:chExt cx="0" cy="0"/>
        </a:xfrm>
      </p:grpSpPr>
      <p:sp>
        <p:nvSpPr>
          <p:cNvPr id="290" name="Google Shape;290;p3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1" name="Google Shape;291;p37"/>
          <p:cNvSpPr txBox="1"/>
          <p:nvPr/>
        </p:nvSpPr>
        <p:spPr>
          <a:xfrm>
            <a:off x="240723" y="2286000"/>
            <a:ext cx="4298686" cy="3638873"/>
          </a:xfrm>
          <a:prstGeom prst="rect">
            <a:avLst/>
          </a:prstGeom>
          <a:noFill/>
          <a:ln>
            <a:noFill/>
          </a:ln>
        </p:spPr>
        <p:txBody>
          <a:bodyPr spcFirstLastPara="1" wrap="square" lIns="91425" tIns="45700" rIns="91425" bIns="45700" anchor="ctr" anchorCtr="0">
            <a:normAutofit/>
          </a:bodyPr>
          <a:lstStyle/>
          <a:p>
            <a:pPr lvl="0" algn="r">
              <a:lnSpc>
                <a:spcPct val="90000"/>
              </a:lnSpc>
            </a:pPr>
            <a:r>
              <a:rPr lang="en-IE" sz="5400" dirty="0" err="1">
                <a:solidFill>
                  <a:srgbClr val="E1AE44"/>
                </a:solidFill>
                <a:latin typeface="Abel"/>
                <a:ea typeface="Abel"/>
                <a:cs typeface="Abel"/>
                <a:sym typeface="Abel"/>
              </a:rPr>
              <a:t>Características</a:t>
            </a:r>
            <a:r>
              <a:rPr lang="en-IE" sz="5400" dirty="0">
                <a:solidFill>
                  <a:srgbClr val="E1AE44"/>
                </a:solidFill>
                <a:latin typeface="Abel"/>
                <a:ea typeface="Abel"/>
                <a:cs typeface="Abel"/>
                <a:sym typeface="Abel"/>
              </a:rPr>
              <a:t> do 
</a:t>
            </a:r>
            <a:r>
              <a:rPr lang="en-IE" sz="5400" b="0" i="0" u="none" strike="noStrike" cap="none" dirty="0" err="1">
                <a:solidFill>
                  <a:srgbClr val="E1AE44"/>
                </a:solidFill>
                <a:latin typeface="Abel"/>
                <a:ea typeface="Abel"/>
                <a:cs typeface="Abel"/>
                <a:sym typeface="Abel"/>
              </a:rPr>
              <a:t>Powtoon</a:t>
            </a:r>
            <a:endParaRPr sz="5400" b="0" i="0" u="none" strike="noStrike" cap="none" dirty="0">
              <a:solidFill>
                <a:srgbClr val="E1AE44"/>
              </a:solidFill>
              <a:latin typeface="Abel"/>
              <a:ea typeface="Abel"/>
              <a:cs typeface="Abel"/>
              <a:sym typeface="Abel"/>
            </a:endParaRPr>
          </a:p>
          <a:p>
            <a:pPr lvl="0" algn="r">
              <a:lnSpc>
                <a:spcPct val="90000"/>
              </a:lnSpc>
              <a:spcBef>
                <a:spcPts val="600"/>
              </a:spcBef>
            </a:pPr>
            <a:endParaRPr dirty="0"/>
          </a:p>
        </p:txBody>
      </p:sp>
      <p:cxnSp>
        <p:nvCxnSpPr>
          <p:cNvPr id="292" name="Google Shape;292;p37"/>
          <p:cNvCxnSpPr/>
          <p:nvPr/>
        </p:nvCxnSpPr>
        <p:spPr>
          <a:xfrm>
            <a:off x="4653372" y="2286000"/>
            <a:ext cx="0" cy="2286000"/>
          </a:xfrm>
          <a:prstGeom prst="straightConnector1">
            <a:avLst/>
          </a:prstGeom>
          <a:noFill/>
          <a:ln w="15875" cap="flat" cmpd="sng">
            <a:solidFill>
              <a:srgbClr val="FFFFFF"/>
            </a:solidFill>
            <a:prstDash val="solid"/>
            <a:round/>
            <a:headEnd type="none" w="sm" len="sm"/>
            <a:tailEnd type="none" w="sm" len="sm"/>
          </a:ln>
        </p:spPr>
      </p:cxnSp>
      <p:sp>
        <p:nvSpPr>
          <p:cNvPr id="293" name="Google Shape;293;p3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4" name="Google Shape;294;p3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295" name="Google Shape;295;p3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6" name="Google Shape;296;p37"/>
          <p:cNvPicPr preferRelativeResize="0"/>
          <p:nvPr/>
        </p:nvPicPr>
        <p:blipFill rotWithShape="1">
          <a:blip r:embed="rId4">
            <a:alphaModFix/>
          </a:blip>
          <a:srcRect/>
          <a:stretch/>
        </p:blipFill>
        <p:spPr>
          <a:xfrm>
            <a:off x="11374639" y="152449"/>
            <a:ext cx="462675" cy="709197"/>
          </a:xfrm>
          <a:prstGeom prst="rect">
            <a:avLst/>
          </a:prstGeom>
          <a:noFill/>
          <a:ln>
            <a:noFill/>
          </a:ln>
        </p:spPr>
      </p:pic>
      <p:pic>
        <p:nvPicPr>
          <p:cNvPr id="297" name="Google Shape;297;p37" descr="PowToon Kosten, Erfahrungen &amp;amp; Bewertungen - Capterra Österreich 2022"/>
          <p:cNvPicPr preferRelativeResize="0"/>
          <p:nvPr/>
        </p:nvPicPr>
        <p:blipFill rotWithShape="1">
          <a:blip r:embed="rId5">
            <a:alphaModFix/>
          </a:blip>
          <a:srcRect/>
          <a:stretch/>
        </p:blipFill>
        <p:spPr>
          <a:xfrm>
            <a:off x="1395652" y="1544699"/>
            <a:ext cx="2052129" cy="1338494"/>
          </a:xfrm>
          <a:prstGeom prst="rect">
            <a:avLst/>
          </a:prstGeom>
          <a:noFill/>
          <a:ln>
            <a:noFill/>
          </a:ln>
        </p:spPr>
      </p:pic>
      <p:pic>
        <p:nvPicPr>
          <p:cNvPr id="298" name="Google Shape;298;p37" descr="Video editing - Free interface icons"/>
          <p:cNvPicPr preferRelativeResize="0"/>
          <p:nvPr/>
        </p:nvPicPr>
        <p:blipFill rotWithShape="1">
          <a:blip r:embed="rId6">
            <a:alphaModFix/>
          </a:blip>
          <a:srcRect/>
          <a:stretch/>
        </p:blipFill>
        <p:spPr>
          <a:xfrm>
            <a:off x="5614193" y="540917"/>
            <a:ext cx="1924436" cy="1924436"/>
          </a:xfrm>
          <a:prstGeom prst="rect">
            <a:avLst/>
          </a:prstGeom>
          <a:noFill/>
          <a:ln>
            <a:noFill/>
          </a:ln>
        </p:spPr>
      </p:pic>
      <p:sp>
        <p:nvSpPr>
          <p:cNvPr id="299" name="Google Shape;299;p37"/>
          <p:cNvSpPr txBox="1"/>
          <p:nvPr/>
        </p:nvSpPr>
        <p:spPr>
          <a:xfrm>
            <a:off x="7744971" y="701835"/>
            <a:ext cx="3435854" cy="1692731"/>
          </a:xfrm>
          <a:prstGeom prst="rect">
            <a:avLst/>
          </a:prstGeom>
          <a:noFill/>
          <a:ln>
            <a:noFill/>
          </a:ln>
        </p:spPr>
        <p:txBody>
          <a:bodyPr spcFirstLastPara="1" wrap="square" lIns="91425" tIns="45700" rIns="91425" bIns="45700" anchor="t" anchorCtr="0">
            <a:spAutoFit/>
          </a:bodyPr>
          <a:lstStyle/>
          <a:p>
            <a:pPr lvl="0"/>
            <a:r>
              <a:rPr lang="en-IE" sz="2400" dirty="0" err="1">
                <a:solidFill>
                  <a:srgbClr val="2E75B5"/>
                </a:solidFill>
                <a:latin typeface="Abel"/>
                <a:ea typeface="Abel"/>
                <a:cs typeface="Abel"/>
                <a:sym typeface="Abel"/>
              </a:rPr>
              <a:t>Criar</a:t>
            </a:r>
            <a:endParaRPr dirty="0"/>
          </a:p>
          <a:p>
            <a:pPr lvl="0"/>
            <a:r>
              <a:rPr lang="pt-PT" sz="2000" dirty="0">
                <a:solidFill>
                  <a:schemeClr val="lt1"/>
                </a:solidFill>
                <a:latin typeface="Abel"/>
                <a:ea typeface="Abel"/>
                <a:cs typeface="Abel"/>
                <a:sym typeface="Abel"/>
              </a:rPr>
              <a:t>Pode criar vídeos e apresentações em qualquer estilo com vídeos, imagens e personagens ou animações</a:t>
            </a:r>
            <a:endParaRPr sz="1400" b="0" i="0" u="none" strike="noStrike" cap="none" dirty="0">
              <a:solidFill>
                <a:schemeClr val="lt1"/>
              </a:solidFill>
              <a:latin typeface="Abel"/>
              <a:ea typeface="Abel"/>
              <a:cs typeface="Abel"/>
              <a:sym typeface="Abel"/>
            </a:endParaRPr>
          </a:p>
        </p:txBody>
      </p:sp>
      <p:pic>
        <p:nvPicPr>
          <p:cNvPr id="300" name="Google Shape;300;p37" descr="Free Settings Icon, Symbol. PNG, SVG Download."/>
          <p:cNvPicPr preferRelativeResize="0"/>
          <p:nvPr/>
        </p:nvPicPr>
        <p:blipFill rotWithShape="1">
          <a:blip r:embed="rId7">
            <a:alphaModFix/>
          </a:blip>
          <a:srcRect/>
          <a:stretch/>
        </p:blipFill>
        <p:spPr>
          <a:xfrm>
            <a:off x="5287021" y="3138054"/>
            <a:ext cx="1496027" cy="1496027"/>
          </a:xfrm>
          <a:prstGeom prst="rect">
            <a:avLst/>
          </a:prstGeom>
          <a:noFill/>
          <a:ln>
            <a:noFill/>
          </a:ln>
        </p:spPr>
      </p:pic>
      <p:sp>
        <p:nvSpPr>
          <p:cNvPr id="301" name="Google Shape;301;p37"/>
          <p:cNvSpPr txBox="1"/>
          <p:nvPr/>
        </p:nvSpPr>
        <p:spPr>
          <a:xfrm>
            <a:off x="6885028" y="2886739"/>
            <a:ext cx="4489611" cy="2308284"/>
          </a:xfrm>
          <a:prstGeom prst="rect">
            <a:avLst/>
          </a:prstGeom>
          <a:noFill/>
          <a:ln>
            <a:noFill/>
          </a:ln>
        </p:spPr>
        <p:txBody>
          <a:bodyPr spcFirstLastPara="1" wrap="square" lIns="91425" tIns="45700" rIns="91425" bIns="45700" anchor="t" anchorCtr="0">
            <a:spAutoFit/>
          </a:bodyPr>
          <a:lstStyle/>
          <a:p>
            <a:pPr lvl="0"/>
            <a:r>
              <a:rPr lang="en-IE" sz="2400" dirty="0" err="1">
                <a:solidFill>
                  <a:srgbClr val="2E75B5"/>
                </a:solidFill>
                <a:latin typeface="Abel"/>
                <a:ea typeface="Abel"/>
                <a:cs typeface="Abel"/>
                <a:sym typeface="Abel"/>
              </a:rPr>
              <a:t>Gerir</a:t>
            </a:r>
            <a:endParaRPr dirty="0"/>
          </a:p>
          <a:p>
            <a:pPr lvl="0"/>
            <a:r>
              <a:rPr lang="pt-PT" sz="2000" dirty="0">
                <a:solidFill>
                  <a:schemeClr val="lt1"/>
                </a:solidFill>
                <a:latin typeface="Abel"/>
                <a:ea typeface="Abel"/>
                <a:cs typeface="Abel"/>
                <a:sym typeface="Abel"/>
              </a:rPr>
              <a:t>Pode gerir os seus projetos, equipas e bibliotecas partilhadas com as suas equipas. Integrações com equipas da Microsoft, Photoshop, </a:t>
            </a:r>
            <a:r>
              <a:rPr lang="pt-PT" sz="2000" dirty="0" err="1">
                <a:solidFill>
                  <a:schemeClr val="lt1"/>
                </a:solidFill>
                <a:latin typeface="Abel"/>
                <a:ea typeface="Abel"/>
                <a:cs typeface="Abel"/>
                <a:sym typeface="Abel"/>
              </a:rPr>
              <a:t>Canva</a:t>
            </a:r>
            <a:r>
              <a:rPr lang="pt-PT" sz="2000" dirty="0">
                <a:solidFill>
                  <a:schemeClr val="lt1"/>
                </a:solidFill>
                <a:latin typeface="Abel"/>
                <a:ea typeface="Abel"/>
                <a:cs typeface="Abel"/>
                <a:sym typeface="Abel"/>
              </a:rPr>
              <a:t>, PowerPoint, </a:t>
            </a:r>
            <a:r>
              <a:rPr lang="pt-PT" sz="2000" dirty="0" err="1">
                <a:solidFill>
                  <a:schemeClr val="lt1"/>
                </a:solidFill>
                <a:latin typeface="Abel"/>
                <a:ea typeface="Abel"/>
                <a:cs typeface="Abel"/>
                <a:sym typeface="Abel"/>
              </a:rPr>
              <a:t>Hibspot</a:t>
            </a:r>
            <a:r>
              <a:rPr lang="pt-PT" sz="2000" dirty="0">
                <a:solidFill>
                  <a:schemeClr val="lt1"/>
                </a:solidFill>
                <a:latin typeface="Abel"/>
                <a:ea typeface="Abel"/>
                <a:cs typeface="Abel"/>
                <a:sym typeface="Abel"/>
              </a:rPr>
              <a:t> &amp; mais.
</a:t>
            </a:r>
            <a:endParaRPr sz="1400" b="0" i="0" u="none" strike="noStrike" cap="none" dirty="0">
              <a:solidFill>
                <a:schemeClr val="lt1"/>
              </a:solidFill>
              <a:latin typeface="Abel"/>
              <a:ea typeface="Abel"/>
              <a:cs typeface="Abel"/>
              <a:sym typeface="Abel"/>
            </a:endParaRPr>
          </a:p>
        </p:txBody>
      </p:sp>
      <p:sp>
        <p:nvSpPr>
          <p:cNvPr id="302" name="Google Shape;302;p37"/>
          <p:cNvSpPr txBox="1"/>
          <p:nvPr/>
        </p:nvSpPr>
        <p:spPr>
          <a:xfrm>
            <a:off x="8402220" y="5236716"/>
            <a:ext cx="3435854" cy="1692731"/>
          </a:xfrm>
          <a:prstGeom prst="rect">
            <a:avLst/>
          </a:prstGeom>
          <a:noFill/>
          <a:ln>
            <a:noFill/>
          </a:ln>
        </p:spPr>
        <p:txBody>
          <a:bodyPr spcFirstLastPara="1" wrap="square" lIns="91425" tIns="45700" rIns="91425" bIns="45700" anchor="t" anchorCtr="0">
            <a:spAutoFit/>
          </a:bodyPr>
          <a:lstStyle/>
          <a:p>
            <a:pPr lvl="0"/>
            <a:r>
              <a:rPr lang="en-IE" sz="2400" dirty="0" err="1">
                <a:solidFill>
                  <a:srgbClr val="2E75B5"/>
                </a:solidFill>
                <a:latin typeface="Abel"/>
                <a:ea typeface="Abel"/>
                <a:cs typeface="Abel"/>
                <a:sym typeface="Abel"/>
              </a:rPr>
              <a:t>Partilhar</a:t>
            </a:r>
            <a:endParaRPr dirty="0"/>
          </a:p>
          <a:p>
            <a:pPr lvl="0"/>
            <a:r>
              <a:rPr lang="pt-PT" sz="2000" dirty="0">
                <a:solidFill>
                  <a:schemeClr val="lt1"/>
                </a:solidFill>
                <a:latin typeface="Abel"/>
                <a:ea typeface="Abel"/>
                <a:cs typeface="Abel"/>
                <a:sym typeface="Abel"/>
              </a:rPr>
              <a:t>Pode partilhar as suas criações em plataformas sociais e de marketing ou descarregar os seus vídeos.</a:t>
            </a:r>
            <a:endParaRPr sz="1400" b="0" i="0" u="none" strike="noStrike" cap="none" dirty="0">
              <a:solidFill>
                <a:schemeClr val="lt1"/>
              </a:solidFill>
              <a:latin typeface="Abel"/>
              <a:ea typeface="Abel"/>
              <a:cs typeface="Abel"/>
              <a:sym typeface="Abel"/>
            </a:endParaRPr>
          </a:p>
        </p:txBody>
      </p:sp>
      <p:pic>
        <p:nvPicPr>
          <p:cNvPr id="303" name="Google Shape;303;p37"/>
          <p:cNvPicPr preferRelativeResize="0"/>
          <p:nvPr/>
        </p:nvPicPr>
        <p:blipFill rotWithShape="1">
          <a:blip r:embed="rId8">
            <a:alphaModFix/>
          </a:blip>
          <a:srcRect/>
          <a:stretch/>
        </p:blipFill>
        <p:spPr>
          <a:xfrm>
            <a:off x="7107381" y="5384786"/>
            <a:ext cx="1147669" cy="11476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
        <p:cNvGrpSpPr/>
        <p:nvPr/>
      </p:nvGrpSpPr>
      <p:grpSpPr>
        <a:xfrm>
          <a:off x="0" y="0"/>
          <a:ext cx="0" cy="0"/>
          <a:chOff x="0" y="0"/>
          <a:chExt cx="0" cy="0"/>
        </a:xfrm>
      </p:grpSpPr>
      <p:sp>
        <p:nvSpPr>
          <p:cNvPr id="308" name="Google Shape;308;p38"/>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9" name="Google Shape;309;p38"/>
          <p:cNvPicPr preferRelativeResize="0"/>
          <p:nvPr/>
        </p:nvPicPr>
        <p:blipFill rotWithShape="1">
          <a:blip r:embed="rId3">
            <a:alphaModFix amt="35000"/>
          </a:blip>
          <a:srcRect/>
          <a:stretch/>
        </p:blipFill>
        <p:spPr>
          <a:xfrm>
            <a:off x="667442" y="1149206"/>
            <a:ext cx="9582755" cy="4689878"/>
          </a:xfrm>
          <a:prstGeom prst="rect">
            <a:avLst/>
          </a:prstGeom>
          <a:noFill/>
          <a:ln>
            <a:noFill/>
          </a:ln>
        </p:spPr>
      </p:pic>
      <p:sp>
        <p:nvSpPr>
          <p:cNvPr id="310" name="Google Shape;310;p38"/>
          <p:cNvSpPr txBox="1"/>
          <p:nvPr/>
        </p:nvSpPr>
        <p:spPr>
          <a:xfrm>
            <a:off x="637038" y="1909149"/>
            <a:ext cx="3313164" cy="3638873"/>
          </a:xfrm>
          <a:prstGeom prst="rect">
            <a:avLst/>
          </a:prstGeom>
          <a:noFill/>
          <a:ln>
            <a:noFill/>
          </a:ln>
        </p:spPr>
        <p:txBody>
          <a:bodyPr spcFirstLastPara="1" wrap="square" lIns="91425" tIns="45700" rIns="91425" bIns="45700" anchor="ctr" anchorCtr="0">
            <a:normAutofit/>
          </a:bodyPr>
          <a:lstStyle/>
          <a:p>
            <a:pPr lvl="0" algn="r">
              <a:lnSpc>
                <a:spcPct val="90000"/>
              </a:lnSpc>
            </a:pPr>
            <a:r>
              <a:rPr lang="pt-PT" sz="4400" dirty="0">
                <a:solidFill>
                  <a:srgbClr val="E1AE44"/>
                </a:solidFill>
                <a:latin typeface="Abel"/>
                <a:ea typeface="Abel"/>
                <a:cs typeface="Abel"/>
                <a:sym typeface="Abel"/>
              </a:rPr>
              <a:t>Como fazer animação com o </a:t>
            </a:r>
            <a:r>
              <a:rPr lang="pt-PT" sz="4400" dirty="0" err="1">
                <a:solidFill>
                  <a:srgbClr val="E1AE44"/>
                </a:solidFill>
                <a:latin typeface="Abel"/>
                <a:ea typeface="Abel"/>
                <a:cs typeface="Abel"/>
                <a:sym typeface="Abel"/>
              </a:rPr>
              <a:t>Powtoon</a:t>
            </a:r>
            <a:r>
              <a:rPr lang="pt-PT" sz="4400" dirty="0">
                <a:solidFill>
                  <a:srgbClr val="E1AE44"/>
                </a:solidFill>
                <a:latin typeface="Abel"/>
                <a:ea typeface="Abel"/>
                <a:cs typeface="Abel"/>
                <a:sym typeface="Abel"/>
              </a:rPr>
              <a:t>
</a:t>
            </a:r>
            <a:endParaRPr sz="4400" b="0" i="0" u="none" strike="noStrike" cap="none" dirty="0">
              <a:solidFill>
                <a:srgbClr val="E1AE44"/>
              </a:solidFill>
              <a:latin typeface="Abel"/>
              <a:ea typeface="Abel"/>
              <a:cs typeface="Abel"/>
              <a:sym typeface="Abel"/>
            </a:endParaRPr>
          </a:p>
        </p:txBody>
      </p:sp>
      <p:cxnSp>
        <p:nvCxnSpPr>
          <p:cNvPr id="311" name="Google Shape;311;p38"/>
          <p:cNvCxnSpPr/>
          <p:nvPr/>
        </p:nvCxnSpPr>
        <p:spPr>
          <a:xfrm>
            <a:off x="4653372" y="2286000"/>
            <a:ext cx="0" cy="2286000"/>
          </a:xfrm>
          <a:prstGeom prst="straightConnector1">
            <a:avLst/>
          </a:prstGeom>
          <a:noFill/>
          <a:ln w="15875" cap="flat" cmpd="sng">
            <a:solidFill>
              <a:srgbClr val="FFFFFF"/>
            </a:solidFill>
            <a:prstDash val="solid"/>
            <a:round/>
            <a:headEnd type="none" w="sm" len="sm"/>
            <a:tailEnd type="none" w="sm" len="sm"/>
          </a:ln>
        </p:spPr>
      </p:cxnSp>
      <p:sp>
        <p:nvSpPr>
          <p:cNvPr id="312" name="Google Shape;312;p38"/>
          <p:cNvSpPr txBox="1"/>
          <p:nvPr/>
        </p:nvSpPr>
        <p:spPr>
          <a:xfrm>
            <a:off x="4899016" y="1325154"/>
            <a:ext cx="6938298" cy="5127875"/>
          </a:xfrm>
          <a:prstGeom prst="rect">
            <a:avLst/>
          </a:prstGeom>
          <a:noFill/>
          <a:ln>
            <a:noFill/>
          </a:ln>
        </p:spPr>
        <p:txBody>
          <a:bodyPr spcFirstLastPara="1" wrap="square" lIns="91425" tIns="45700" rIns="91425" bIns="45700" anchor="ctr" anchorCtr="0">
            <a:normAutofit fontScale="77500" lnSpcReduction="20000"/>
          </a:bodyPr>
          <a:lstStyle/>
          <a:p>
            <a:pPr marL="457200" lvl="0" indent="-228631">
              <a:lnSpc>
                <a:spcPct val="90000"/>
              </a:lnSpc>
              <a:buSzPct val="100000"/>
              <a:buFont typeface="Arial"/>
              <a:buChar char="•"/>
            </a:pPr>
            <a:r>
              <a:rPr lang="en-IE" sz="3100" b="0" i="0" u="none" strike="noStrike" cap="none" dirty="0">
                <a:solidFill>
                  <a:srgbClr val="E1AE44"/>
                </a:solidFill>
                <a:latin typeface="Abel"/>
                <a:ea typeface="Abel"/>
                <a:cs typeface="Abel"/>
                <a:sym typeface="Abel"/>
              </a:rPr>
              <a:t>1. </a:t>
            </a:r>
            <a:r>
              <a:rPr lang="en-IE" sz="3100" b="1" dirty="0" err="1">
                <a:solidFill>
                  <a:srgbClr val="E1AE44"/>
                </a:solidFill>
                <a:latin typeface="Abel"/>
                <a:ea typeface="Abel"/>
                <a:cs typeface="Abel"/>
                <a:sym typeface="Abel"/>
              </a:rPr>
              <a:t>Guião</a:t>
            </a:r>
            <a:r>
              <a:rPr lang="en-IE" sz="3100" b="1" dirty="0">
                <a:solidFill>
                  <a:srgbClr val="E1AE44"/>
                </a:solidFill>
                <a:latin typeface="Abel"/>
                <a:ea typeface="Abel"/>
                <a:cs typeface="Abel"/>
                <a:sym typeface="Abel"/>
              </a:rPr>
              <a:t>.</a:t>
            </a:r>
            <a:r>
              <a:rPr lang="en-IE" sz="3100" b="0" i="0" u="none" strike="noStrike" cap="none" dirty="0">
                <a:solidFill>
                  <a:srgbClr val="E1AE44"/>
                </a:solidFill>
                <a:latin typeface="Abel"/>
                <a:ea typeface="Abel"/>
                <a:cs typeface="Abel"/>
                <a:sym typeface="Abel"/>
              </a:rPr>
              <a:t> </a:t>
            </a:r>
            <a:r>
              <a:rPr lang="pt-PT" sz="3100" dirty="0">
                <a:solidFill>
                  <a:schemeClr val="lt1"/>
                </a:solidFill>
                <a:latin typeface="Abel"/>
                <a:ea typeface="Abel"/>
                <a:cs typeface="Abel"/>
                <a:sym typeface="Abel"/>
              </a:rPr>
              <a:t>É preciso criar um guião que descreva o que vai acontecer em todas as "cenas".</a:t>
            </a:r>
            <a:endParaRPr dirty="0"/>
          </a:p>
          <a:p>
            <a:pPr marL="457200" marR="0" lvl="0" indent="-76073" algn="l" rtl="0">
              <a:lnSpc>
                <a:spcPct val="90000"/>
              </a:lnSpc>
              <a:spcBef>
                <a:spcPts val="600"/>
              </a:spcBef>
              <a:spcAft>
                <a:spcPts val="0"/>
              </a:spcAft>
              <a:buClr>
                <a:srgbClr val="000000"/>
              </a:buClr>
              <a:buSzPct val="100000"/>
              <a:buFont typeface="Arial"/>
              <a:buNone/>
            </a:pPr>
            <a:endParaRPr sz="3100" b="0" i="0" u="none" strike="noStrike" cap="none" dirty="0">
              <a:solidFill>
                <a:srgbClr val="D8D8D8"/>
              </a:solidFill>
              <a:latin typeface="Abel"/>
              <a:ea typeface="Abel"/>
              <a:cs typeface="Abel"/>
              <a:sym typeface="Abel"/>
            </a:endParaRPr>
          </a:p>
          <a:p>
            <a:pPr marL="457200" lvl="0" indent="-228631">
              <a:lnSpc>
                <a:spcPct val="90000"/>
              </a:lnSpc>
              <a:spcBef>
                <a:spcPts val="600"/>
              </a:spcBef>
              <a:buSzPct val="100000"/>
              <a:buFont typeface="Arial"/>
              <a:buChar char="•"/>
            </a:pPr>
            <a:r>
              <a:rPr lang="en-IE" sz="3100" b="0" i="0" u="none" strike="noStrike" cap="none" dirty="0">
                <a:solidFill>
                  <a:srgbClr val="E1AE44"/>
                </a:solidFill>
                <a:latin typeface="Abel"/>
                <a:ea typeface="Abel"/>
                <a:cs typeface="Abel"/>
                <a:sym typeface="Abel"/>
              </a:rPr>
              <a:t>2. </a:t>
            </a:r>
            <a:r>
              <a:rPr lang="pt-PT" sz="3100" b="1" i="0" u="none" strike="noStrike" cap="none" dirty="0">
                <a:solidFill>
                  <a:srgbClr val="E1AE44"/>
                </a:solidFill>
                <a:latin typeface="Abel"/>
                <a:ea typeface="Abel"/>
                <a:cs typeface="Abel"/>
                <a:sym typeface="Abel"/>
              </a:rPr>
              <a:t>Áudio</a:t>
            </a:r>
            <a:r>
              <a:rPr lang="pt-PT" sz="3100" b="1" dirty="0">
                <a:solidFill>
                  <a:srgbClr val="E1AE44"/>
                </a:solidFill>
                <a:latin typeface="Abel"/>
                <a:ea typeface="Abel"/>
                <a:cs typeface="Abel"/>
                <a:sym typeface="Abel"/>
              </a:rPr>
              <a:t> e música de fundo</a:t>
            </a:r>
            <a:r>
              <a:rPr lang="en-IE" sz="3100" b="1" i="0" u="none" strike="noStrike" cap="none" dirty="0">
                <a:solidFill>
                  <a:srgbClr val="D8D8D8"/>
                </a:solidFill>
                <a:latin typeface="Abel"/>
                <a:ea typeface="Abel"/>
                <a:cs typeface="Abel"/>
                <a:sym typeface="Abel"/>
              </a:rPr>
              <a:t>. </a:t>
            </a:r>
            <a:r>
              <a:rPr lang="pt-PT" sz="3100" dirty="0">
                <a:solidFill>
                  <a:schemeClr val="lt1"/>
                </a:solidFill>
                <a:latin typeface="Abel"/>
                <a:ea typeface="Abel"/>
                <a:cs typeface="Abel"/>
                <a:sym typeface="Abel"/>
              </a:rPr>
              <a:t>Escolha uma faixa de fundo para a sua música ou grave um áudio.
</a:t>
            </a:r>
            <a:endParaRPr sz="3100" b="0" i="0" u="none" strike="noStrike" cap="none" dirty="0">
              <a:solidFill>
                <a:schemeClr val="lt1"/>
              </a:solidFill>
              <a:latin typeface="Abel"/>
              <a:ea typeface="Abel"/>
              <a:cs typeface="Abel"/>
              <a:sym typeface="Abel"/>
            </a:endParaRPr>
          </a:p>
          <a:p>
            <a:pPr marL="457200" lvl="0" indent="-228631">
              <a:lnSpc>
                <a:spcPct val="90000"/>
              </a:lnSpc>
              <a:spcBef>
                <a:spcPts val="600"/>
              </a:spcBef>
              <a:buSzPct val="100000"/>
              <a:buFont typeface="Arial"/>
              <a:buChar char="•"/>
            </a:pPr>
            <a:r>
              <a:rPr lang="en-IE" sz="3100" b="0" i="0" u="none" strike="noStrike" cap="none" dirty="0">
                <a:solidFill>
                  <a:srgbClr val="E1AE44"/>
                </a:solidFill>
                <a:latin typeface="Abel"/>
                <a:ea typeface="Abel"/>
                <a:cs typeface="Abel"/>
                <a:sym typeface="Abel"/>
              </a:rPr>
              <a:t>3. </a:t>
            </a:r>
            <a:r>
              <a:rPr lang="en-IE" sz="3100" b="1" dirty="0" err="1">
                <a:solidFill>
                  <a:srgbClr val="E1AE44"/>
                </a:solidFill>
                <a:latin typeface="Abel"/>
                <a:ea typeface="Abel"/>
                <a:cs typeface="Abel"/>
                <a:sym typeface="Abel"/>
              </a:rPr>
              <a:t>Crie</a:t>
            </a:r>
            <a:r>
              <a:rPr lang="en-IE" sz="3100" b="1" dirty="0">
                <a:solidFill>
                  <a:srgbClr val="E1AE44"/>
                </a:solidFill>
                <a:latin typeface="Abel"/>
                <a:ea typeface="Abel"/>
                <a:cs typeface="Abel"/>
                <a:sym typeface="Abel"/>
              </a:rPr>
              <a:t> </a:t>
            </a:r>
            <a:r>
              <a:rPr lang="en-IE" sz="3100" b="1" dirty="0" err="1">
                <a:solidFill>
                  <a:srgbClr val="E1AE44"/>
                </a:solidFill>
                <a:latin typeface="Abel"/>
                <a:ea typeface="Abel"/>
                <a:cs typeface="Abel"/>
                <a:sym typeface="Abel"/>
              </a:rPr>
              <a:t>os</a:t>
            </a:r>
            <a:r>
              <a:rPr lang="en-IE" sz="3100" b="1" dirty="0">
                <a:solidFill>
                  <a:srgbClr val="E1AE44"/>
                </a:solidFill>
                <a:latin typeface="Abel"/>
                <a:ea typeface="Abel"/>
                <a:cs typeface="Abel"/>
                <a:sym typeface="Abel"/>
              </a:rPr>
              <a:t> </a:t>
            </a:r>
            <a:r>
              <a:rPr lang="en-IE" sz="3100" b="1" dirty="0" err="1">
                <a:solidFill>
                  <a:srgbClr val="E1AE44"/>
                </a:solidFill>
                <a:latin typeface="Abel"/>
                <a:ea typeface="Abel"/>
                <a:cs typeface="Abel"/>
                <a:sym typeface="Abel"/>
              </a:rPr>
              <a:t>seus</a:t>
            </a:r>
            <a:r>
              <a:rPr lang="en-IE" sz="3100" b="1" dirty="0">
                <a:solidFill>
                  <a:srgbClr val="E1AE44"/>
                </a:solidFill>
                <a:latin typeface="Abel"/>
                <a:ea typeface="Abel"/>
                <a:cs typeface="Abel"/>
                <a:sym typeface="Abel"/>
              </a:rPr>
              <a:t> slides</a:t>
            </a:r>
            <a:r>
              <a:rPr lang="en-IE" sz="3100" b="0" i="0" u="none" strike="noStrike" cap="none" dirty="0">
                <a:solidFill>
                  <a:srgbClr val="D8D8D8"/>
                </a:solidFill>
                <a:latin typeface="Abel"/>
                <a:ea typeface="Abel"/>
                <a:cs typeface="Abel"/>
                <a:sym typeface="Abel"/>
              </a:rPr>
              <a:t>. </a:t>
            </a:r>
            <a:r>
              <a:rPr lang="pt-PT" sz="3100" dirty="0">
                <a:solidFill>
                  <a:schemeClr val="lt1"/>
                </a:solidFill>
                <a:latin typeface="Abel"/>
                <a:ea typeface="Abel"/>
                <a:cs typeface="Abel"/>
                <a:sym typeface="Abel"/>
              </a:rPr>
              <a:t>Comece a criar slides de acordo com o script. Cada diapositivo representa uma cena e uma ideia como delineado no guião.
</a:t>
            </a:r>
            <a:endParaRPr sz="3100" b="0" i="0" u="none" strike="noStrike" cap="none" dirty="0">
              <a:solidFill>
                <a:srgbClr val="D8D8D8"/>
              </a:solidFill>
              <a:latin typeface="Abel"/>
              <a:ea typeface="Abel"/>
              <a:cs typeface="Abel"/>
              <a:sym typeface="Abel"/>
            </a:endParaRPr>
          </a:p>
          <a:p>
            <a:pPr marL="457200" lvl="0" indent="-228631">
              <a:lnSpc>
                <a:spcPct val="90000"/>
              </a:lnSpc>
              <a:spcBef>
                <a:spcPts val="600"/>
              </a:spcBef>
              <a:buSzPct val="100000"/>
              <a:buFont typeface="Arial"/>
              <a:buChar char="•"/>
            </a:pPr>
            <a:r>
              <a:rPr lang="en-IE" sz="3100" b="0" i="0" u="none" strike="noStrike" cap="none" dirty="0">
                <a:solidFill>
                  <a:srgbClr val="E1AE44"/>
                </a:solidFill>
                <a:latin typeface="Abel"/>
                <a:ea typeface="Abel"/>
                <a:cs typeface="Abel"/>
                <a:sym typeface="Abel"/>
              </a:rPr>
              <a:t>4. </a:t>
            </a:r>
            <a:r>
              <a:rPr lang="en-IE" sz="3100" b="1" i="0" u="none" strike="noStrike" cap="none" dirty="0" err="1">
                <a:solidFill>
                  <a:srgbClr val="E1AE44"/>
                </a:solidFill>
                <a:latin typeface="Abel"/>
                <a:ea typeface="Abel"/>
                <a:cs typeface="Abel"/>
                <a:sym typeface="Abel"/>
              </a:rPr>
              <a:t>Decore</a:t>
            </a:r>
            <a:r>
              <a:rPr lang="en-IE" sz="3100" b="1" i="0" u="none" strike="noStrike" cap="none" dirty="0">
                <a:solidFill>
                  <a:srgbClr val="E1AE44"/>
                </a:solidFill>
                <a:latin typeface="Abel"/>
                <a:ea typeface="Abel"/>
                <a:cs typeface="Abel"/>
                <a:sym typeface="Abel"/>
              </a:rPr>
              <a:t> </a:t>
            </a:r>
            <a:r>
              <a:rPr lang="en-IE" sz="3100" b="1" i="0" u="none" strike="noStrike" cap="none" dirty="0" err="1">
                <a:solidFill>
                  <a:srgbClr val="E1AE44"/>
                </a:solidFill>
                <a:latin typeface="Abel"/>
                <a:ea typeface="Abel"/>
                <a:cs typeface="Abel"/>
                <a:sym typeface="Abel"/>
              </a:rPr>
              <a:t>os</a:t>
            </a:r>
            <a:r>
              <a:rPr lang="en-IE" sz="3100" b="1" i="0" u="none" strike="noStrike" cap="none" dirty="0">
                <a:solidFill>
                  <a:srgbClr val="E1AE44"/>
                </a:solidFill>
                <a:latin typeface="Abel"/>
                <a:ea typeface="Abel"/>
                <a:cs typeface="Abel"/>
                <a:sym typeface="Abel"/>
              </a:rPr>
              <a:t> </a:t>
            </a:r>
            <a:r>
              <a:rPr lang="en-IE" sz="3100" b="1" i="0" u="none" strike="noStrike" cap="none" dirty="0" err="1">
                <a:solidFill>
                  <a:srgbClr val="E1AE44"/>
                </a:solidFill>
                <a:latin typeface="Abel"/>
                <a:ea typeface="Abel"/>
                <a:cs typeface="Abel"/>
                <a:sym typeface="Abel"/>
              </a:rPr>
              <a:t>seus</a:t>
            </a:r>
            <a:r>
              <a:rPr lang="en-IE" sz="3100" b="1" i="0" u="none" strike="noStrike" cap="none" dirty="0">
                <a:solidFill>
                  <a:srgbClr val="E1AE44"/>
                </a:solidFill>
                <a:latin typeface="Abel"/>
                <a:ea typeface="Abel"/>
                <a:cs typeface="Abel"/>
                <a:sym typeface="Abel"/>
              </a:rPr>
              <a:t> slides</a:t>
            </a:r>
            <a:r>
              <a:rPr lang="en-IE" sz="3100" b="0" i="0" u="none" strike="noStrike" cap="none" dirty="0">
                <a:solidFill>
                  <a:srgbClr val="D8D8D8"/>
                </a:solidFill>
                <a:latin typeface="Abel"/>
                <a:ea typeface="Abel"/>
                <a:cs typeface="Abel"/>
                <a:sym typeface="Abel"/>
              </a:rPr>
              <a:t>. </a:t>
            </a:r>
            <a:r>
              <a:rPr lang="pt-PT" sz="3100" dirty="0">
                <a:solidFill>
                  <a:schemeClr val="lt1"/>
                </a:solidFill>
                <a:latin typeface="Abel"/>
                <a:ea typeface="Abel"/>
                <a:cs typeface="Abel"/>
                <a:sym typeface="Abel"/>
              </a:rPr>
              <a:t>Adicione funcionalidades divertidas, tais como cores, gráficos, fundo, estilos de animação, adereços, imagens e personagens aos seus slides.
</a:t>
            </a:r>
            <a:endParaRPr sz="3100" b="0" i="0" u="none" strike="noStrike" cap="none" dirty="0">
              <a:solidFill>
                <a:srgbClr val="D8D8D8"/>
              </a:solidFill>
              <a:latin typeface="Abel"/>
              <a:ea typeface="Abel"/>
              <a:cs typeface="Abel"/>
              <a:sym typeface="Abel"/>
            </a:endParaRPr>
          </a:p>
          <a:p>
            <a:pPr marL="457200" lvl="0" indent="-228631">
              <a:lnSpc>
                <a:spcPct val="90000"/>
              </a:lnSpc>
              <a:spcBef>
                <a:spcPts val="600"/>
              </a:spcBef>
              <a:buSzPct val="100000"/>
              <a:buFont typeface="Arial"/>
              <a:buChar char="•"/>
            </a:pPr>
            <a:r>
              <a:rPr lang="en-IE" sz="3100" b="0" i="0" u="none" strike="noStrike" cap="none" dirty="0">
                <a:solidFill>
                  <a:srgbClr val="E1AE44"/>
                </a:solidFill>
                <a:latin typeface="Abel"/>
                <a:ea typeface="Abel"/>
                <a:cs typeface="Abel"/>
                <a:sym typeface="Abel"/>
              </a:rPr>
              <a:t>5. </a:t>
            </a:r>
            <a:r>
              <a:rPr lang="en-IE" sz="3100" b="1" dirty="0">
                <a:solidFill>
                  <a:srgbClr val="E1AE44"/>
                </a:solidFill>
                <a:latin typeface="Abel"/>
                <a:ea typeface="Abel"/>
                <a:cs typeface="Abel"/>
                <a:sym typeface="Abel"/>
              </a:rPr>
              <a:t>Tempo</a:t>
            </a:r>
            <a:r>
              <a:rPr lang="en-IE" sz="3100" b="0" i="0" u="none" strike="noStrike" cap="none" dirty="0">
                <a:solidFill>
                  <a:srgbClr val="D8D8D8"/>
                </a:solidFill>
                <a:latin typeface="Abel"/>
                <a:ea typeface="Abel"/>
                <a:cs typeface="Abel"/>
                <a:sym typeface="Abel"/>
              </a:rPr>
              <a:t>. </a:t>
            </a:r>
            <a:r>
              <a:rPr lang="pt-PT" sz="3100" dirty="0">
                <a:solidFill>
                  <a:schemeClr val="lt1"/>
                </a:solidFill>
                <a:latin typeface="Abel"/>
                <a:ea typeface="Abel"/>
                <a:cs typeface="Abel"/>
                <a:sym typeface="Abel"/>
              </a:rPr>
              <a:t>Ajuste os elementos e o áudio na linha do tempo.</a:t>
            </a:r>
            <a:endParaRPr sz="3100" b="0" i="0" u="none" strike="noStrike" cap="none" dirty="0">
              <a:solidFill>
                <a:schemeClr val="lt1"/>
              </a:solidFill>
              <a:latin typeface="Abel"/>
              <a:ea typeface="Abel"/>
              <a:cs typeface="Abel"/>
              <a:sym typeface="Abel"/>
            </a:endParaRPr>
          </a:p>
          <a:p>
            <a:pPr marL="0" marR="0" lvl="0" indent="78740" algn="l" rtl="0">
              <a:lnSpc>
                <a:spcPct val="90000"/>
              </a:lnSpc>
              <a:spcBef>
                <a:spcPts val="600"/>
              </a:spcBef>
              <a:spcAft>
                <a:spcPts val="0"/>
              </a:spcAft>
              <a:buClr>
                <a:srgbClr val="000000"/>
              </a:buClr>
              <a:buSzPct val="100000"/>
              <a:buFont typeface="Arial"/>
              <a:buNone/>
            </a:pPr>
            <a:endParaRPr sz="1600" b="0" i="0" u="none" strike="noStrike" cap="none" dirty="0">
              <a:solidFill>
                <a:srgbClr val="FFFFFF"/>
              </a:solidFill>
              <a:latin typeface="Arial"/>
              <a:ea typeface="Arial"/>
              <a:cs typeface="Arial"/>
              <a:sym typeface="Arial"/>
            </a:endParaRPr>
          </a:p>
        </p:txBody>
      </p:sp>
      <p:sp>
        <p:nvSpPr>
          <p:cNvPr id="313" name="Google Shape;313;p3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4" name="Google Shape;314;p3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15" name="Google Shape;315;p3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6" name="Google Shape;316;p38"/>
          <p:cNvPicPr preferRelativeResize="0"/>
          <p:nvPr/>
        </p:nvPicPr>
        <p:blipFill rotWithShape="1">
          <a:blip r:embed="rId5">
            <a:alphaModFix/>
          </a:blip>
          <a:srcRect/>
          <a:stretch/>
        </p:blipFill>
        <p:spPr>
          <a:xfrm>
            <a:off x="11374639" y="152449"/>
            <a:ext cx="462675" cy="709197"/>
          </a:xfrm>
          <a:prstGeom prst="rect">
            <a:avLst/>
          </a:prstGeom>
          <a:noFill/>
          <a:ln>
            <a:noFill/>
          </a:ln>
        </p:spPr>
      </p:pic>
      <p:pic>
        <p:nvPicPr>
          <p:cNvPr id="317" name="Google Shape;317;p38" descr="PowToon Kosten, Erfahrungen &amp;amp; Bewertungen - Capterra Österreich 2022"/>
          <p:cNvPicPr preferRelativeResize="0"/>
          <p:nvPr/>
        </p:nvPicPr>
        <p:blipFill rotWithShape="1">
          <a:blip r:embed="rId6">
            <a:alphaModFix/>
          </a:blip>
          <a:srcRect/>
          <a:stretch/>
        </p:blipFill>
        <p:spPr>
          <a:xfrm>
            <a:off x="1694612" y="1407233"/>
            <a:ext cx="2033914" cy="13266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321"/>
        <p:cNvGrpSpPr/>
        <p:nvPr/>
      </p:nvGrpSpPr>
      <p:grpSpPr>
        <a:xfrm>
          <a:off x="0" y="0"/>
          <a:ext cx="0" cy="0"/>
          <a:chOff x="0" y="0"/>
          <a:chExt cx="0" cy="0"/>
        </a:xfrm>
      </p:grpSpPr>
      <p:sp>
        <p:nvSpPr>
          <p:cNvPr id="322" name="Google Shape;322;p39"/>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3" name="Google Shape;323;p39"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324" name="Google Shape;324;p3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5" name="Google Shape;325;p3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326" name="Google Shape;326;p39"/>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327" name="Google Shape;327;p3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8" name="Google Shape;328;p39"/>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29" name="Google Shape;329;p39"/>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lvl="0">
              <a:buSzPts val="4400"/>
            </a:pPr>
            <a:r>
              <a:rPr lang="pt-PT" dirty="0"/>
              <a:t>Editar e apresentar a sua história online</a:t>
            </a:r>
            <a:endParaRPr dirty="0"/>
          </a:p>
        </p:txBody>
      </p:sp>
      <p:sp>
        <p:nvSpPr>
          <p:cNvPr id="330" name="Google Shape;330;p39"/>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pt-PT" sz="4400" b="1" dirty="0">
                <a:solidFill>
                  <a:schemeClr val="accent2"/>
                </a:solidFill>
                <a:latin typeface="Arial Black"/>
                <a:ea typeface="Arial Black"/>
                <a:cs typeface="Arial Black"/>
                <a:sym typeface="Arial Black"/>
              </a:rPr>
              <a:t>Utilização de Software de Edição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40"/>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36" name="Google Shape;336;p40"/>
          <p:cNvPicPr preferRelativeResize="0"/>
          <p:nvPr/>
        </p:nvPicPr>
        <p:blipFill rotWithShape="1">
          <a:blip r:embed="rId3">
            <a:alphaModFix/>
          </a:blip>
          <a:srcRect l="3619" r="3618"/>
          <a:stretch/>
        </p:blipFill>
        <p:spPr>
          <a:xfrm>
            <a:off x="5546558" y="2391337"/>
            <a:ext cx="6645441" cy="4466657"/>
          </a:xfrm>
          <a:prstGeom prst="rect">
            <a:avLst/>
          </a:prstGeom>
          <a:noFill/>
          <a:ln>
            <a:noFill/>
          </a:ln>
        </p:spPr>
      </p:pic>
      <p:sp>
        <p:nvSpPr>
          <p:cNvPr id="337" name="Google Shape;337;p40"/>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8" name="Google Shape;338;p40"/>
          <p:cNvSpPr txBox="1">
            <a:spLocks noGrp="1"/>
          </p:cNvSpPr>
          <p:nvPr>
            <p:ph type="title"/>
          </p:nvPr>
        </p:nvSpPr>
        <p:spPr>
          <a:xfrm>
            <a:off x="1187668" y="910431"/>
            <a:ext cx="4465880" cy="1466455"/>
          </a:xfrm>
          <a:prstGeom prst="rect">
            <a:avLst/>
          </a:prstGeom>
          <a:noFill/>
          <a:ln>
            <a:noFill/>
          </a:ln>
        </p:spPr>
        <p:txBody>
          <a:bodyPr spcFirstLastPara="1" wrap="square" lIns="0" tIns="0" rIns="0" bIns="0" anchor="b" anchorCtr="0">
            <a:normAutofit/>
          </a:bodyPr>
          <a:lstStyle/>
          <a:p>
            <a:pPr lvl="0"/>
            <a:r>
              <a:rPr lang="pt-PT" dirty="0">
                <a:solidFill>
                  <a:srgbClr val="E1AE44"/>
                </a:solidFill>
                <a:latin typeface="Abel"/>
                <a:ea typeface="Abel"/>
                <a:cs typeface="Abel"/>
                <a:sym typeface="Abel"/>
              </a:rPr>
              <a:t>Utilização de Software de Edição</a:t>
            </a:r>
            <a:endParaRPr dirty="0"/>
          </a:p>
        </p:txBody>
      </p:sp>
      <p:cxnSp>
        <p:nvCxnSpPr>
          <p:cNvPr id="339" name="Google Shape;339;p40"/>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40" name="Google Shape;340;p40"/>
          <p:cNvSpPr txBox="1">
            <a:spLocks noGrp="1"/>
          </p:cNvSpPr>
          <p:nvPr>
            <p:ph type="body" idx="1"/>
          </p:nvPr>
        </p:nvSpPr>
        <p:spPr>
          <a:xfrm>
            <a:off x="1187668" y="2557594"/>
            <a:ext cx="5793235" cy="3455434"/>
          </a:xfrm>
          <a:prstGeom prst="rect">
            <a:avLst/>
          </a:prstGeom>
          <a:noFill/>
          <a:ln>
            <a:noFill/>
          </a:ln>
        </p:spPr>
        <p:txBody>
          <a:bodyPr spcFirstLastPara="1" wrap="square" lIns="0" tIns="0" rIns="0" bIns="0" anchor="t" anchorCtr="0">
            <a:normAutofit lnSpcReduction="10000"/>
          </a:bodyPr>
          <a:lstStyle/>
          <a:p>
            <a:pPr marL="0" lvl="0" indent="0">
              <a:buNone/>
            </a:pPr>
            <a:r>
              <a:rPr lang="pt-PT" sz="2600" dirty="0">
                <a:solidFill>
                  <a:schemeClr val="lt1"/>
                </a:solidFill>
                <a:latin typeface="Abel"/>
                <a:ea typeface="Abel"/>
                <a:cs typeface="Abel"/>
                <a:sym typeface="Abel"/>
              </a:rPr>
              <a:t>Faça uma lista das cenas e faixas áudio que serão usadas no projeto de filme final.
</a:t>
            </a:r>
            <a:endParaRPr sz="2600" dirty="0">
              <a:solidFill>
                <a:schemeClr val="lt1"/>
              </a:solidFill>
              <a:latin typeface="Abel"/>
              <a:ea typeface="Abel"/>
              <a:cs typeface="Abel"/>
              <a:sym typeface="Abel"/>
            </a:endParaRPr>
          </a:p>
          <a:p>
            <a:pPr marL="0" lvl="0" indent="0">
              <a:buNone/>
            </a:pPr>
            <a:r>
              <a:rPr lang="pt-PT" sz="2600" dirty="0">
                <a:solidFill>
                  <a:schemeClr val="lt1"/>
                </a:solidFill>
                <a:latin typeface="Abel"/>
                <a:ea typeface="Abel"/>
                <a:cs typeface="Abel"/>
                <a:sym typeface="Abel"/>
              </a:rPr>
              <a:t>Escolha a sua música, vídeos e imagens e guarde-as num ficheiro
</a:t>
            </a:r>
            <a:endParaRPr sz="2600" dirty="0">
              <a:solidFill>
                <a:schemeClr val="lt1"/>
              </a:solidFill>
              <a:latin typeface="Abel"/>
              <a:ea typeface="Abel"/>
              <a:cs typeface="Abel"/>
              <a:sym typeface="Abel"/>
            </a:endParaRPr>
          </a:p>
          <a:p>
            <a:pPr marL="0" lvl="0" indent="0">
              <a:buNone/>
            </a:pPr>
            <a:r>
              <a:rPr lang="pt-PT" sz="2600" dirty="0">
                <a:solidFill>
                  <a:schemeClr val="lt1"/>
                </a:solidFill>
                <a:latin typeface="Abel"/>
                <a:ea typeface="Abel"/>
                <a:cs typeface="Abel"/>
                <a:sym typeface="Abel"/>
              </a:rPr>
              <a:t>Faça uma cópia de todos os ficheiros e trabalhe com as cópias</a:t>
            </a:r>
            <a:endParaRPr sz="2000" dirty="0">
              <a:solidFill>
                <a:schemeClr val="lt1"/>
              </a:solidFill>
              <a:latin typeface="Abel"/>
              <a:ea typeface="Abel"/>
              <a:cs typeface="Abel"/>
              <a:sym typeface="Abel"/>
            </a:endParaRPr>
          </a:p>
          <a:p>
            <a:pPr marL="457200" lvl="0" indent="-228600" algn="l" rtl="0">
              <a:lnSpc>
                <a:spcPct val="90000"/>
              </a:lnSpc>
              <a:spcBef>
                <a:spcPts val="1000"/>
              </a:spcBef>
              <a:spcAft>
                <a:spcPts val="0"/>
              </a:spcAft>
              <a:buClr>
                <a:schemeClr val="dk1"/>
              </a:buClr>
              <a:buSzPts val="1800"/>
              <a:buNone/>
            </a:pPr>
            <a:endParaRPr sz="2000" dirty="0">
              <a:solidFill>
                <a:schemeClr val="lt1"/>
              </a:solidFill>
            </a:endParaRPr>
          </a:p>
        </p:txBody>
      </p:sp>
      <p:sp>
        <p:nvSpPr>
          <p:cNvPr id="341" name="Google Shape;341;p4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2" name="Google Shape;342;p4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43" name="Google Shape;343;p4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4" name="Google Shape;344;p40"/>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Google Shape;349;p41"/>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0" name="Google Shape;350;p41"/>
          <p:cNvPicPr preferRelativeResize="0"/>
          <p:nvPr/>
        </p:nvPicPr>
        <p:blipFill rotWithShape="1">
          <a:blip r:embed="rId3">
            <a:alphaModFix/>
          </a:blip>
          <a:srcRect l="407" r="406"/>
          <a:stretch/>
        </p:blipFill>
        <p:spPr>
          <a:xfrm>
            <a:off x="5546558" y="2391337"/>
            <a:ext cx="6645441" cy="4466657"/>
          </a:xfrm>
          <a:prstGeom prst="rect">
            <a:avLst/>
          </a:prstGeom>
          <a:noFill/>
          <a:ln>
            <a:noFill/>
          </a:ln>
        </p:spPr>
      </p:pic>
      <p:sp>
        <p:nvSpPr>
          <p:cNvPr id="351" name="Google Shape;351;p41"/>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2" name="Google Shape;352;p41"/>
          <p:cNvSpPr txBox="1">
            <a:spLocks noGrp="1"/>
          </p:cNvSpPr>
          <p:nvPr>
            <p:ph type="title"/>
          </p:nvPr>
        </p:nvSpPr>
        <p:spPr>
          <a:xfrm>
            <a:off x="1187668" y="910431"/>
            <a:ext cx="4465880" cy="1466455"/>
          </a:xfrm>
          <a:prstGeom prst="rect">
            <a:avLst/>
          </a:prstGeom>
          <a:noFill/>
          <a:ln>
            <a:noFill/>
          </a:ln>
        </p:spPr>
        <p:txBody>
          <a:bodyPr spcFirstLastPara="1" wrap="square" lIns="0" tIns="0" rIns="0" bIns="0" anchor="b" anchorCtr="0">
            <a:normAutofit/>
          </a:bodyPr>
          <a:lstStyle/>
          <a:p>
            <a:pPr lvl="0"/>
            <a:r>
              <a:rPr lang="pt-PT" dirty="0">
                <a:solidFill>
                  <a:srgbClr val="E1AE44"/>
                </a:solidFill>
                <a:latin typeface="Abel"/>
                <a:ea typeface="Abel"/>
                <a:cs typeface="Abel"/>
                <a:sym typeface="Abel"/>
              </a:rPr>
              <a:t>Utilização de Software de Edição</a:t>
            </a:r>
            <a:endParaRPr dirty="0"/>
          </a:p>
        </p:txBody>
      </p:sp>
      <p:cxnSp>
        <p:nvCxnSpPr>
          <p:cNvPr id="353" name="Google Shape;353;p41"/>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54" name="Google Shape;354;p4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5" name="Google Shape;355;p4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56" name="Google Shape;356;p4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7" name="Google Shape;357;p4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58" name="Google Shape;358;p41"/>
          <p:cNvSpPr txBox="1">
            <a:spLocks noGrp="1"/>
          </p:cNvSpPr>
          <p:nvPr>
            <p:ph type="body" idx="1"/>
          </p:nvPr>
        </p:nvSpPr>
        <p:spPr>
          <a:xfrm>
            <a:off x="1090376" y="2610019"/>
            <a:ext cx="7679551" cy="3660773"/>
          </a:xfrm>
          <a:prstGeom prst="rect">
            <a:avLst/>
          </a:prstGeom>
          <a:noFill/>
          <a:ln>
            <a:noFill/>
          </a:ln>
        </p:spPr>
        <p:txBody>
          <a:bodyPr spcFirstLastPara="1" wrap="square" lIns="0" tIns="0" rIns="0" bIns="0" anchor="t" anchorCtr="0">
            <a:noAutofit/>
          </a:bodyPr>
          <a:lstStyle/>
          <a:p>
            <a:pPr marL="114300" lvl="0" indent="0">
              <a:buNone/>
            </a:pPr>
            <a:r>
              <a:rPr lang="pt-PT" sz="2600" dirty="0">
                <a:solidFill>
                  <a:schemeClr val="lt1"/>
                </a:solidFill>
                <a:latin typeface="Abel"/>
                <a:ea typeface="Abel"/>
                <a:cs typeface="Abel"/>
                <a:sym typeface="Abel"/>
              </a:rPr>
              <a:t>Quando tiver descarregado o programa de software que irá utilizar, terá de "Criar um Novo Projeto" no programa.
</a:t>
            </a:r>
            <a:endParaRPr sz="2600" dirty="0">
              <a:solidFill>
                <a:schemeClr val="lt1"/>
              </a:solidFill>
              <a:latin typeface="Abel"/>
              <a:ea typeface="Abel"/>
              <a:cs typeface="Abel"/>
              <a:sym typeface="Abel"/>
            </a:endParaRPr>
          </a:p>
          <a:p>
            <a:pPr marL="114300" lvl="0" indent="0">
              <a:buNone/>
            </a:pPr>
            <a:r>
              <a:rPr lang="pt-PT" sz="2600" dirty="0">
                <a:solidFill>
                  <a:schemeClr val="lt1"/>
                </a:solidFill>
                <a:latin typeface="Abel"/>
                <a:ea typeface="Abel"/>
                <a:cs typeface="Abel"/>
                <a:sym typeface="Abel"/>
              </a:rPr>
              <a:t>Em seguida, terá de importar os ficheiros de vídeo e áudio da sua pasta 'Corte Final'.
</a:t>
            </a:r>
            <a:endParaRPr sz="2600" dirty="0">
              <a:solidFill>
                <a:schemeClr val="lt1"/>
              </a:solidFill>
              <a:latin typeface="Abel"/>
              <a:ea typeface="Abel"/>
              <a:cs typeface="Abel"/>
              <a:sym typeface="Abel"/>
            </a:endParaRPr>
          </a:p>
          <a:p>
            <a:pPr marL="114300" lvl="0" indent="0">
              <a:buNone/>
            </a:pPr>
            <a:r>
              <a:rPr lang="pt-PT" sz="2600" dirty="0">
                <a:solidFill>
                  <a:schemeClr val="lt1"/>
                </a:solidFill>
                <a:latin typeface="Abel"/>
                <a:ea typeface="Abel"/>
                <a:cs typeface="Abel"/>
                <a:sym typeface="Abel"/>
              </a:rPr>
              <a:t>Lembre-se de importar os ficheiros em sequência!</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5" name="Google Shape;105;p11"/>
          <p:cNvPicPr preferRelativeResize="0"/>
          <p:nvPr/>
        </p:nvPicPr>
        <p:blipFill rotWithShape="1">
          <a:blip r:embed="rId4">
            <a:alphaModFix/>
          </a:blip>
          <a:srcRect/>
          <a:stretch/>
        </p:blipFill>
        <p:spPr>
          <a:xfrm>
            <a:off x="2457287" y="1236264"/>
            <a:ext cx="7168494" cy="4166562"/>
          </a:xfrm>
          <a:prstGeom prst="rect">
            <a:avLst/>
          </a:prstGeom>
          <a:noFill/>
          <a:ln>
            <a:noFill/>
          </a:ln>
        </p:spPr>
      </p:pic>
      <p:sp>
        <p:nvSpPr>
          <p:cNvPr id="106" name="Google Shape;106;p1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07" name="Google Shape;107;p1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08" name="Google Shape;108;p1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09" name="Google Shape;109;p11"/>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10" name="Google Shape;110;p11"/>
          <p:cNvSpPr txBox="1"/>
          <p:nvPr/>
        </p:nvSpPr>
        <p:spPr>
          <a:xfrm>
            <a:off x="3185456" y="2354964"/>
            <a:ext cx="5821087" cy="1938992"/>
          </a:xfrm>
          <a:prstGeom prst="rect">
            <a:avLst/>
          </a:prstGeom>
          <a:noFill/>
          <a:ln>
            <a:noFill/>
          </a:ln>
        </p:spPr>
        <p:txBody>
          <a:bodyPr spcFirstLastPara="1" wrap="square" lIns="91425" tIns="45700" rIns="91425" bIns="45700" anchor="t" anchorCtr="0">
            <a:spAutoFit/>
          </a:bodyPr>
          <a:lstStyle/>
          <a:p>
            <a:pPr lvl="0" algn="r"/>
            <a:r>
              <a:rPr lang="en-IE" sz="4000" dirty="0" err="1">
                <a:solidFill>
                  <a:srgbClr val="FD3259"/>
                </a:solidFill>
                <a:latin typeface="Arial Black"/>
                <a:ea typeface="Arial Black"/>
                <a:cs typeface="Arial Black"/>
                <a:sym typeface="Arial Black"/>
              </a:rPr>
              <a:t>Módulo</a:t>
            </a:r>
            <a:r>
              <a:rPr lang="en-IE" sz="4000" dirty="0">
                <a:solidFill>
                  <a:srgbClr val="FD3259"/>
                </a:solidFill>
                <a:latin typeface="Arial Black"/>
                <a:ea typeface="Arial Black"/>
                <a:cs typeface="Arial Black"/>
                <a:sym typeface="Arial Black"/>
              </a:rPr>
              <a:t> </a:t>
            </a:r>
            <a:r>
              <a:rPr lang="en-IE" sz="4000" b="0" i="0" u="none" strike="noStrike" cap="none" dirty="0">
                <a:solidFill>
                  <a:srgbClr val="FD3259"/>
                </a:solidFill>
                <a:latin typeface="Arial Black"/>
                <a:ea typeface="Arial Black"/>
                <a:cs typeface="Arial Black"/>
                <a:sym typeface="Arial Black"/>
              </a:rPr>
              <a:t>4: </a:t>
            </a:r>
            <a:r>
              <a:rPr lang="pt-PT" sz="4000" b="1" dirty="0">
                <a:solidFill>
                  <a:srgbClr val="FD3259"/>
                </a:solidFill>
                <a:latin typeface="Arial Black"/>
                <a:ea typeface="Arial Black"/>
                <a:cs typeface="Arial Black"/>
                <a:sym typeface="Arial Black"/>
              </a:rPr>
              <a:t>Editar e apresentar a sua história online</a:t>
            </a:r>
            <a:endParaRPr sz="4000" b="1" i="0" u="none" strike="noStrike" cap="none" dirty="0">
              <a:solidFill>
                <a:srgbClr val="FD3259"/>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p42"/>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4" name="Google Shape;364;p42"/>
          <p:cNvPicPr preferRelativeResize="0"/>
          <p:nvPr/>
        </p:nvPicPr>
        <p:blipFill rotWithShape="1">
          <a:blip r:embed="rId3">
            <a:alphaModFix/>
          </a:blip>
          <a:srcRect l="8156" r="8155"/>
          <a:stretch/>
        </p:blipFill>
        <p:spPr>
          <a:xfrm>
            <a:off x="5546558" y="2391337"/>
            <a:ext cx="6645441" cy="4466657"/>
          </a:xfrm>
          <a:prstGeom prst="rect">
            <a:avLst/>
          </a:prstGeom>
          <a:noFill/>
          <a:ln>
            <a:noFill/>
          </a:ln>
        </p:spPr>
      </p:pic>
      <p:sp>
        <p:nvSpPr>
          <p:cNvPr id="365" name="Google Shape;365;p42"/>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6" name="Google Shape;366;p42"/>
          <p:cNvSpPr txBox="1">
            <a:spLocks noGrp="1"/>
          </p:cNvSpPr>
          <p:nvPr>
            <p:ph type="title"/>
          </p:nvPr>
        </p:nvSpPr>
        <p:spPr>
          <a:xfrm>
            <a:off x="1217490" y="903426"/>
            <a:ext cx="4641631" cy="1466455"/>
          </a:xfrm>
          <a:prstGeom prst="rect">
            <a:avLst/>
          </a:prstGeom>
          <a:noFill/>
          <a:ln>
            <a:noFill/>
          </a:ln>
        </p:spPr>
        <p:txBody>
          <a:bodyPr spcFirstLastPara="1" wrap="square" lIns="0" tIns="0" rIns="0" bIns="0" anchor="b" anchorCtr="0">
            <a:normAutofit/>
          </a:bodyPr>
          <a:lstStyle/>
          <a:p>
            <a:pPr lvl="0"/>
            <a:r>
              <a:rPr lang="pt-PT" dirty="0">
                <a:solidFill>
                  <a:srgbClr val="E1AE44"/>
                </a:solidFill>
                <a:latin typeface="Abel"/>
                <a:ea typeface="Abel"/>
                <a:cs typeface="Abel"/>
                <a:sym typeface="Abel"/>
              </a:rPr>
              <a:t>Utilização de Software de Edição</a:t>
            </a:r>
            <a:endParaRPr dirty="0"/>
          </a:p>
        </p:txBody>
      </p:sp>
      <p:cxnSp>
        <p:nvCxnSpPr>
          <p:cNvPr id="367" name="Google Shape;367;p42"/>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68" name="Google Shape;368;p4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9" name="Google Shape;369;p4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70" name="Google Shape;370;p4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71" name="Google Shape;371;p4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72" name="Google Shape;372;p42"/>
          <p:cNvSpPr txBox="1">
            <a:spLocks noGrp="1"/>
          </p:cNvSpPr>
          <p:nvPr>
            <p:ph type="body" idx="1"/>
          </p:nvPr>
        </p:nvSpPr>
        <p:spPr>
          <a:xfrm>
            <a:off x="1028982" y="2552206"/>
            <a:ext cx="5420979" cy="3666060"/>
          </a:xfrm>
          <a:prstGeom prst="rect">
            <a:avLst/>
          </a:prstGeom>
          <a:noFill/>
          <a:ln>
            <a:noFill/>
          </a:ln>
        </p:spPr>
        <p:txBody>
          <a:bodyPr spcFirstLastPara="1" wrap="square" lIns="91425" tIns="45700" rIns="91425" bIns="45700" anchor="t" anchorCtr="0">
            <a:normAutofit fontScale="55000" lnSpcReduction="20000"/>
          </a:bodyPr>
          <a:lstStyle/>
          <a:p>
            <a:pPr marL="114300" lvl="0" indent="0">
              <a:buSzPct val="72727"/>
              <a:buNone/>
            </a:pPr>
            <a:r>
              <a:rPr lang="pt-PT" sz="4500" dirty="0">
                <a:solidFill>
                  <a:schemeClr val="lt1"/>
                </a:solidFill>
                <a:latin typeface="Abel"/>
                <a:ea typeface="Abel"/>
                <a:cs typeface="Abel"/>
                <a:sym typeface="Abel"/>
              </a:rPr>
              <a:t>A interface de utilizador da maioria dos softwares e programas de edição consiste em dois elementos básicos:
</a:t>
            </a:r>
            <a:endParaRPr sz="4500" dirty="0">
              <a:solidFill>
                <a:schemeClr val="lt1"/>
              </a:solidFill>
              <a:latin typeface="Abel"/>
              <a:ea typeface="Abel"/>
              <a:cs typeface="Abel"/>
              <a:sym typeface="Abel"/>
            </a:endParaRPr>
          </a:p>
          <a:p>
            <a:pPr marL="114300" lvl="0" indent="0">
              <a:buSzPct val="72727"/>
              <a:buNone/>
            </a:pPr>
            <a:r>
              <a:rPr lang="en-IE" sz="4500" dirty="0">
                <a:solidFill>
                  <a:schemeClr val="lt1"/>
                </a:solidFill>
                <a:latin typeface="Abel"/>
                <a:ea typeface="Abel"/>
                <a:cs typeface="Abel"/>
                <a:sym typeface="Abel"/>
              </a:rPr>
              <a:t>1) </a:t>
            </a:r>
            <a:r>
              <a:rPr lang="pt-PT" sz="4500" dirty="0">
                <a:solidFill>
                  <a:schemeClr val="lt1"/>
                </a:solidFill>
                <a:latin typeface="Abel"/>
                <a:ea typeface="Abel"/>
                <a:cs typeface="Abel"/>
                <a:sym typeface="Abel"/>
              </a:rPr>
              <a:t>Uma janela de edição, onde o material de vídeo e áudio é colocado ao longo de uma linha do tempo e editado
</a:t>
            </a:r>
            <a:endParaRPr sz="4500" dirty="0">
              <a:solidFill>
                <a:schemeClr val="lt1"/>
              </a:solidFill>
              <a:latin typeface="Abel"/>
              <a:ea typeface="Abel"/>
              <a:cs typeface="Abel"/>
              <a:sym typeface="Abel"/>
            </a:endParaRPr>
          </a:p>
          <a:p>
            <a:pPr marL="114300" lvl="0" indent="0">
              <a:buSzPct val="72727"/>
              <a:buNone/>
            </a:pPr>
            <a:r>
              <a:rPr lang="en-IE" sz="4500" dirty="0">
                <a:solidFill>
                  <a:schemeClr val="lt1"/>
                </a:solidFill>
                <a:latin typeface="Abel"/>
                <a:ea typeface="Abel"/>
                <a:cs typeface="Abel"/>
                <a:sym typeface="Abel"/>
              </a:rPr>
              <a:t>2) </a:t>
            </a:r>
            <a:r>
              <a:rPr lang="pt-PT" sz="4500" dirty="0">
                <a:solidFill>
                  <a:schemeClr val="lt1"/>
                </a:solidFill>
                <a:latin typeface="Abel"/>
                <a:ea typeface="Abel"/>
                <a:cs typeface="Abel"/>
                <a:sym typeface="Abel"/>
              </a:rPr>
              <a:t>Uma janela de pré-visualização, onde pode ver o vídeo.</a:t>
            </a:r>
            <a:endParaRPr dirty="0">
              <a:solidFill>
                <a:srgbClr val="D8D8D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sp>
        <p:nvSpPr>
          <p:cNvPr id="377" name="Google Shape;377;p43"/>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8" name="Google Shape;378;p43"/>
          <p:cNvPicPr preferRelativeResize="0"/>
          <p:nvPr/>
        </p:nvPicPr>
        <p:blipFill rotWithShape="1">
          <a:blip r:embed="rId3">
            <a:alphaModFix/>
          </a:blip>
          <a:srcRect l="407" r="406"/>
          <a:stretch/>
        </p:blipFill>
        <p:spPr>
          <a:xfrm>
            <a:off x="5546558" y="2391337"/>
            <a:ext cx="6645441" cy="4466657"/>
          </a:xfrm>
          <a:prstGeom prst="rect">
            <a:avLst/>
          </a:prstGeom>
          <a:noFill/>
          <a:ln>
            <a:noFill/>
          </a:ln>
        </p:spPr>
      </p:pic>
      <p:sp>
        <p:nvSpPr>
          <p:cNvPr id="379" name="Google Shape;379;p43"/>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0" name="Google Shape;380;p43"/>
          <p:cNvSpPr txBox="1">
            <a:spLocks noGrp="1"/>
          </p:cNvSpPr>
          <p:nvPr>
            <p:ph type="title"/>
          </p:nvPr>
        </p:nvSpPr>
        <p:spPr>
          <a:xfrm>
            <a:off x="1187668" y="910431"/>
            <a:ext cx="4641631" cy="1466455"/>
          </a:xfrm>
          <a:prstGeom prst="rect">
            <a:avLst/>
          </a:prstGeom>
          <a:noFill/>
          <a:ln>
            <a:noFill/>
          </a:ln>
        </p:spPr>
        <p:txBody>
          <a:bodyPr spcFirstLastPara="1" wrap="square" lIns="0" tIns="0" rIns="0" bIns="0" anchor="b" anchorCtr="0">
            <a:normAutofit/>
          </a:bodyPr>
          <a:lstStyle/>
          <a:p>
            <a:pPr lvl="0"/>
            <a:r>
              <a:rPr lang="pt-PT" dirty="0">
                <a:solidFill>
                  <a:srgbClr val="E1AE44"/>
                </a:solidFill>
                <a:latin typeface="Abel"/>
                <a:ea typeface="Abel"/>
                <a:cs typeface="Abel"/>
                <a:sym typeface="Abel"/>
              </a:rPr>
              <a:t>Utilização de Software de Edição</a:t>
            </a:r>
            <a:endParaRPr dirty="0"/>
          </a:p>
        </p:txBody>
      </p:sp>
      <p:cxnSp>
        <p:nvCxnSpPr>
          <p:cNvPr id="381" name="Google Shape;381;p43"/>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82" name="Google Shape;382;p43"/>
          <p:cNvSpPr txBox="1">
            <a:spLocks noGrp="1"/>
          </p:cNvSpPr>
          <p:nvPr>
            <p:ph type="body" idx="1"/>
          </p:nvPr>
        </p:nvSpPr>
        <p:spPr>
          <a:xfrm>
            <a:off x="1077983" y="2492081"/>
            <a:ext cx="7072959" cy="3839892"/>
          </a:xfrm>
          <a:prstGeom prst="rect">
            <a:avLst/>
          </a:prstGeom>
          <a:noFill/>
          <a:ln>
            <a:noFill/>
          </a:ln>
        </p:spPr>
        <p:txBody>
          <a:bodyPr spcFirstLastPara="1" wrap="square" lIns="0" tIns="0" rIns="0" bIns="0" anchor="t" anchorCtr="0">
            <a:noAutofit/>
          </a:bodyPr>
          <a:lstStyle/>
          <a:p>
            <a:pPr marL="114300" lvl="0" indent="0">
              <a:buNone/>
            </a:pPr>
            <a:r>
              <a:rPr lang="en-IE" sz="3600" dirty="0" err="1">
                <a:solidFill>
                  <a:srgbClr val="2F5496"/>
                </a:solidFill>
                <a:latin typeface="Abel"/>
                <a:ea typeface="Abel"/>
                <a:cs typeface="Abel"/>
                <a:sym typeface="Abel"/>
              </a:rPr>
              <a:t>Efeitos</a:t>
            </a:r>
            <a:endParaRPr dirty="0"/>
          </a:p>
          <a:p>
            <a:pPr marL="114300" lvl="0" indent="0">
              <a:buNone/>
            </a:pPr>
            <a:r>
              <a:rPr lang="pt-PT" sz="2200" dirty="0">
                <a:solidFill>
                  <a:schemeClr val="lt1"/>
                </a:solidFill>
                <a:latin typeface="Abel"/>
                <a:ea typeface="Abel"/>
                <a:cs typeface="Abel"/>
                <a:sym typeface="Abel"/>
              </a:rPr>
              <a:t>Ao utilizar o seu software, pode cortar, clicar e arrastar e </a:t>
            </a:r>
            <a:r>
              <a:rPr lang="pt-PT" sz="2200" dirty="0" err="1">
                <a:solidFill>
                  <a:schemeClr val="lt1"/>
                </a:solidFill>
                <a:latin typeface="Abel"/>
                <a:ea typeface="Abel"/>
                <a:cs typeface="Abel"/>
                <a:sym typeface="Abel"/>
              </a:rPr>
              <a:t>re-começar</a:t>
            </a:r>
            <a:r>
              <a:rPr lang="pt-PT" sz="2200" dirty="0">
                <a:solidFill>
                  <a:schemeClr val="lt1"/>
                </a:solidFill>
                <a:latin typeface="Abel"/>
                <a:ea typeface="Abel"/>
                <a:cs typeface="Abel"/>
                <a:sym typeface="Abel"/>
              </a:rPr>
              <a:t> faixas de vídeo e áudio ao longo da linha temporal. 
Mas as mudanças graduais, chamadas transições, são por vezes mais apropriadas.
Se estiver a editar várias cenas, pode adicionar 'transições' entre as cenas.  
As transições mais comuns no filme e na TV são 'Cross Dissolve' (desvanecimento lento entre dois clips) e transição para preto.
</a:t>
            </a:r>
            <a:endParaRPr dirty="0"/>
          </a:p>
        </p:txBody>
      </p:sp>
      <p:sp>
        <p:nvSpPr>
          <p:cNvPr id="383" name="Google Shape;383;p4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4" name="Google Shape;384;p4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85" name="Google Shape;385;p4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6" name="Google Shape;386;p43"/>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sp>
        <p:nvSpPr>
          <p:cNvPr id="391" name="Google Shape;391;p44"/>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2" name="Google Shape;392;p44"/>
          <p:cNvPicPr preferRelativeResize="0"/>
          <p:nvPr/>
        </p:nvPicPr>
        <p:blipFill rotWithShape="1">
          <a:blip r:embed="rId3">
            <a:alphaModFix/>
          </a:blip>
          <a:srcRect l="407" r="406"/>
          <a:stretch/>
        </p:blipFill>
        <p:spPr>
          <a:xfrm>
            <a:off x="5546558" y="2391337"/>
            <a:ext cx="6645441" cy="4466657"/>
          </a:xfrm>
          <a:prstGeom prst="rect">
            <a:avLst/>
          </a:prstGeom>
          <a:noFill/>
          <a:ln>
            <a:noFill/>
          </a:ln>
        </p:spPr>
      </p:pic>
      <p:sp>
        <p:nvSpPr>
          <p:cNvPr id="393" name="Google Shape;393;p44"/>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4" name="Google Shape;394;p44"/>
          <p:cNvSpPr txBox="1">
            <a:spLocks noGrp="1"/>
          </p:cNvSpPr>
          <p:nvPr>
            <p:ph type="title"/>
          </p:nvPr>
        </p:nvSpPr>
        <p:spPr>
          <a:xfrm>
            <a:off x="1187668" y="910431"/>
            <a:ext cx="4641631" cy="1466455"/>
          </a:xfrm>
          <a:prstGeom prst="rect">
            <a:avLst/>
          </a:prstGeom>
          <a:noFill/>
          <a:ln>
            <a:noFill/>
          </a:ln>
        </p:spPr>
        <p:txBody>
          <a:bodyPr spcFirstLastPara="1" wrap="square" lIns="0" tIns="0" rIns="0" bIns="0" anchor="b" anchorCtr="0">
            <a:normAutofit/>
          </a:bodyPr>
          <a:lstStyle/>
          <a:p>
            <a:pPr lvl="0"/>
            <a:r>
              <a:rPr lang="pt-PT" dirty="0">
                <a:solidFill>
                  <a:srgbClr val="E1AE44"/>
                </a:solidFill>
                <a:latin typeface="Abel"/>
                <a:ea typeface="Abel"/>
                <a:cs typeface="Abel"/>
                <a:sym typeface="Abel"/>
              </a:rPr>
              <a:t>Utilização de Software de Edição</a:t>
            </a:r>
            <a:endParaRPr dirty="0"/>
          </a:p>
        </p:txBody>
      </p:sp>
      <p:cxnSp>
        <p:nvCxnSpPr>
          <p:cNvPr id="395" name="Google Shape;395;p44"/>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396" name="Google Shape;396;p44"/>
          <p:cNvSpPr txBox="1">
            <a:spLocks noGrp="1"/>
          </p:cNvSpPr>
          <p:nvPr>
            <p:ph type="body" idx="1"/>
          </p:nvPr>
        </p:nvSpPr>
        <p:spPr>
          <a:xfrm>
            <a:off x="1051700" y="2301984"/>
            <a:ext cx="6768158" cy="3865345"/>
          </a:xfrm>
          <a:prstGeom prst="rect">
            <a:avLst/>
          </a:prstGeom>
          <a:noFill/>
          <a:ln>
            <a:noFill/>
          </a:ln>
        </p:spPr>
        <p:txBody>
          <a:bodyPr spcFirstLastPara="1" wrap="square" lIns="0" tIns="0" rIns="0" bIns="0" anchor="t" anchorCtr="0">
            <a:noAutofit/>
          </a:bodyPr>
          <a:lstStyle/>
          <a:p>
            <a:pPr marL="114300" lvl="0" indent="0">
              <a:buNone/>
            </a:pPr>
            <a:r>
              <a:rPr lang="en-IE" sz="3600" dirty="0">
                <a:solidFill>
                  <a:srgbClr val="2F5496"/>
                </a:solidFill>
                <a:latin typeface="Abel"/>
                <a:ea typeface="Abel"/>
                <a:cs typeface="Abel"/>
                <a:sym typeface="Abel"/>
              </a:rPr>
              <a:t>Corte 
</a:t>
            </a:r>
            <a:r>
              <a:rPr lang="pt-PT" sz="2000" dirty="0">
                <a:solidFill>
                  <a:schemeClr val="lt1"/>
                </a:solidFill>
                <a:latin typeface="Abel"/>
                <a:ea typeface="Abel"/>
                <a:cs typeface="Abel"/>
                <a:sym typeface="Abel"/>
              </a:rPr>
              <a:t>Um "corte de salto" é quando o som e a imagem mudam ao mesmo tempo.
Nos filmes, este é o equivalente a um novo parágrafo ou capítulo num livro.
No entanto, se quiser manter a história a funcionar sem problemas, deixe o som da cena anterior continuar durante alguns segundos enquanto a cena aparece no ecrã, ou deixe o som da nova cena começar alguns segundos antes de mostrá-la.
Um corte limpo ou de salto entre clips é a forma mais comum de juntar diferentes cenas. </a:t>
            </a:r>
            <a:endParaRPr dirty="0"/>
          </a:p>
        </p:txBody>
      </p:sp>
      <p:sp>
        <p:nvSpPr>
          <p:cNvPr id="397" name="Google Shape;397;p4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8" name="Google Shape;398;p4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99" name="Google Shape;399;p4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0" name="Google Shape;400;p4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4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6" name="Google Shape;406;p45"/>
          <p:cNvPicPr preferRelativeResize="0"/>
          <p:nvPr/>
        </p:nvPicPr>
        <p:blipFill rotWithShape="1">
          <a:blip r:embed="rId3">
            <a:alphaModFix/>
          </a:blip>
          <a:srcRect l="379" r="379"/>
          <a:stretch/>
        </p:blipFill>
        <p:spPr>
          <a:xfrm>
            <a:off x="5546558" y="2391337"/>
            <a:ext cx="6645441" cy="4466657"/>
          </a:xfrm>
          <a:prstGeom prst="rect">
            <a:avLst/>
          </a:prstGeom>
          <a:noFill/>
          <a:ln>
            <a:noFill/>
          </a:ln>
        </p:spPr>
      </p:pic>
      <p:sp>
        <p:nvSpPr>
          <p:cNvPr id="407" name="Google Shape;407;p45"/>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8" name="Google Shape;408;p45"/>
          <p:cNvSpPr txBox="1">
            <a:spLocks noGrp="1"/>
          </p:cNvSpPr>
          <p:nvPr>
            <p:ph type="title"/>
          </p:nvPr>
        </p:nvSpPr>
        <p:spPr>
          <a:xfrm>
            <a:off x="1187668" y="910431"/>
            <a:ext cx="4641631" cy="1466455"/>
          </a:xfrm>
          <a:prstGeom prst="rect">
            <a:avLst/>
          </a:prstGeom>
          <a:noFill/>
          <a:ln>
            <a:noFill/>
          </a:ln>
        </p:spPr>
        <p:txBody>
          <a:bodyPr spcFirstLastPara="1" wrap="square" lIns="0" tIns="0" rIns="0" bIns="0" anchor="b" anchorCtr="0">
            <a:normAutofit/>
          </a:bodyPr>
          <a:lstStyle/>
          <a:p>
            <a:pPr lvl="0"/>
            <a:r>
              <a:rPr lang="pt-PT" dirty="0">
                <a:solidFill>
                  <a:srgbClr val="E1AE44"/>
                </a:solidFill>
                <a:latin typeface="Abel"/>
                <a:ea typeface="Abel"/>
                <a:cs typeface="Abel"/>
                <a:sym typeface="Abel"/>
              </a:rPr>
              <a:t>Utilização de Software de Edição</a:t>
            </a:r>
            <a:endParaRPr dirty="0"/>
          </a:p>
        </p:txBody>
      </p:sp>
      <p:cxnSp>
        <p:nvCxnSpPr>
          <p:cNvPr id="409" name="Google Shape;409;p45"/>
          <p:cNvCxnSpPr/>
          <p:nvPr/>
        </p:nvCxnSpPr>
        <p:spPr>
          <a:xfrm rot="10800000">
            <a:off x="1187669" y="2397906"/>
            <a:ext cx="11004331" cy="0"/>
          </a:xfrm>
          <a:prstGeom prst="straightConnector1">
            <a:avLst/>
          </a:prstGeom>
          <a:noFill/>
          <a:ln w="12700" cap="flat" cmpd="sng">
            <a:solidFill>
              <a:schemeClr val="accent2"/>
            </a:solidFill>
            <a:prstDash val="solid"/>
            <a:round/>
            <a:headEnd type="none" w="sm" len="sm"/>
            <a:tailEnd type="none" w="sm" len="sm"/>
          </a:ln>
        </p:spPr>
      </p:cxnSp>
      <p:sp>
        <p:nvSpPr>
          <p:cNvPr id="410" name="Google Shape;410;p45"/>
          <p:cNvSpPr txBox="1">
            <a:spLocks noGrp="1"/>
          </p:cNvSpPr>
          <p:nvPr>
            <p:ph type="body" idx="1"/>
          </p:nvPr>
        </p:nvSpPr>
        <p:spPr>
          <a:xfrm>
            <a:off x="1146810" y="2576617"/>
            <a:ext cx="5675248" cy="3455476"/>
          </a:xfrm>
          <a:prstGeom prst="rect">
            <a:avLst/>
          </a:prstGeom>
          <a:noFill/>
          <a:ln>
            <a:noFill/>
          </a:ln>
        </p:spPr>
        <p:txBody>
          <a:bodyPr spcFirstLastPara="1" wrap="square" lIns="0" tIns="0" rIns="0" bIns="0" anchor="t" anchorCtr="0">
            <a:normAutofit fontScale="85000" lnSpcReduction="20000"/>
          </a:bodyPr>
          <a:lstStyle/>
          <a:p>
            <a:pPr marL="114300" lvl="0" indent="0">
              <a:buSzPct val="49896"/>
              <a:buNone/>
            </a:pPr>
            <a:r>
              <a:rPr lang="en-IE" sz="3900" dirty="0" err="1">
                <a:solidFill>
                  <a:srgbClr val="1E4E79"/>
                </a:solidFill>
                <a:latin typeface="Abel"/>
                <a:ea typeface="Abel"/>
                <a:cs typeface="Abel"/>
                <a:sym typeface="Abel"/>
              </a:rPr>
              <a:t>Passos</a:t>
            </a:r>
            <a:r>
              <a:rPr lang="en-IE" sz="3900" dirty="0">
                <a:solidFill>
                  <a:srgbClr val="1E4E79"/>
                </a:solidFill>
                <a:latin typeface="Abel"/>
                <a:ea typeface="Abel"/>
                <a:cs typeface="Abel"/>
                <a:sym typeface="Abel"/>
              </a:rPr>
              <a:t> </a:t>
            </a:r>
            <a:r>
              <a:rPr lang="en-IE" sz="3900" dirty="0" err="1">
                <a:solidFill>
                  <a:srgbClr val="1E4E79"/>
                </a:solidFill>
                <a:latin typeface="Abel"/>
                <a:ea typeface="Abel"/>
                <a:cs typeface="Abel"/>
                <a:sym typeface="Abel"/>
              </a:rPr>
              <a:t>Finais</a:t>
            </a:r>
            <a:endParaRPr lang="en-IE" sz="3900" dirty="0">
              <a:solidFill>
                <a:srgbClr val="1E4E79"/>
              </a:solidFill>
              <a:latin typeface="Abel"/>
              <a:ea typeface="Abel"/>
              <a:cs typeface="Abel"/>
              <a:sym typeface="Abel"/>
            </a:endParaRPr>
          </a:p>
          <a:p>
            <a:pPr marL="114300" lvl="0" indent="0">
              <a:buSzPct val="49896"/>
              <a:buNone/>
            </a:pPr>
            <a:endParaRPr sz="2000" dirty="0">
              <a:solidFill>
                <a:schemeClr val="lt1"/>
              </a:solidFill>
              <a:latin typeface="Abel"/>
              <a:ea typeface="Abel"/>
              <a:cs typeface="Abel"/>
              <a:sym typeface="Abel"/>
            </a:endParaRPr>
          </a:p>
          <a:p>
            <a:pPr marL="114300" lvl="0" indent="0">
              <a:buSzPct val="69498"/>
              <a:buNone/>
            </a:pPr>
            <a:r>
              <a:rPr lang="pt-PT" dirty="0">
                <a:solidFill>
                  <a:schemeClr val="lt1"/>
                </a:solidFill>
                <a:latin typeface="Abel"/>
                <a:ea typeface="Abel"/>
                <a:cs typeface="Abel"/>
                <a:sym typeface="Abel"/>
              </a:rPr>
              <a:t>O primeiro passo para completar no processo de edição é rever todas as imagens e ficheiros de som que a sua equipa de filmagens capturou.
</a:t>
            </a:r>
            <a:endParaRPr dirty="0">
              <a:solidFill>
                <a:schemeClr val="lt1"/>
              </a:solidFill>
              <a:latin typeface="Abel"/>
              <a:ea typeface="Abel"/>
              <a:cs typeface="Abel"/>
              <a:sym typeface="Abel"/>
            </a:endParaRPr>
          </a:p>
          <a:p>
            <a:pPr marL="114300" lvl="0" indent="0">
              <a:buSzPct val="69498"/>
              <a:buNone/>
            </a:pPr>
            <a:r>
              <a:rPr lang="pt-PT" dirty="0">
                <a:solidFill>
                  <a:schemeClr val="lt1"/>
                </a:solidFill>
                <a:latin typeface="Abel"/>
                <a:ea typeface="Abel"/>
                <a:cs typeface="Abel"/>
                <a:sym typeface="Abel"/>
              </a:rPr>
              <a:t>É importante colocar um nome e armazenar todos os ficheiros corretamente, para que possa encontrar todas as imagens de que necessita.</a:t>
            </a:r>
            <a:endParaRPr sz="1900" dirty="0">
              <a:solidFill>
                <a:schemeClr val="lt1"/>
              </a:solidFill>
              <a:latin typeface="Abel"/>
              <a:ea typeface="Abel"/>
              <a:cs typeface="Abel"/>
              <a:sym typeface="Abel"/>
            </a:endParaRPr>
          </a:p>
          <a:p>
            <a:pPr marL="457200" lvl="0" indent="-228600" algn="l" rtl="0">
              <a:lnSpc>
                <a:spcPct val="90000"/>
              </a:lnSpc>
              <a:spcBef>
                <a:spcPts val="1000"/>
              </a:spcBef>
              <a:spcAft>
                <a:spcPts val="0"/>
              </a:spcAft>
              <a:buClr>
                <a:schemeClr val="dk1"/>
              </a:buClr>
              <a:buSzPct val="102418"/>
              <a:buNone/>
            </a:pPr>
            <a:endParaRPr sz="1900" dirty="0">
              <a:solidFill>
                <a:schemeClr val="lt1"/>
              </a:solidFill>
            </a:endParaRPr>
          </a:p>
        </p:txBody>
      </p:sp>
      <p:sp>
        <p:nvSpPr>
          <p:cNvPr id="411" name="Google Shape;411;p4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2" name="Google Shape;412;p4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13" name="Google Shape;413;p4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4" name="Google Shape;414;p4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418"/>
        <p:cNvGrpSpPr/>
        <p:nvPr/>
      </p:nvGrpSpPr>
      <p:grpSpPr>
        <a:xfrm>
          <a:off x="0" y="0"/>
          <a:ext cx="0" cy="0"/>
          <a:chOff x="0" y="0"/>
          <a:chExt cx="0" cy="0"/>
        </a:xfrm>
      </p:grpSpPr>
      <p:sp>
        <p:nvSpPr>
          <p:cNvPr id="419" name="Google Shape;419;p46"/>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0" name="Google Shape;420;p46"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421" name="Google Shape;421;p4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2" name="Google Shape;422;p4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423" name="Google Shape;423;p46"/>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424" name="Google Shape;424;p4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5" name="Google Shape;425;p46"/>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426" name="Google Shape;426;p46"/>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lvl="0">
              <a:buSzPts val="4400"/>
            </a:pPr>
            <a:r>
              <a:rPr lang="pt-PT" dirty="0"/>
              <a:t>Editar e apresentar a sua história online</a:t>
            </a:r>
            <a:endParaRPr dirty="0"/>
          </a:p>
        </p:txBody>
      </p:sp>
      <p:sp>
        <p:nvSpPr>
          <p:cNvPr id="427" name="Google Shape;427;p46"/>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pt-PT" sz="4400" b="1" dirty="0">
                <a:solidFill>
                  <a:schemeClr val="accent2"/>
                </a:solidFill>
                <a:latin typeface="Arial Black"/>
                <a:ea typeface="Arial Black"/>
                <a:cs typeface="Arial Black"/>
                <a:sym typeface="Arial Black"/>
              </a:rPr>
              <a:t>Como editar podcasts no </a:t>
            </a:r>
            <a:r>
              <a:rPr lang="pt-PT" sz="4400" b="1" dirty="0" err="1">
                <a:solidFill>
                  <a:schemeClr val="accent2"/>
                </a:solidFill>
                <a:latin typeface="Arial Black"/>
                <a:ea typeface="Arial Black"/>
                <a:cs typeface="Arial Black"/>
                <a:sym typeface="Arial Black"/>
              </a:rPr>
              <a:t>Audacity</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1"/>
        <p:cNvGrpSpPr/>
        <p:nvPr/>
      </p:nvGrpSpPr>
      <p:grpSpPr>
        <a:xfrm>
          <a:off x="0" y="0"/>
          <a:ext cx="0" cy="0"/>
          <a:chOff x="0" y="0"/>
          <a:chExt cx="0" cy="0"/>
        </a:xfrm>
      </p:grpSpPr>
      <p:sp>
        <p:nvSpPr>
          <p:cNvPr id="432" name="Google Shape;432;p47"/>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33" name="Google Shape;433;p47" descr="A close-up of a computer screen&#10;&#10;Description automatically generated with low confidence"/>
          <p:cNvPicPr preferRelativeResize="0"/>
          <p:nvPr/>
        </p:nvPicPr>
        <p:blipFill rotWithShape="1">
          <a:blip r:embed="rId3">
            <a:alphaModFix/>
          </a:blip>
          <a:srcRect b="3846"/>
          <a:stretch/>
        </p:blipFill>
        <p:spPr>
          <a:xfrm>
            <a:off x="0" y="0"/>
            <a:ext cx="12191980" cy="6857990"/>
          </a:xfrm>
          <a:prstGeom prst="rect">
            <a:avLst/>
          </a:prstGeom>
          <a:noFill/>
          <a:ln>
            <a:noFill/>
          </a:ln>
        </p:spPr>
      </p:pic>
      <p:sp>
        <p:nvSpPr>
          <p:cNvPr id="434" name="Google Shape;434;p47"/>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5" name="Google Shape;435;p47"/>
          <p:cNvSpPr txBox="1"/>
          <p:nvPr/>
        </p:nvSpPr>
        <p:spPr>
          <a:xfrm>
            <a:off x="737338" y="1757900"/>
            <a:ext cx="10712981" cy="4755822"/>
          </a:xfrm>
          <a:prstGeom prst="rect">
            <a:avLst/>
          </a:prstGeom>
          <a:noFill/>
          <a:ln>
            <a:noFill/>
          </a:ln>
        </p:spPr>
        <p:txBody>
          <a:bodyPr spcFirstLastPara="1" wrap="square" lIns="91425" tIns="45700" rIns="91425" bIns="45700" anchor="t" anchorCtr="0">
            <a:noAutofit/>
          </a:bodyPr>
          <a:lstStyle/>
          <a:p>
            <a:pPr marL="114300" lvl="0">
              <a:lnSpc>
                <a:spcPct val="90000"/>
              </a:lnSpc>
            </a:pPr>
            <a:r>
              <a:rPr lang="en-IE" sz="3600" dirty="0" err="1">
                <a:solidFill>
                  <a:srgbClr val="1E4E79"/>
                </a:solidFill>
                <a:latin typeface="Abel"/>
                <a:ea typeface="Abel"/>
                <a:cs typeface="Abel"/>
                <a:sym typeface="Abel"/>
              </a:rPr>
              <a:t>Começar</a:t>
            </a:r>
            <a:endParaRPr sz="20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400" dirty="0">
                <a:solidFill>
                  <a:schemeClr val="lt1"/>
                </a:solidFill>
                <a:latin typeface="Abel"/>
                <a:ea typeface="Abel"/>
                <a:cs typeface="Abel"/>
                <a:sym typeface="Abel"/>
              </a:rPr>
              <a:t>Importe o áudio que já gravou anteriormente.</a:t>
            </a:r>
          </a:p>
          <a:p>
            <a:pPr marL="114300" lvl="0">
              <a:lnSpc>
                <a:spcPct val="90000"/>
              </a:lnSpc>
              <a:spcBef>
                <a:spcPts val="600"/>
              </a:spcBef>
            </a:pPr>
            <a:endParaRPr sz="24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400" dirty="0">
                <a:solidFill>
                  <a:schemeClr val="lt1"/>
                </a:solidFill>
                <a:latin typeface="Abel"/>
                <a:ea typeface="Abel"/>
                <a:cs typeface="Abel"/>
                <a:sym typeface="Abel"/>
              </a:rPr>
              <a:t>Use </a:t>
            </a:r>
            <a:r>
              <a:rPr lang="pt-PT" sz="2400" dirty="0" err="1">
                <a:solidFill>
                  <a:schemeClr val="lt1"/>
                </a:solidFill>
                <a:latin typeface="Abel"/>
                <a:ea typeface="Abel"/>
                <a:cs typeface="Abel"/>
                <a:sym typeface="Abel"/>
              </a:rPr>
              <a:t>track</a:t>
            </a:r>
            <a:r>
              <a:rPr lang="pt-PT" sz="2400" dirty="0">
                <a:solidFill>
                  <a:schemeClr val="lt1"/>
                </a:solidFill>
                <a:latin typeface="Abel"/>
                <a:ea typeface="Abel"/>
                <a:cs typeface="Abel"/>
                <a:sym typeface="Abel"/>
              </a:rPr>
              <a:t> Um para a sua faixa de áudio principal (por exemplo, narração, entrevista, discussão)</a:t>
            </a:r>
          </a:p>
          <a:p>
            <a:pPr marL="114300" lvl="0">
              <a:lnSpc>
                <a:spcPct val="90000"/>
              </a:lnSpc>
              <a:spcBef>
                <a:spcPts val="600"/>
              </a:spcBef>
            </a:pPr>
            <a:endParaRPr sz="24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400" dirty="0">
                <a:solidFill>
                  <a:schemeClr val="lt1"/>
                </a:solidFill>
                <a:latin typeface="Abel"/>
                <a:ea typeface="Abel"/>
                <a:cs typeface="Abel"/>
                <a:sym typeface="Abel"/>
              </a:rPr>
              <a:t>Coloque o material áudio em sequência (por exemplo, narração de introdução, entrevista, outra).</a:t>
            </a:r>
          </a:p>
          <a:p>
            <a:pPr marL="114300" lvl="0">
              <a:lnSpc>
                <a:spcPct val="90000"/>
              </a:lnSpc>
              <a:spcBef>
                <a:spcPts val="600"/>
              </a:spcBef>
            </a:pPr>
            <a:endParaRPr sz="24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400" dirty="0">
                <a:solidFill>
                  <a:schemeClr val="lt1"/>
                </a:solidFill>
                <a:latin typeface="Abel"/>
                <a:ea typeface="Abel"/>
                <a:cs typeface="Abel"/>
                <a:sym typeface="Abel"/>
              </a:rPr>
              <a:t>Deixe uma faixa vazia por baixo para edição</a:t>
            </a:r>
          </a:p>
          <a:p>
            <a:pPr marL="114300" lvl="0">
              <a:lnSpc>
                <a:spcPct val="90000"/>
              </a:lnSpc>
              <a:spcBef>
                <a:spcPts val="600"/>
              </a:spcBef>
            </a:pPr>
            <a:endParaRPr sz="24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400" dirty="0">
                <a:solidFill>
                  <a:schemeClr val="lt1"/>
                </a:solidFill>
                <a:latin typeface="Abel"/>
                <a:ea typeface="Abel"/>
                <a:cs typeface="Abel"/>
                <a:sym typeface="Abel"/>
              </a:rPr>
              <a:t>Adicione música, efeitos sonoros ou áudio secundário mais tarde no processo de edição
</a:t>
            </a:r>
            <a:endParaRPr dirty="0"/>
          </a:p>
        </p:txBody>
      </p:sp>
      <p:sp>
        <p:nvSpPr>
          <p:cNvPr id="436" name="Google Shape;436;p47"/>
          <p:cNvSpPr/>
          <p:nvPr/>
        </p:nvSpPr>
        <p:spPr>
          <a:xfrm>
            <a:off x="126206" y="115193"/>
            <a:ext cx="11939588" cy="6627614"/>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37" name="Google Shape;437;p47"/>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438" name="Google Shape;438;p47"/>
          <p:cNvSpPr txBox="1"/>
          <p:nvPr/>
        </p:nvSpPr>
        <p:spPr>
          <a:xfrm>
            <a:off x="815997" y="344278"/>
            <a:ext cx="5122687" cy="1298429"/>
          </a:xfrm>
          <a:prstGeom prst="rect">
            <a:avLst/>
          </a:prstGeom>
          <a:noFill/>
          <a:ln>
            <a:noFill/>
          </a:ln>
        </p:spPr>
        <p:txBody>
          <a:bodyPr spcFirstLastPara="1" wrap="square" lIns="91425" tIns="45700" rIns="91425" bIns="45700" anchor="t" anchorCtr="0">
            <a:noAutofit/>
          </a:bodyPr>
          <a:lstStyle/>
          <a:p>
            <a:pPr lvl="0">
              <a:lnSpc>
                <a:spcPct val="90000"/>
              </a:lnSpc>
            </a:pPr>
            <a:r>
              <a:rPr lang="pt-PT" sz="4400" dirty="0">
                <a:solidFill>
                  <a:srgbClr val="E1AE44"/>
                </a:solidFill>
                <a:latin typeface="Abel"/>
                <a:ea typeface="Abel"/>
                <a:cs typeface="Abel"/>
                <a:sym typeface="Abel"/>
              </a:rPr>
              <a:t>Como editar podcasts no </a:t>
            </a:r>
            <a:r>
              <a:rPr lang="pt-PT" sz="4400" dirty="0" err="1">
                <a:solidFill>
                  <a:srgbClr val="E1AE44"/>
                </a:solidFill>
                <a:latin typeface="Abel"/>
                <a:ea typeface="Abel"/>
                <a:cs typeface="Abel"/>
                <a:sym typeface="Abel"/>
              </a:rPr>
              <a:t>Audacity</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Google Shape;443;p48"/>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4" name="Google Shape;444;p48" descr="A close-up of a computer screen&#10;&#10;Description automatically generated with low confidence"/>
          <p:cNvPicPr preferRelativeResize="0"/>
          <p:nvPr/>
        </p:nvPicPr>
        <p:blipFill rotWithShape="1">
          <a:blip r:embed="rId3">
            <a:alphaModFix/>
          </a:blip>
          <a:srcRect b="3846"/>
          <a:stretch/>
        </p:blipFill>
        <p:spPr>
          <a:xfrm>
            <a:off x="20" y="10"/>
            <a:ext cx="12191980" cy="6857990"/>
          </a:xfrm>
          <a:prstGeom prst="rect">
            <a:avLst/>
          </a:prstGeom>
          <a:noFill/>
          <a:ln>
            <a:noFill/>
          </a:ln>
        </p:spPr>
      </p:pic>
      <p:sp>
        <p:nvSpPr>
          <p:cNvPr id="445" name="Google Shape;445;p48"/>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6" name="Google Shape;446;p48"/>
          <p:cNvSpPr txBox="1"/>
          <p:nvPr/>
        </p:nvSpPr>
        <p:spPr>
          <a:xfrm>
            <a:off x="790268" y="215921"/>
            <a:ext cx="4882945" cy="1466455"/>
          </a:xfrm>
          <a:prstGeom prst="rect">
            <a:avLst/>
          </a:prstGeom>
          <a:noFill/>
          <a:ln>
            <a:noFill/>
          </a:ln>
        </p:spPr>
        <p:txBody>
          <a:bodyPr spcFirstLastPara="1" wrap="square" lIns="91425" tIns="45700" rIns="91425" bIns="45700" anchor="b" anchorCtr="0">
            <a:normAutofit/>
          </a:bodyPr>
          <a:lstStyle/>
          <a:p>
            <a:pPr lvl="0">
              <a:lnSpc>
                <a:spcPct val="90000"/>
              </a:lnSpc>
            </a:pPr>
            <a:r>
              <a:rPr lang="pt-PT" sz="4400" dirty="0">
                <a:solidFill>
                  <a:srgbClr val="E1AE44"/>
                </a:solidFill>
                <a:latin typeface="Abel"/>
                <a:ea typeface="Abel"/>
                <a:cs typeface="Abel"/>
                <a:sym typeface="Abel"/>
              </a:rPr>
              <a:t>Como editar podcasts no </a:t>
            </a:r>
            <a:r>
              <a:rPr lang="pt-PT" sz="4400" dirty="0" err="1">
                <a:solidFill>
                  <a:srgbClr val="E1AE44"/>
                </a:solidFill>
                <a:latin typeface="Abel"/>
                <a:ea typeface="Abel"/>
                <a:cs typeface="Abel"/>
                <a:sym typeface="Abel"/>
              </a:rPr>
              <a:t>Audacity</a:t>
            </a:r>
            <a:endParaRPr dirty="0"/>
          </a:p>
        </p:txBody>
      </p:sp>
      <p:sp>
        <p:nvSpPr>
          <p:cNvPr id="447" name="Google Shape;447;p48"/>
          <p:cNvSpPr txBox="1"/>
          <p:nvPr/>
        </p:nvSpPr>
        <p:spPr>
          <a:xfrm>
            <a:off x="790268" y="1668953"/>
            <a:ext cx="9444777" cy="4959704"/>
          </a:xfrm>
          <a:prstGeom prst="rect">
            <a:avLst/>
          </a:prstGeom>
          <a:noFill/>
          <a:ln>
            <a:noFill/>
          </a:ln>
        </p:spPr>
        <p:txBody>
          <a:bodyPr spcFirstLastPara="1" wrap="square" lIns="91425" tIns="45700" rIns="91425" bIns="45700" anchor="t" anchorCtr="0">
            <a:noAutofit/>
          </a:bodyPr>
          <a:lstStyle/>
          <a:p>
            <a:pPr lvl="0">
              <a:lnSpc>
                <a:spcPct val="90000"/>
              </a:lnSpc>
            </a:pPr>
            <a:r>
              <a:rPr lang="en-IE" sz="3600" dirty="0" err="1">
                <a:solidFill>
                  <a:srgbClr val="1E4E79"/>
                </a:solidFill>
                <a:latin typeface="Abel"/>
                <a:ea typeface="Abel"/>
                <a:cs typeface="Abel"/>
                <a:sym typeface="Abel"/>
              </a:rPr>
              <a:t>Retoques</a:t>
            </a:r>
            <a:endParaRPr sz="1800" b="0" i="0" u="none" strike="noStrike" cap="none" dirty="0">
              <a:solidFill>
                <a:schemeClr val="lt1"/>
              </a:solidFill>
              <a:latin typeface="Abel"/>
              <a:ea typeface="Abel"/>
              <a:cs typeface="Abel"/>
              <a:sym typeface="Abel"/>
            </a:endParaRPr>
          </a:p>
          <a:p>
            <a:pPr marL="57150" lvl="0">
              <a:lnSpc>
                <a:spcPct val="90000"/>
              </a:lnSpc>
              <a:spcBef>
                <a:spcPts val="600"/>
              </a:spcBef>
            </a:pPr>
            <a:r>
              <a:rPr lang="en-IE" sz="2400" b="0" i="0" u="none" strike="noStrike" cap="none" dirty="0">
                <a:solidFill>
                  <a:schemeClr val="lt1"/>
                </a:solidFill>
                <a:latin typeface="Abel"/>
                <a:ea typeface="Abel"/>
                <a:cs typeface="Abel"/>
                <a:sym typeface="Abel"/>
              </a:rPr>
              <a:t>(</a:t>
            </a:r>
            <a:r>
              <a:rPr lang="pt-PT" sz="2400" dirty="0" err="1">
                <a:solidFill>
                  <a:schemeClr val="lt1"/>
                </a:solidFill>
                <a:latin typeface="Abel"/>
                <a:ea typeface="Abel"/>
                <a:cs typeface="Abel"/>
                <a:sym typeface="Abel"/>
              </a:rPr>
              <a:t>Re</a:t>
            </a:r>
            <a:r>
              <a:rPr lang="pt-PT" sz="2400" dirty="0">
                <a:solidFill>
                  <a:schemeClr val="lt1"/>
                </a:solidFill>
                <a:latin typeface="Abel"/>
                <a:ea typeface="Abel"/>
                <a:cs typeface="Abel"/>
                <a:sym typeface="Abel"/>
              </a:rPr>
              <a:t>)ouvir o seu material 
</a:t>
            </a:r>
            <a:endParaRPr sz="2400" b="0" i="0" u="none" strike="noStrike" cap="none" dirty="0">
              <a:solidFill>
                <a:schemeClr val="lt1"/>
              </a:solidFill>
              <a:latin typeface="Abel"/>
              <a:ea typeface="Abel"/>
              <a:cs typeface="Abel"/>
              <a:sym typeface="Abel"/>
            </a:endParaRPr>
          </a:p>
          <a:p>
            <a:pPr marL="57150" lvl="0">
              <a:lnSpc>
                <a:spcPct val="90000"/>
              </a:lnSpc>
              <a:spcBef>
                <a:spcPts val="600"/>
              </a:spcBef>
            </a:pPr>
            <a:r>
              <a:rPr lang="pt-PT" sz="2400" dirty="0">
                <a:solidFill>
                  <a:schemeClr val="lt1"/>
                </a:solidFill>
                <a:latin typeface="Abel"/>
                <a:ea typeface="Abel"/>
                <a:cs typeface="Abel"/>
                <a:sym typeface="Abel"/>
              </a:rPr>
              <a:t>Decida quais as secções que pretende manter ou apagar e se pretende alterar a ordem
</a:t>
            </a:r>
            <a:endParaRPr sz="2400" b="0" i="0" u="none" strike="noStrike" cap="none" dirty="0">
              <a:solidFill>
                <a:schemeClr val="lt1"/>
              </a:solidFill>
              <a:latin typeface="Abel"/>
              <a:ea typeface="Abel"/>
              <a:cs typeface="Abel"/>
              <a:sym typeface="Abel"/>
            </a:endParaRPr>
          </a:p>
          <a:p>
            <a:pPr marL="57150" lvl="0">
              <a:lnSpc>
                <a:spcPct val="90000"/>
              </a:lnSpc>
              <a:spcBef>
                <a:spcPts val="600"/>
              </a:spcBef>
            </a:pPr>
            <a:r>
              <a:rPr lang="pt-PT" sz="2400" dirty="0">
                <a:solidFill>
                  <a:schemeClr val="lt1"/>
                </a:solidFill>
                <a:latin typeface="Abel"/>
                <a:ea typeface="Abel"/>
                <a:cs typeface="Abel"/>
                <a:sym typeface="Abel"/>
              </a:rPr>
              <a:t>Utilize a ferramenta de redução de ruído para remover ruídos indesejados
</a:t>
            </a:r>
            <a:endParaRPr sz="2400" b="0" i="0" u="none" strike="noStrike" cap="none" dirty="0">
              <a:solidFill>
                <a:schemeClr val="lt1"/>
              </a:solidFill>
              <a:latin typeface="Abel"/>
              <a:ea typeface="Abel"/>
              <a:cs typeface="Abel"/>
              <a:sym typeface="Abel"/>
            </a:endParaRPr>
          </a:p>
          <a:p>
            <a:pPr marL="57150" lvl="0">
              <a:lnSpc>
                <a:spcPct val="90000"/>
              </a:lnSpc>
              <a:spcBef>
                <a:spcPts val="600"/>
              </a:spcBef>
            </a:pPr>
            <a:r>
              <a:rPr lang="en-IE" sz="2400" dirty="0" err="1">
                <a:solidFill>
                  <a:schemeClr val="lt1"/>
                </a:solidFill>
                <a:latin typeface="Abel"/>
                <a:ea typeface="Abel"/>
                <a:cs typeface="Abel"/>
                <a:sym typeface="Abel"/>
              </a:rPr>
              <a:t>Eliminar</a:t>
            </a:r>
            <a:r>
              <a:rPr lang="en-IE" sz="2400" dirty="0">
                <a:solidFill>
                  <a:schemeClr val="lt1"/>
                </a:solidFill>
                <a:latin typeface="Abel"/>
                <a:ea typeface="Abel"/>
                <a:cs typeface="Abel"/>
                <a:sym typeface="Abel"/>
              </a:rPr>
              <a:t> material </a:t>
            </a:r>
            <a:r>
              <a:rPr lang="en-IE" sz="2400" dirty="0" err="1">
                <a:solidFill>
                  <a:schemeClr val="lt1"/>
                </a:solidFill>
                <a:latin typeface="Abel"/>
                <a:ea typeface="Abel"/>
                <a:cs typeface="Abel"/>
                <a:sym typeface="Abel"/>
              </a:rPr>
              <a:t>indesejado</a:t>
            </a:r>
            <a:r>
              <a:rPr lang="en-IE" sz="2400" dirty="0">
                <a:solidFill>
                  <a:schemeClr val="lt1"/>
                </a:solidFill>
                <a:latin typeface="Abel"/>
                <a:ea typeface="Abel"/>
                <a:cs typeface="Abel"/>
                <a:sym typeface="Abel"/>
              </a:rPr>
              <a:t>
</a:t>
            </a:r>
            <a:endParaRPr sz="2400" b="0" i="0" u="none" strike="noStrike" cap="none" dirty="0">
              <a:solidFill>
                <a:schemeClr val="lt1"/>
              </a:solidFill>
              <a:latin typeface="Abel"/>
              <a:ea typeface="Abel"/>
              <a:cs typeface="Abel"/>
              <a:sym typeface="Abel"/>
            </a:endParaRPr>
          </a:p>
          <a:p>
            <a:pPr marL="57150" lvl="0">
              <a:lnSpc>
                <a:spcPct val="90000"/>
              </a:lnSpc>
              <a:spcBef>
                <a:spcPts val="600"/>
              </a:spcBef>
            </a:pPr>
            <a:r>
              <a:rPr lang="pt-PT" sz="2400" dirty="0">
                <a:solidFill>
                  <a:schemeClr val="lt1"/>
                </a:solidFill>
                <a:latin typeface="Abel"/>
                <a:ea typeface="Abel"/>
                <a:cs typeface="Abel"/>
                <a:sym typeface="Abel"/>
              </a:rPr>
              <a:t>Mover tudo para a ordem certa
</a:t>
            </a:r>
            <a:endParaRPr sz="2400" b="0" i="0" u="none" strike="noStrike" cap="none" dirty="0">
              <a:solidFill>
                <a:schemeClr val="lt1"/>
              </a:solidFill>
              <a:latin typeface="Abel"/>
              <a:ea typeface="Abel"/>
              <a:cs typeface="Abel"/>
              <a:sym typeface="Abel"/>
            </a:endParaRPr>
          </a:p>
        </p:txBody>
      </p:sp>
      <p:sp>
        <p:nvSpPr>
          <p:cNvPr id="448" name="Google Shape;448;p48"/>
          <p:cNvSpPr/>
          <p:nvPr/>
        </p:nvSpPr>
        <p:spPr>
          <a:xfrm>
            <a:off x="126206" y="115193"/>
            <a:ext cx="11939588" cy="6627614"/>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9" name="Google Shape;449;p48"/>
          <p:cNvPicPr preferRelativeResize="0"/>
          <p:nvPr/>
        </p:nvPicPr>
        <p:blipFill rotWithShape="1">
          <a:blip r:embed="rId4">
            <a:alphaModFix/>
          </a:blip>
          <a:srcRect/>
          <a:stretch/>
        </p:blipFill>
        <p:spPr>
          <a:xfrm>
            <a:off x="11374639" y="152449"/>
            <a:ext cx="462675" cy="709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p49"/>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5" name="Google Shape;455;p49" descr="A close-up of a computer screen&#10;&#10;Description automatically generated with low confidence"/>
          <p:cNvPicPr preferRelativeResize="0"/>
          <p:nvPr/>
        </p:nvPicPr>
        <p:blipFill rotWithShape="1">
          <a:blip r:embed="rId3">
            <a:alphaModFix/>
          </a:blip>
          <a:srcRect b="3846"/>
          <a:stretch/>
        </p:blipFill>
        <p:spPr>
          <a:xfrm>
            <a:off x="20" y="84274"/>
            <a:ext cx="12191980" cy="6857990"/>
          </a:xfrm>
          <a:prstGeom prst="rect">
            <a:avLst/>
          </a:prstGeom>
          <a:noFill/>
          <a:ln>
            <a:noFill/>
          </a:ln>
        </p:spPr>
      </p:pic>
      <p:sp>
        <p:nvSpPr>
          <p:cNvPr id="456" name="Google Shape;456;p49"/>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7" name="Google Shape;457;p49"/>
          <p:cNvSpPr txBox="1"/>
          <p:nvPr/>
        </p:nvSpPr>
        <p:spPr>
          <a:xfrm>
            <a:off x="711610" y="152449"/>
            <a:ext cx="4991100" cy="1466455"/>
          </a:xfrm>
          <a:prstGeom prst="rect">
            <a:avLst/>
          </a:prstGeom>
          <a:noFill/>
          <a:ln>
            <a:noFill/>
          </a:ln>
        </p:spPr>
        <p:txBody>
          <a:bodyPr spcFirstLastPara="1" wrap="square" lIns="91425" tIns="45700" rIns="91425" bIns="45700" anchor="b" anchorCtr="0">
            <a:normAutofit/>
          </a:bodyPr>
          <a:lstStyle/>
          <a:p>
            <a:pPr lvl="0">
              <a:lnSpc>
                <a:spcPct val="90000"/>
              </a:lnSpc>
            </a:pPr>
            <a:r>
              <a:rPr lang="pt-PT" sz="4400" dirty="0">
                <a:solidFill>
                  <a:srgbClr val="E1AE44"/>
                </a:solidFill>
                <a:latin typeface="Abel"/>
                <a:ea typeface="Abel"/>
                <a:cs typeface="Abel"/>
                <a:sym typeface="Abel"/>
              </a:rPr>
              <a:t>Como editar podcasts no </a:t>
            </a:r>
            <a:r>
              <a:rPr lang="pt-PT" sz="4400" dirty="0" err="1">
                <a:solidFill>
                  <a:srgbClr val="E1AE44"/>
                </a:solidFill>
                <a:latin typeface="Abel"/>
                <a:ea typeface="Abel"/>
                <a:cs typeface="Abel"/>
                <a:sym typeface="Abel"/>
              </a:rPr>
              <a:t>Audacity</a:t>
            </a:r>
            <a:endParaRPr sz="4400" b="0" i="0" u="none" strike="noStrike" cap="none" dirty="0">
              <a:solidFill>
                <a:srgbClr val="E1AE44"/>
              </a:solidFill>
              <a:latin typeface="Abel"/>
              <a:ea typeface="Abel"/>
              <a:cs typeface="Abel"/>
              <a:sym typeface="Abel"/>
            </a:endParaRPr>
          </a:p>
        </p:txBody>
      </p:sp>
      <p:sp>
        <p:nvSpPr>
          <p:cNvPr id="458" name="Google Shape;458;p49"/>
          <p:cNvSpPr txBox="1"/>
          <p:nvPr/>
        </p:nvSpPr>
        <p:spPr>
          <a:xfrm>
            <a:off x="711611" y="1696641"/>
            <a:ext cx="10556464" cy="4742260"/>
          </a:xfrm>
          <a:prstGeom prst="rect">
            <a:avLst/>
          </a:prstGeom>
          <a:noFill/>
          <a:ln>
            <a:noFill/>
          </a:ln>
        </p:spPr>
        <p:txBody>
          <a:bodyPr spcFirstLastPara="1" wrap="square" lIns="91425" tIns="45700" rIns="91425" bIns="45700" anchor="t" anchorCtr="0">
            <a:noAutofit/>
          </a:bodyPr>
          <a:lstStyle/>
          <a:p>
            <a:pPr lvl="0">
              <a:lnSpc>
                <a:spcPct val="90000"/>
              </a:lnSpc>
            </a:pPr>
            <a:r>
              <a:rPr lang="pt-PT" sz="3600" dirty="0">
                <a:solidFill>
                  <a:srgbClr val="1E4E79"/>
                </a:solidFill>
                <a:latin typeface="Abel"/>
                <a:ea typeface="Abel"/>
                <a:cs typeface="Abel"/>
                <a:sym typeface="Abel"/>
              </a:rPr>
              <a:t>Melhorar a qualidade do áudio</a:t>
            </a:r>
            <a:endParaRPr sz="2000" b="1" i="0" u="none" strike="noStrike" cap="none" dirty="0">
              <a:solidFill>
                <a:schemeClr val="lt1"/>
              </a:solidFill>
              <a:latin typeface="Abel"/>
              <a:ea typeface="Abel"/>
              <a:cs typeface="Abel"/>
              <a:sym typeface="Abel"/>
            </a:endParaRPr>
          </a:p>
          <a:p>
            <a:pPr marL="114300" lvl="0">
              <a:lnSpc>
                <a:spcPct val="90000"/>
              </a:lnSpc>
              <a:spcBef>
                <a:spcPts val="600"/>
              </a:spcBef>
            </a:pPr>
            <a:r>
              <a:rPr lang="pt-PT" sz="2000" dirty="0">
                <a:solidFill>
                  <a:schemeClr val="lt1"/>
                </a:solidFill>
                <a:latin typeface="Abel"/>
                <a:ea typeface="Abel"/>
                <a:cs typeface="Abel"/>
                <a:sym typeface="Abel"/>
              </a:rPr>
              <a:t>Normalize os níveis, escolhendo -2.0 para o seu pico de amplitude
</a:t>
            </a:r>
            <a:endParaRPr sz="20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000" dirty="0">
                <a:solidFill>
                  <a:schemeClr val="lt1"/>
                </a:solidFill>
                <a:latin typeface="Abel"/>
                <a:ea typeface="Abel"/>
                <a:cs typeface="Abel"/>
                <a:sym typeface="Abel"/>
              </a:rPr>
              <a:t>Amplifique todas as áreas que permanecem muito calmas
</a:t>
            </a:r>
            <a:endParaRPr sz="20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000" dirty="0">
                <a:solidFill>
                  <a:schemeClr val="lt1"/>
                </a:solidFill>
                <a:latin typeface="Abel"/>
                <a:ea typeface="Abel"/>
                <a:cs typeface="Abel"/>
                <a:sym typeface="Abel"/>
              </a:rPr>
              <a:t>Utilize a ferramenta do compressor para fazer as fragmentos soarem mais alto ou mais suaves
</a:t>
            </a:r>
            <a:endParaRPr sz="20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000" dirty="0">
                <a:solidFill>
                  <a:schemeClr val="lt1"/>
                </a:solidFill>
                <a:latin typeface="Abel"/>
                <a:ea typeface="Abel"/>
                <a:cs typeface="Abel"/>
                <a:sym typeface="Abel"/>
              </a:rPr>
              <a:t>Use a ferramenta de equalização para manipular as frequências para tornar uma voz mais profunda ou menos nasal
</a:t>
            </a:r>
            <a:endParaRPr sz="20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000" dirty="0">
                <a:solidFill>
                  <a:schemeClr val="lt1"/>
                </a:solidFill>
                <a:latin typeface="Abel"/>
                <a:ea typeface="Abel"/>
                <a:cs typeface="Abel"/>
                <a:sym typeface="Abel"/>
              </a:rPr>
              <a:t>Importe a sua música ou efeitos sonoros e mova-os para a área que deseja que estejam
</a:t>
            </a:r>
            <a:endParaRPr sz="2000" b="0" i="0" u="none" strike="noStrike" cap="none" dirty="0">
              <a:solidFill>
                <a:schemeClr val="lt1"/>
              </a:solidFill>
              <a:latin typeface="Abel"/>
              <a:ea typeface="Abel"/>
              <a:cs typeface="Abel"/>
              <a:sym typeface="Abel"/>
            </a:endParaRPr>
          </a:p>
          <a:p>
            <a:pPr marL="114300" lvl="0">
              <a:lnSpc>
                <a:spcPct val="90000"/>
              </a:lnSpc>
              <a:spcBef>
                <a:spcPts val="600"/>
              </a:spcBef>
            </a:pPr>
            <a:r>
              <a:rPr lang="pt-PT" sz="2000" dirty="0">
                <a:solidFill>
                  <a:schemeClr val="lt1"/>
                </a:solidFill>
                <a:latin typeface="Abel"/>
                <a:ea typeface="Abel"/>
                <a:cs typeface="Abel"/>
                <a:sym typeface="Abel"/>
              </a:rPr>
              <a:t>Exporte o seu produto final como </a:t>
            </a:r>
            <a:r>
              <a:rPr lang="pt-PT" sz="2000" dirty="0" err="1">
                <a:solidFill>
                  <a:schemeClr val="lt1"/>
                </a:solidFill>
                <a:latin typeface="Abel"/>
                <a:ea typeface="Abel"/>
                <a:cs typeface="Abel"/>
                <a:sym typeface="Abel"/>
              </a:rPr>
              <a:t>MP3</a:t>
            </a:r>
            <a:r>
              <a:rPr lang="pt-PT" sz="2000" dirty="0">
                <a:solidFill>
                  <a:schemeClr val="lt1"/>
                </a:solidFill>
                <a:latin typeface="Abel"/>
                <a:ea typeface="Abel"/>
                <a:cs typeface="Abel"/>
                <a:sym typeface="Abel"/>
              </a:rPr>
              <a:t>
</a:t>
            </a:r>
            <a:endParaRPr dirty="0"/>
          </a:p>
        </p:txBody>
      </p:sp>
      <p:sp>
        <p:nvSpPr>
          <p:cNvPr id="459" name="Google Shape;459;p49"/>
          <p:cNvSpPr/>
          <p:nvPr/>
        </p:nvSpPr>
        <p:spPr>
          <a:xfrm>
            <a:off x="126206" y="115193"/>
            <a:ext cx="11939588" cy="6627614"/>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0" name="Google Shape;460;p49"/>
          <p:cNvPicPr preferRelativeResize="0"/>
          <p:nvPr/>
        </p:nvPicPr>
        <p:blipFill rotWithShape="1">
          <a:blip r:embed="rId4">
            <a:alphaModFix/>
          </a:blip>
          <a:srcRect/>
          <a:stretch/>
        </p:blipFill>
        <p:spPr>
          <a:xfrm>
            <a:off x="11374639" y="152449"/>
            <a:ext cx="462675" cy="7091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464"/>
        <p:cNvGrpSpPr/>
        <p:nvPr/>
      </p:nvGrpSpPr>
      <p:grpSpPr>
        <a:xfrm>
          <a:off x="0" y="0"/>
          <a:ext cx="0" cy="0"/>
          <a:chOff x="0" y="0"/>
          <a:chExt cx="0" cy="0"/>
        </a:xfrm>
      </p:grpSpPr>
      <p:sp>
        <p:nvSpPr>
          <p:cNvPr id="465" name="Google Shape;465;p50"/>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66" name="Google Shape;466;p5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467" name="Google Shape;467;p5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68" name="Google Shape;468;p5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469" name="Google Shape;469;p50"/>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470" name="Google Shape;470;p5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71" name="Google Shape;471;p50"/>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472" name="Google Shape;472;p50"/>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lvl="0">
              <a:buSzPts val="4400"/>
            </a:pPr>
            <a:r>
              <a:rPr lang="pt-PT" dirty="0"/>
              <a:t>Editar e apresentar a sua história online</a:t>
            </a:r>
            <a:endParaRPr dirty="0"/>
          </a:p>
        </p:txBody>
      </p:sp>
      <p:sp>
        <p:nvSpPr>
          <p:cNvPr id="473" name="Google Shape;473;p50"/>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fontScale="92500"/>
          </a:bodyPr>
          <a:lstStyle/>
          <a:p>
            <a:pPr lvl="0">
              <a:lnSpc>
                <a:spcPct val="90000"/>
              </a:lnSpc>
              <a:buClr>
                <a:schemeClr val="dk1"/>
              </a:buClr>
              <a:buSzPts val="4400"/>
            </a:pPr>
            <a:r>
              <a:rPr lang="pt-PT" sz="4400" b="1" dirty="0">
                <a:solidFill>
                  <a:schemeClr val="accent2"/>
                </a:solidFill>
                <a:latin typeface="Arial Black"/>
                <a:ea typeface="Arial Black"/>
                <a:cs typeface="Arial Black"/>
                <a:sym typeface="Arial Black"/>
              </a:rPr>
              <a:t>Como partilhar conteúdos digitais nos media online</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7"/>
        <p:cNvGrpSpPr/>
        <p:nvPr/>
      </p:nvGrpSpPr>
      <p:grpSpPr>
        <a:xfrm>
          <a:off x="0" y="0"/>
          <a:ext cx="0" cy="0"/>
          <a:chOff x="0" y="0"/>
          <a:chExt cx="0" cy="0"/>
        </a:xfrm>
      </p:grpSpPr>
      <p:sp>
        <p:nvSpPr>
          <p:cNvPr id="478" name="Google Shape;478;p5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9" name="Google Shape;479;p51"/>
          <p:cNvSpPr txBox="1">
            <a:spLocks noGrp="1"/>
          </p:cNvSpPr>
          <p:nvPr>
            <p:ph type="title"/>
          </p:nvPr>
        </p:nvSpPr>
        <p:spPr>
          <a:xfrm>
            <a:off x="2988571" y="4690436"/>
            <a:ext cx="5939554" cy="1099024"/>
          </a:xfrm>
          <a:prstGeom prst="rect">
            <a:avLst/>
          </a:prstGeom>
          <a:noFill/>
          <a:ln>
            <a:noFill/>
          </a:ln>
        </p:spPr>
        <p:txBody>
          <a:bodyPr spcFirstLastPara="1" wrap="square" lIns="91425" tIns="45700" rIns="91425" bIns="45700" anchor="b" anchorCtr="0">
            <a:normAutofit fontScale="90000"/>
          </a:bodyPr>
          <a:lstStyle/>
          <a:p>
            <a:pPr lvl="0" algn="ctr">
              <a:buSzPts val="4400"/>
            </a:pPr>
            <a:r>
              <a:rPr lang="pt-PT" sz="4800" dirty="0">
                <a:solidFill>
                  <a:srgbClr val="E1AE44"/>
                </a:solidFill>
                <a:latin typeface="Abel"/>
                <a:ea typeface="Abel"/>
                <a:cs typeface="Abel"/>
                <a:sym typeface="Abel"/>
              </a:rPr>
              <a:t>Sites de partilha de vídeos</a:t>
            </a:r>
            <a:endParaRPr sz="4800" dirty="0">
              <a:solidFill>
                <a:srgbClr val="E1AE44"/>
              </a:solidFill>
              <a:latin typeface="Abel"/>
              <a:ea typeface="Abel"/>
              <a:cs typeface="Abel"/>
              <a:sym typeface="Abel"/>
            </a:endParaRPr>
          </a:p>
        </p:txBody>
      </p:sp>
      <p:grpSp>
        <p:nvGrpSpPr>
          <p:cNvPr id="480" name="Google Shape;480;p51"/>
          <p:cNvGrpSpPr/>
          <p:nvPr/>
        </p:nvGrpSpPr>
        <p:grpSpPr>
          <a:xfrm>
            <a:off x="0" y="3528992"/>
            <a:ext cx="12192000" cy="757168"/>
            <a:chOff x="0" y="2959818"/>
            <a:chExt cx="12192000" cy="757168"/>
          </a:xfrm>
        </p:grpSpPr>
        <p:sp>
          <p:nvSpPr>
            <p:cNvPr id="481" name="Google Shape;481;p51"/>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2" name="Google Shape;482;p51"/>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3">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83" name="Google Shape;483;p5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84" name="Google Shape;484;p5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85" name="Google Shape;485;p5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86" name="Google Shape;486;p51"/>
          <p:cNvPicPr preferRelativeResize="0"/>
          <p:nvPr/>
        </p:nvPicPr>
        <p:blipFill rotWithShape="1">
          <a:blip r:embed="rId5">
            <a:alphaModFix/>
          </a:blip>
          <a:srcRect/>
          <a:stretch/>
        </p:blipFill>
        <p:spPr>
          <a:xfrm>
            <a:off x="11374639" y="152449"/>
            <a:ext cx="462675" cy="709197"/>
          </a:xfrm>
          <a:prstGeom prst="rect">
            <a:avLst/>
          </a:prstGeom>
          <a:noFill/>
          <a:ln>
            <a:noFill/>
          </a:ln>
        </p:spPr>
      </p:pic>
      <p:pic>
        <p:nvPicPr>
          <p:cNvPr id="487" name="Google Shape;487;p51" descr="Vimeo | Die weltweit einzige Komplettlösung für Videos"/>
          <p:cNvPicPr preferRelativeResize="0"/>
          <p:nvPr/>
        </p:nvPicPr>
        <p:blipFill rotWithShape="1">
          <a:blip r:embed="rId6">
            <a:alphaModFix/>
          </a:blip>
          <a:srcRect/>
          <a:stretch/>
        </p:blipFill>
        <p:spPr>
          <a:xfrm>
            <a:off x="6586581" y="1246682"/>
            <a:ext cx="4191000" cy="1200150"/>
          </a:xfrm>
          <a:prstGeom prst="rect">
            <a:avLst/>
          </a:prstGeom>
          <a:noFill/>
          <a:ln>
            <a:noFill/>
          </a:ln>
        </p:spPr>
      </p:pic>
      <p:pic>
        <p:nvPicPr>
          <p:cNvPr id="488" name="Google Shape;488;p51" descr="YouTube Shuts Down Original Content Group - Variety"/>
          <p:cNvPicPr preferRelativeResize="0"/>
          <p:nvPr/>
        </p:nvPicPr>
        <p:blipFill rotWithShape="1">
          <a:blip r:embed="rId7">
            <a:alphaModFix/>
          </a:blip>
          <a:srcRect/>
          <a:stretch/>
        </p:blipFill>
        <p:spPr>
          <a:xfrm>
            <a:off x="181640" y="507047"/>
            <a:ext cx="5375098" cy="30238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6" name="Google Shape;116;p3"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8" name="Google Shape;118;p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22" name="Google Shape;122;p3"/>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fontScale="90000"/>
          </a:bodyPr>
          <a:lstStyle/>
          <a:p>
            <a:pPr lvl="0">
              <a:buSzPts val="4400"/>
            </a:pPr>
            <a:r>
              <a:rPr lang="pt-PT" dirty="0"/>
              <a:t>Editar e apresentar a sua história online
</a:t>
            </a:r>
            <a:endParaRPr dirty="0"/>
          </a:p>
        </p:txBody>
      </p:sp>
      <p:sp>
        <p:nvSpPr>
          <p:cNvPr id="123" name="Google Shape;123;p3"/>
          <p:cNvSpPr txBox="1"/>
          <p:nvPr/>
        </p:nvSpPr>
        <p:spPr>
          <a:xfrm>
            <a:off x="2199640" y="2766218"/>
            <a:ext cx="7683063" cy="1325563"/>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en-IE" sz="4400" b="1" dirty="0" err="1">
                <a:solidFill>
                  <a:schemeClr val="accent2"/>
                </a:solidFill>
                <a:latin typeface="Arial Black"/>
                <a:ea typeface="Arial Black"/>
                <a:cs typeface="Arial Black"/>
                <a:sym typeface="Arial Black"/>
              </a:rPr>
              <a:t>Resultados</a:t>
            </a:r>
            <a:r>
              <a:rPr lang="en-IE" sz="4400" b="1" dirty="0">
                <a:solidFill>
                  <a:schemeClr val="accent2"/>
                </a:solidFill>
                <a:latin typeface="Arial Black"/>
                <a:ea typeface="Arial Black"/>
                <a:cs typeface="Arial Black"/>
                <a:sym typeface="Arial Black"/>
              </a:rPr>
              <a:t> da </a:t>
            </a:r>
            <a:r>
              <a:rPr lang="en-IE" sz="4400" b="1" dirty="0" err="1">
                <a:solidFill>
                  <a:schemeClr val="accent2"/>
                </a:solidFill>
                <a:latin typeface="Arial Black"/>
                <a:ea typeface="Arial Black"/>
                <a:cs typeface="Arial Black"/>
                <a:sym typeface="Arial Black"/>
              </a:rPr>
              <a:t>Aprendizagem</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stretch>
            <a:fillRect/>
          </a:stretch>
        </a:blipFill>
        <a:effectLst/>
      </p:bgPr>
    </p:bg>
    <p:spTree>
      <p:nvGrpSpPr>
        <p:cNvPr id="1" name="Shape 492"/>
        <p:cNvGrpSpPr/>
        <p:nvPr/>
      </p:nvGrpSpPr>
      <p:grpSpPr>
        <a:xfrm>
          <a:off x="0" y="0"/>
          <a:ext cx="0" cy="0"/>
          <a:chOff x="0" y="0"/>
          <a:chExt cx="0" cy="0"/>
        </a:xfrm>
      </p:grpSpPr>
      <p:sp>
        <p:nvSpPr>
          <p:cNvPr id="493" name="Google Shape;493;p5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94" name="Google Shape;494;p5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95" name="Google Shape;495;p5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96" name="Google Shape;496;p5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97" name="Google Shape;497;p52"/>
          <p:cNvSpPr txBox="1"/>
          <p:nvPr/>
        </p:nvSpPr>
        <p:spPr>
          <a:xfrm>
            <a:off x="934065" y="374669"/>
            <a:ext cx="604674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dirty="0">
                <a:solidFill>
                  <a:schemeClr val="dk1"/>
                </a:solidFill>
                <a:latin typeface="Abel"/>
                <a:ea typeface="Abel"/>
                <a:cs typeface="Abel"/>
                <a:sym typeface="Abel"/>
              </a:rPr>
              <a:t>YouTube</a:t>
            </a:r>
            <a:endParaRPr dirty="0"/>
          </a:p>
        </p:txBody>
      </p:sp>
      <p:sp>
        <p:nvSpPr>
          <p:cNvPr id="498" name="Google Shape;498;p52"/>
          <p:cNvSpPr txBox="1"/>
          <p:nvPr/>
        </p:nvSpPr>
        <p:spPr>
          <a:xfrm>
            <a:off x="934065" y="1082555"/>
            <a:ext cx="10569676" cy="5170606"/>
          </a:xfrm>
          <a:prstGeom prst="rect">
            <a:avLst/>
          </a:prstGeom>
          <a:noFill/>
          <a:ln>
            <a:noFill/>
          </a:ln>
        </p:spPr>
        <p:txBody>
          <a:bodyPr spcFirstLastPara="1" wrap="square" lIns="91425" tIns="45700" rIns="91425" bIns="45700" anchor="t" anchorCtr="0">
            <a:spAutoFit/>
          </a:bodyPr>
          <a:lstStyle/>
          <a:p>
            <a:pPr lvl="0"/>
            <a:r>
              <a:rPr lang="en-IE" sz="3200" b="1" dirty="0" err="1">
                <a:solidFill>
                  <a:srgbClr val="1F1F1F"/>
                </a:solidFill>
                <a:latin typeface="Abel"/>
                <a:ea typeface="Abel"/>
                <a:cs typeface="Abel"/>
                <a:sym typeface="Abel"/>
              </a:rPr>
              <a:t>Principais</a:t>
            </a:r>
            <a:r>
              <a:rPr lang="en-IE" sz="3200" b="1" dirty="0">
                <a:solidFill>
                  <a:srgbClr val="1F1F1F"/>
                </a:solidFill>
                <a:latin typeface="Abel"/>
                <a:ea typeface="Abel"/>
                <a:cs typeface="Abel"/>
                <a:sym typeface="Abel"/>
              </a:rPr>
              <a:t> </a:t>
            </a:r>
            <a:r>
              <a:rPr lang="en-IE" sz="3200" b="1" dirty="0" err="1">
                <a:solidFill>
                  <a:srgbClr val="1F1F1F"/>
                </a:solidFill>
                <a:latin typeface="Abel"/>
                <a:ea typeface="Abel"/>
                <a:cs typeface="Abel"/>
                <a:sym typeface="Abel"/>
              </a:rPr>
              <a:t>características</a:t>
            </a:r>
            <a:r>
              <a:rPr lang="en-IE" sz="3200" b="1" dirty="0">
                <a:solidFill>
                  <a:srgbClr val="1F1F1F"/>
                </a:solidFill>
                <a:latin typeface="Abel"/>
                <a:ea typeface="Abel"/>
                <a:cs typeface="Abel"/>
                <a:sym typeface="Abel"/>
              </a:rPr>
              <a:t>:
</a:t>
            </a:r>
            <a:r>
              <a:rPr lang="en-IE" sz="1800" b="0" i="0" u="none" strike="noStrike" cap="none" dirty="0">
                <a:solidFill>
                  <a:srgbClr val="000000"/>
                </a:solidFill>
                <a:latin typeface="Abel"/>
                <a:ea typeface="Abel"/>
                <a:cs typeface="Abel"/>
                <a:sym typeface="Abel"/>
              </a:rPr>
              <a:t> </a:t>
            </a:r>
            <a:endParaRPr dirty="0"/>
          </a:p>
          <a:p>
            <a:pPr marL="285750" lvl="0" indent="-285750">
              <a:buSzPts val="2000"/>
              <a:buFont typeface="Arial"/>
              <a:buChar char="•"/>
            </a:pPr>
            <a:r>
              <a:rPr lang="pt-PT" sz="2000" dirty="0">
                <a:latin typeface="Abel"/>
                <a:ea typeface="Abel"/>
                <a:cs typeface="Abel"/>
                <a:sym typeface="Abel"/>
              </a:rPr>
              <a:t>A plataforma de vídeo </a:t>
            </a:r>
            <a:r>
              <a:rPr lang="pt-PT" sz="2000" b="1" dirty="0">
                <a:latin typeface="Abel"/>
                <a:ea typeface="Abel"/>
                <a:cs typeface="Abel"/>
                <a:sym typeface="Abel"/>
              </a:rPr>
              <a:t>mais popular </a:t>
            </a:r>
            <a:r>
              <a:rPr lang="pt-PT" sz="2000" dirty="0">
                <a:latin typeface="Abel"/>
                <a:ea typeface="Abel"/>
                <a:cs typeface="Abel"/>
                <a:sym typeface="Abel"/>
              </a:rPr>
              <a:t>do mundo.</a:t>
            </a:r>
          </a:p>
          <a:p>
            <a:pPr lvl="0">
              <a:buSzPts val="2000"/>
            </a:pPr>
            <a:endParaRPr sz="2000" b="0" i="0" u="none" strike="noStrike" cap="none" dirty="0">
              <a:solidFill>
                <a:srgbClr val="000000"/>
              </a:solidFill>
              <a:latin typeface="Abel"/>
              <a:ea typeface="Abel"/>
              <a:cs typeface="Abel"/>
              <a:sym typeface="Abel"/>
            </a:endParaRPr>
          </a:p>
          <a:p>
            <a:pPr marL="285750" lvl="0" indent="-285750">
              <a:buSzPts val="2000"/>
              <a:buFont typeface="Arial"/>
              <a:buChar char="•"/>
            </a:pPr>
            <a:r>
              <a:rPr lang="pt-PT" sz="2000" dirty="0">
                <a:latin typeface="Abel"/>
                <a:ea typeface="Abel"/>
                <a:cs typeface="Abel"/>
                <a:sym typeface="Abel"/>
              </a:rPr>
              <a:t>Suporta a maioria dos </a:t>
            </a:r>
            <a:r>
              <a:rPr lang="pt-PT" sz="2000" b="1" dirty="0">
                <a:latin typeface="Abel"/>
                <a:ea typeface="Abel"/>
                <a:cs typeface="Abel"/>
                <a:sym typeface="Abel"/>
              </a:rPr>
              <a:t>formatos de ficheiros </a:t>
            </a:r>
            <a:r>
              <a:rPr lang="pt-PT" sz="2000" dirty="0">
                <a:latin typeface="Abel"/>
                <a:ea typeface="Abel"/>
                <a:cs typeface="Abel"/>
                <a:sym typeface="Abel"/>
              </a:rPr>
              <a:t>de vídeo.</a:t>
            </a:r>
          </a:p>
          <a:p>
            <a:pPr lvl="0">
              <a:buSzPts val="2000"/>
            </a:pPr>
            <a:endParaRPr lang="pt-PT" sz="2000" dirty="0">
              <a:latin typeface="Abel"/>
              <a:ea typeface="Abel"/>
              <a:cs typeface="Abel"/>
              <a:sym typeface="Abel"/>
            </a:endParaRPr>
          </a:p>
          <a:p>
            <a:pPr marL="285750" lvl="0" indent="-285750">
              <a:buSzPts val="2000"/>
              <a:buFont typeface="Arial"/>
              <a:buChar char="•"/>
            </a:pPr>
            <a:r>
              <a:rPr lang="pt-PT" sz="2000" dirty="0">
                <a:latin typeface="Abel"/>
                <a:ea typeface="Abel"/>
                <a:cs typeface="Abel"/>
                <a:sym typeface="Abel"/>
              </a:rPr>
              <a:t>A </a:t>
            </a:r>
            <a:r>
              <a:rPr lang="pt-PT" sz="2000" b="1" dirty="0">
                <a:latin typeface="Abel"/>
                <a:ea typeface="Abel"/>
                <a:cs typeface="Abel"/>
                <a:sym typeface="Abel"/>
              </a:rPr>
              <a:t>própria Biblioteca </a:t>
            </a:r>
            <a:r>
              <a:rPr lang="pt-PT" sz="2000" dirty="0">
                <a:latin typeface="Abel"/>
                <a:ea typeface="Abel"/>
                <a:cs typeface="Abel"/>
                <a:sym typeface="Abel"/>
              </a:rPr>
              <a:t>de Áudio do YouTube: pode adicionar música e efeitos sonoros à sua criação depois de ser carregado </a:t>
            </a:r>
          </a:p>
          <a:p>
            <a:pPr lvl="0">
              <a:buSzPts val="2000"/>
            </a:pPr>
            <a:endParaRPr sz="2000" b="0" i="0" u="none" strike="noStrike" cap="none" dirty="0">
              <a:solidFill>
                <a:srgbClr val="000000"/>
              </a:solidFill>
              <a:latin typeface="Abel"/>
              <a:ea typeface="Abel"/>
              <a:cs typeface="Abel"/>
              <a:sym typeface="Abel"/>
            </a:endParaRPr>
          </a:p>
          <a:p>
            <a:pPr marL="285750" lvl="0" indent="-285750">
              <a:buSzPts val="2000"/>
              <a:buFont typeface="Arial"/>
              <a:buChar char="•"/>
            </a:pPr>
            <a:r>
              <a:rPr lang="en-IE" sz="2000" b="1" dirty="0" err="1">
                <a:latin typeface="Abel"/>
                <a:ea typeface="Abel"/>
                <a:cs typeface="Abel"/>
                <a:sym typeface="Abel"/>
              </a:rPr>
              <a:t>Ecrãs</a:t>
            </a:r>
            <a:r>
              <a:rPr lang="en-IE" sz="2000" b="1" dirty="0">
                <a:latin typeface="Abel"/>
                <a:ea typeface="Abel"/>
                <a:cs typeface="Abel"/>
                <a:sym typeface="Abel"/>
              </a:rPr>
              <a:t> </a:t>
            </a:r>
            <a:r>
              <a:rPr lang="en-IE" sz="2000" b="1" dirty="0" err="1">
                <a:latin typeface="Abel"/>
                <a:ea typeface="Abel"/>
                <a:cs typeface="Abel"/>
                <a:sym typeface="Abel"/>
              </a:rPr>
              <a:t>finais</a:t>
            </a:r>
            <a:r>
              <a:rPr lang="en-IE" sz="2000" b="1" dirty="0">
                <a:latin typeface="Abel"/>
                <a:ea typeface="Abel"/>
                <a:cs typeface="Abel"/>
                <a:sym typeface="Abel"/>
              </a:rPr>
              <a:t>: </a:t>
            </a:r>
            <a:r>
              <a:rPr lang="pt-PT" sz="2000" dirty="0">
                <a:latin typeface="Abel"/>
                <a:ea typeface="Abel"/>
                <a:cs typeface="Abel"/>
                <a:sym typeface="Abel"/>
              </a:rPr>
              <a:t>pode adicionar um ecrã final mostrando vídeos adicionais, listas de reprodução, links e botões de subscrição.</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bel"/>
              <a:ea typeface="Abel"/>
              <a:cs typeface="Abel"/>
              <a:sym typeface="Abel"/>
            </a:endParaRPr>
          </a:p>
          <a:p>
            <a:pPr marL="285750" lvl="0" indent="-285750">
              <a:buSzPts val="2000"/>
              <a:buFont typeface="Arial"/>
              <a:buChar char="•"/>
            </a:pPr>
            <a:r>
              <a:rPr lang="en-IE" sz="2000" b="1" dirty="0" err="1">
                <a:latin typeface="Abel"/>
                <a:ea typeface="Abel"/>
                <a:cs typeface="Abel"/>
                <a:sym typeface="Abel"/>
              </a:rPr>
              <a:t>Cartões</a:t>
            </a:r>
            <a:r>
              <a:rPr lang="en-IE" sz="2000" b="1" dirty="0">
                <a:latin typeface="Abel"/>
                <a:ea typeface="Abel"/>
                <a:cs typeface="Abel"/>
                <a:sym typeface="Abel"/>
              </a:rPr>
              <a:t>:</a:t>
            </a:r>
            <a:r>
              <a:rPr lang="en-IE" sz="2000" b="0" i="0" u="none" strike="noStrike" cap="none" dirty="0">
                <a:solidFill>
                  <a:srgbClr val="000000"/>
                </a:solidFill>
                <a:latin typeface="Abel"/>
                <a:ea typeface="Abel"/>
                <a:cs typeface="Abel"/>
                <a:sym typeface="Abel"/>
              </a:rPr>
              <a:t> </a:t>
            </a:r>
            <a:r>
              <a:rPr lang="pt-PT" sz="2000" dirty="0">
                <a:latin typeface="Abel"/>
                <a:ea typeface="Abel"/>
                <a:cs typeface="Abel"/>
                <a:sym typeface="Abel"/>
              </a:rPr>
              <a:t>Pode adicionar cartões que apontam os espectadores para um link específico e mostrar imagens, títulos e chamadas personalizadas para a ação, dependendo do tipo de cartão.</a:t>
            </a:r>
          </a:p>
          <a:p>
            <a:pPr lvl="0">
              <a:buSzPts val="2000"/>
            </a:pPr>
            <a:endParaRPr sz="2000" b="0" i="0" u="none" strike="noStrike" cap="none" dirty="0">
              <a:solidFill>
                <a:srgbClr val="000000"/>
              </a:solidFill>
              <a:latin typeface="Abel"/>
              <a:ea typeface="Abel"/>
              <a:cs typeface="Abel"/>
              <a:sym typeface="Abel"/>
            </a:endParaRPr>
          </a:p>
          <a:p>
            <a:pPr marL="285750" lvl="0" indent="-285750">
              <a:buSzPts val="2000"/>
              <a:buFont typeface="Arial"/>
              <a:buChar char="•"/>
            </a:pPr>
            <a:r>
              <a:rPr lang="en-IE" sz="2000" b="1" dirty="0" err="1">
                <a:latin typeface="Abel"/>
                <a:ea typeface="Abel"/>
                <a:cs typeface="Abel"/>
                <a:sym typeface="Abel"/>
              </a:rPr>
              <a:t>Secção</a:t>
            </a:r>
            <a:r>
              <a:rPr lang="en-IE" sz="2000" b="1" dirty="0">
                <a:latin typeface="Abel"/>
                <a:ea typeface="Abel"/>
                <a:cs typeface="Abel"/>
                <a:sym typeface="Abel"/>
              </a:rPr>
              <a:t> de </a:t>
            </a:r>
            <a:r>
              <a:rPr lang="en-IE" sz="2000" b="1" dirty="0" err="1">
                <a:latin typeface="Abel"/>
                <a:ea typeface="Abel"/>
                <a:cs typeface="Abel"/>
                <a:sym typeface="Abel"/>
              </a:rPr>
              <a:t>comentários</a:t>
            </a:r>
            <a:r>
              <a:rPr lang="en-IE" sz="2000" b="1" dirty="0">
                <a:latin typeface="Abel"/>
                <a:ea typeface="Abel"/>
                <a:cs typeface="Abel"/>
                <a:sym typeface="Abel"/>
              </a:rPr>
              <a:t> </a:t>
            </a:r>
            <a:r>
              <a:rPr lang="pt-PT" sz="2000" dirty="0">
                <a:latin typeface="Abel"/>
                <a:ea typeface="Abel"/>
                <a:cs typeface="Abel"/>
                <a:sym typeface="Abel"/>
              </a:rPr>
              <a:t>para se conectar com o público</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stretch>
            <a:fillRect/>
          </a:stretch>
        </a:blipFill>
        <a:effectLst/>
      </p:bgPr>
    </p:bg>
    <p:spTree>
      <p:nvGrpSpPr>
        <p:cNvPr id="1" name="Shape 502"/>
        <p:cNvGrpSpPr/>
        <p:nvPr/>
      </p:nvGrpSpPr>
      <p:grpSpPr>
        <a:xfrm>
          <a:off x="0" y="0"/>
          <a:ext cx="0" cy="0"/>
          <a:chOff x="0" y="0"/>
          <a:chExt cx="0" cy="0"/>
        </a:xfrm>
      </p:grpSpPr>
      <p:sp>
        <p:nvSpPr>
          <p:cNvPr id="503" name="Google Shape;503;p5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04" name="Google Shape;504;p5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505" name="Google Shape;505;p5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06" name="Google Shape;506;p5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07" name="Google Shape;507;p53"/>
          <p:cNvSpPr txBox="1"/>
          <p:nvPr/>
        </p:nvSpPr>
        <p:spPr>
          <a:xfrm>
            <a:off x="923598" y="366275"/>
            <a:ext cx="604674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a:solidFill>
                  <a:schemeClr val="dk1"/>
                </a:solidFill>
                <a:latin typeface="Abel"/>
                <a:ea typeface="Abel"/>
                <a:cs typeface="Abel"/>
                <a:sym typeface="Abel"/>
              </a:rPr>
              <a:t>YouTube</a:t>
            </a:r>
            <a:endParaRPr/>
          </a:p>
        </p:txBody>
      </p:sp>
      <p:sp>
        <p:nvSpPr>
          <p:cNvPr id="508" name="Google Shape;508;p53"/>
          <p:cNvSpPr txBox="1"/>
          <p:nvPr/>
        </p:nvSpPr>
        <p:spPr>
          <a:xfrm>
            <a:off x="923598" y="1123219"/>
            <a:ext cx="10424330" cy="5139828"/>
          </a:xfrm>
          <a:prstGeom prst="rect">
            <a:avLst/>
          </a:prstGeom>
          <a:noFill/>
          <a:ln>
            <a:noFill/>
          </a:ln>
        </p:spPr>
        <p:txBody>
          <a:bodyPr spcFirstLastPara="1" wrap="square" lIns="91425" tIns="45700" rIns="91425" bIns="45700" anchor="t" anchorCtr="0">
            <a:spAutoFit/>
          </a:bodyPr>
          <a:lstStyle/>
          <a:p>
            <a:pPr lvl="0"/>
            <a:r>
              <a:rPr lang="pt-PT" sz="3600" b="1" dirty="0">
                <a:solidFill>
                  <a:srgbClr val="1F1F1F"/>
                </a:solidFill>
                <a:latin typeface="Abel"/>
                <a:ea typeface="Abel"/>
                <a:cs typeface="Abel"/>
                <a:sym typeface="Abel"/>
              </a:rPr>
              <a:t>Como aumentar a sua visibilidade no Youtube:
</a:t>
            </a:r>
            <a:endParaRPr sz="2800" b="0" i="0" u="none" strike="noStrike" cap="none" dirty="0">
              <a:solidFill>
                <a:srgbClr val="000000"/>
              </a:solidFill>
              <a:latin typeface="Abel"/>
              <a:ea typeface="Abel"/>
              <a:cs typeface="Abel"/>
              <a:sym typeface="Abel"/>
            </a:endParaRPr>
          </a:p>
          <a:p>
            <a:pPr marL="457200" lvl="0" indent="-457200">
              <a:buSzPts val="3200"/>
              <a:buFont typeface="Arial"/>
              <a:buChar char="•"/>
            </a:pPr>
            <a:r>
              <a:rPr lang="pt-PT" sz="3200" dirty="0">
                <a:latin typeface="Abel"/>
                <a:ea typeface="Abel"/>
                <a:cs typeface="Abel"/>
                <a:sym typeface="Abel"/>
              </a:rPr>
              <a:t>Adicione um </a:t>
            </a:r>
            <a:r>
              <a:rPr lang="pt-PT" sz="3200" b="1" dirty="0">
                <a:latin typeface="Abel"/>
                <a:ea typeface="Abel"/>
                <a:cs typeface="Abel"/>
                <a:sym typeface="Abel"/>
              </a:rPr>
              <a:t>título atrativo </a:t>
            </a:r>
            <a:r>
              <a:rPr lang="pt-PT" sz="3200" dirty="0">
                <a:latin typeface="Abel"/>
                <a:ea typeface="Abel"/>
                <a:cs typeface="Abel"/>
                <a:sym typeface="Abel"/>
              </a:rPr>
              <a:t>para que seja mais facilmente detetável através de motores de pesquisa</a:t>
            </a:r>
            <a:r>
              <a:rPr lang="en-IE" sz="3200" b="0" i="0" u="none" strike="noStrike" cap="none" dirty="0">
                <a:solidFill>
                  <a:srgbClr val="000000"/>
                </a:solidFill>
                <a:latin typeface="Abel"/>
                <a:ea typeface="Abel"/>
                <a:cs typeface="Abel"/>
                <a:sym typeface="Abel"/>
              </a:rPr>
              <a:t>.</a:t>
            </a:r>
            <a:endParaRPr dirty="0"/>
          </a:p>
          <a:p>
            <a:pPr marL="457200" marR="0" lvl="0" indent="-254000" algn="l" rtl="0">
              <a:lnSpc>
                <a:spcPct val="100000"/>
              </a:lnSpc>
              <a:spcBef>
                <a:spcPts val="0"/>
              </a:spcBef>
              <a:spcAft>
                <a:spcPts val="0"/>
              </a:spcAft>
              <a:buClr>
                <a:srgbClr val="000000"/>
              </a:buClr>
              <a:buSzPts val="3200"/>
              <a:buFont typeface="Arial"/>
              <a:buNone/>
            </a:pPr>
            <a:endParaRPr sz="3200" b="0" i="0" u="none" strike="noStrike" cap="none" dirty="0">
              <a:solidFill>
                <a:srgbClr val="000000"/>
              </a:solidFill>
              <a:latin typeface="Abel"/>
              <a:ea typeface="Abel"/>
              <a:cs typeface="Abel"/>
              <a:sym typeface="Abel"/>
            </a:endParaRPr>
          </a:p>
          <a:p>
            <a:pPr marL="457200" lvl="0" indent="-457200">
              <a:buSzPts val="3200"/>
              <a:buFont typeface="Arial"/>
              <a:buChar char="•"/>
            </a:pPr>
            <a:r>
              <a:rPr lang="pt-PT" sz="3200" dirty="0">
                <a:latin typeface="Abel"/>
                <a:ea typeface="Abel"/>
                <a:cs typeface="Abel"/>
                <a:sym typeface="Abel"/>
              </a:rPr>
              <a:t>Adicione uma </a:t>
            </a:r>
            <a:r>
              <a:rPr lang="pt-PT" sz="3200" b="1" dirty="0">
                <a:latin typeface="Abel"/>
                <a:ea typeface="Abel"/>
                <a:cs typeface="Abel"/>
                <a:sym typeface="Abel"/>
              </a:rPr>
              <a:t>descrição</a:t>
            </a:r>
            <a:r>
              <a:rPr lang="pt-PT" sz="3200" dirty="0">
                <a:latin typeface="Abel"/>
                <a:ea typeface="Abel"/>
                <a:cs typeface="Abel"/>
                <a:sym typeface="Abel"/>
              </a:rPr>
              <a:t> do vídeo para que as pessoas saibam do que se trata o seu conteúdo antes de vê-lo.</a:t>
            </a:r>
          </a:p>
          <a:p>
            <a:pPr lvl="0">
              <a:buSzPts val="3200"/>
            </a:pPr>
            <a:endParaRPr sz="3200" b="0" i="0" u="none" strike="noStrike" cap="none" dirty="0">
              <a:solidFill>
                <a:srgbClr val="000000"/>
              </a:solidFill>
              <a:latin typeface="Abel"/>
              <a:ea typeface="Abel"/>
              <a:cs typeface="Abel"/>
              <a:sym typeface="Abel"/>
            </a:endParaRPr>
          </a:p>
          <a:p>
            <a:pPr marL="457200" lvl="0" indent="-457200">
              <a:buSzPts val="3200"/>
              <a:buFont typeface="Arial"/>
              <a:buChar char="•"/>
            </a:pPr>
            <a:r>
              <a:rPr lang="pt-PT" sz="3200" dirty="0">
                <a:latin typeface="Abel"/>
                <a:ea typeface="Abel"/>
                <a:cs typeface="Abel"/>
                <a:sym typeface="Abel"/>
              </a:rPr>
              <a:t>Adicione </a:t>
            </a:r>
            <a:r>
              <a:rPr lang="pt-PT" sz="3200" b="1" dirty="0" err="1">
                <a:latin typeface="Abel"/>
                <a:ea typeface="Abel"/>
                <a:cs typeface="Abel"/>
                <a:sym typeface="Abel"/>
              </a:rPr>
              <a:t>tags</a:t>
            </a:r>
            <a:r>
              <a:rPr lang="pt-PT" sz="3200" dirty="0">
                <a:latin typeface="Abel"/>
                <a:ea typeface="Abel"/>
                <a:cs typeface="Abel"/>
                <a:sym typeface="Abel"/>
              </a:rPr>
              <a:t>, que funcionam como ferramentas para ajudar na descoberta do seu vídeo</a:t>
            </a:r>
            <a:endParaRPr sz="3200" b="0" i="0" u="none" strike="noStrike" cap="none" dirty="0">
              <a:solidFill>
                <a:srgbClr val="1F1F1F"/>
              </a:solidFill>
              <a:latin typeface="Abel"/>
              <a:ea typeface="Abel"/>
              <a:cs typeface="Abel"/>
              <a:sym typeface="Abe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stretch>
            <a:fillRect/>
          </a:stretch>
        </a:blipFill>
        <a:effectLst/>
      </p:bgPr>
    </p:bg>
    <p:spTree>
      <p:nvGrpSpPr>
        <p:cNvPr id="1" name="Shape 512"/>
        <p:cNvGrpSpPr/>
        <p:nvPr/>
      </p:nvGrpSpPr>
      <p:grpSpPr>
        <a:xfrm>
          <a:off x="0" y="0"/>
          <a:ext cx="0" cy="0"/>
          <a:chOff x="0" y="0"/>
          <a:chExt cx="0" cy="0"/>
        </a:xfrm>
      </p:grpSpPr>
      <p:sp>
        <p:nvSpPr>
          <p:cNvPr id="513" name="Google Shape;513;p54"/>
          <p:cNvSpPr/>
          <p:nvPr/>
        </p:nvSpPr>
        <p:spPr>
          <a:xfrm>
            <a:off x="0" y="6193737"/>
            <a:ext cx="2084439"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14" name="Google Shape;514;p54" descr="Text&#10;&#10;Description automatically generated"/>
          <p:cNvPicPr preferRelativeResize="0"/>
          <p:nvPr/>
        </p:nvPicPr>
        <p:blipFill rotWithShape="1">
          <a:blip r:embed="rId4">
            <a:alphaModFix/>
          </a:blip>
          <a:srcRect/>
          <a:stretch/>
        </p:blipFill>
        <p:spPr>
          <a:xfrm>
            <a:off x="0" y="6242795"/>
            <a:ext cx="1964299" cy="427819"/>
          </a:xfrm>
          <a:prstGeom prst="rect">
            <a:avLst/>
          </a:prstGeom>
          <a:noFill/>
          <a:ln>
            <a:noFill/>
          </a:ln>
        </p:spPr>
      </p:pic>
      <p:sp>
        <p:nvSpPr>
          <p:cNvPr id="515" name="Google Shape;515;p5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16" name="Google Shape;516;p54"/>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17" name="Google Shape;517;p54"/>
          <p:cNvSpPr txBox="1"/>
          <p:nvPr/>
        </p:nvSpPr>
        <p:spPr>
          <a:xfrm>
            <a:off x="1052052" y="507703"/>
            <a:ext cx="604674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a:solidFill>
                  <a:schemeClr val="dk1"/>
                </a:solidFill>
                <a:latin typeface="Abel"/>
                <a:ea typeface="Abel"/>
                <a:cs typeface="Abel"/>
                <a:sym typeface="Abel"/>
              </a:rPr>
              <a:t>YouTube</a:t>
            </a:r>
            <a:endParaRPr sz="4000" b="1" i="0" u="none" strike="noStrike" cap="none">
              <a:solidFill>
                <a:schemeClr val="dk1"/>
              </a:solidFill>
              <a:latin typeface="Abel"/>
              <a:ea typeface="Abel"/>
              <a:cs typeface="Abel"/>
              <a:sym typeface="Abel"/>
            </a:endParaRPr>
          </a:p>
        </p:txBody>
      </p:sp>
      <p:sp>
        <p:nvSpPr>
          <p:cNvPr id="518" name="Google Shape;518;p54"/>
          <p:cNvSpPr txBox="1"/>
          <p:nvPr/>
        </p:nvSpPr>
        <p:spPr>
          <a:xfrm>
            <a:off x="1052052" y="1577292"/>
            <a:ext cx="9982766" cy="4001055"/>
          </a:xfrm>
          <a:prstGeom prst="rect">
            <a:avLst/>
          </a:prstGeom>
          <a:noFill/>
          <a:ln>
            <a:noFill/>
          </a:ln>
        </p:spPr>
        <p:txBody>
          <a:bodyPr spcFirstLastPara="1" wrap="square" lIns="91425" tIns="45700" rIns="91425" bIns="45700" anchor="t" anchorCtr="0">
            <a:spAutoFit/>
          </a:bodyPr>
          <a:lstStyle/>
          <a:p>
            <a:pPr lvl="0"/>
            <a:r>
              <a:rPr lang="en-IE" sz="3200" b="1" dirty="0" err="1">
                <a:solidFill>
                  <a:srgbClr val="1F1F1F"/>
                </a:solidFill>
                <a:latin typeface="Abel"/>
                <a:ea typeface="Abel"/>
                <a:cs typeface="Abel"/>
                <a:sym typeface="Abel"/>
              </a:rPr>
              <a:t>Criar</a:t>
            </a:r>
            <a:r>
              <a:rPr lang="en-IE" sz="3200" b="1" dirty="0">
                <a:solidFill>
                  <a:srgbClr val="1F1F1F"/>
                </a:solidFill>
                <a:latin typeface="Abel"/>
                <a:ea typeface="Abel"/>
                <a:cs typeface="Abel"/>
                <a:sym typeface="Abel"/>
              </a:rPr>
              <a:t> </a:t>
            </a:r>
            <a:r>
              <a:rPr lang="en-IE" sz="3200" b="1" dirty="0" err="1">
                <a:solidFill>
                  <a:srgbClr val="1F1F1F"/>
                </a:solidFill>
                <a:latin typeface="Abel"/>
                <a:ea typeface="Abel"/>
                <a:cs typeface="Abel"/>
                <a:sym typeface="Abel"/>
              </a:rPr>
              <a:t>Histórias</a:t>
            </a:r>
            <a:r>
              <a:rPr lang="en-IE" sz="3200" b="1" dirty="0">
                <a:solidFill>
                  <a:srgbClr val="1F1F1F"/>
                </a:solidFill>
                <a:latin typeface="Abel"/>
                <a:ea typeface="Abel"/>
                <a:cs typeface="Abel"/>
                <a:sym typeface="Abel"/>
              </a:rPr>
              <a:t> do YouTube
</a:t>
            </a:r>
            <a:r>
              <a:rPr lang="pt-PT" sz="1800" dirty="0">
                <a:solidFill>
                  <a:srgbClr val="1F1F1F"/>
                </a:solidFill>
                <a:latin typeface="Abel"/>
                <a:ea typeface="Abel"/>
                <a:cs typeface="Abel"/>
                <a:sym typeface="Abel"/>
              </a:rPr>
              <a:t>As histórias do YouTube são vídeos curtos e apenas para dispositivos móveis que lhe permitem conectar-se com o seu público de forma mais casual, em movimento.
</a:t>
            </a:r>
            <a:endParaRPr sz="2400" b="1" i="0" u="none" strike="noStrike" cap="none" dirty="0">
              <a:solidFill>
                <a:srgbClr val="FFD10F"/>
              </a:solidFill>
              <a:latin typeface="Abel"/>
              <a:ea typeface="Abel"/>
              <a:cs typeface="Abel"/>
              <a:sym typeface="Abel"/>
            </a:endParaRPr>
          </a:p>
          <a:p>
            <a:pPr lvl="0" indent="-152400">
              <a:buSzPts val="2400"/>
              <a:buFont typeface="Arial"/>
              <a:buAutoNum type="arabicPeriod"/>
            </a:pPr>
            <a:r>
              <a:rPr lang="en-IE" sz="2400" b="0" i="0" u="none" strike="noStrike" cap="none" dirty="0">
                <a:solidFill>
                  <a:srgbClr val="202124"/>
                </a:solidFill>
                <a:latin typeface="Abel"/>
                <a:ea typeface="Abel"/>
                <a:cs typeface="Abel"/>
                <a:sym typeface="Abel"/>
              </a:rPr>
              <a:t> </a:t>
            </a:r>
            <a:r>
              <a:rPr lang="pt-PT" sz="2400" dirty="0">
                <a:solidFill>
                  <a:srgbClr val="202124"/>
                </a:solidFill>
                <a:latin typeface="Abel"/>
                <a:ea typeface="Abel"/>
                <a:cs typeface="Abel"/>
                <a:sym typeface="Abel"/>
              </a:rPr>
              <a:t>Inscreva-se no YouTube no telemóvel</a:t>
            </a:r>
            <a:r>
              <a:rPr lang="en-IE" sz="2400" b="0" i="0" u="none" strike="noStrike" cap="none" dirty="0">
                <a:solidFill>
                  <a:srgbClr val="202124"/>
                </a:solidFill>
                <a:latin typeface="Abel"/>
                <a:ea typeface="Abel"/>
                <a:cs typeface="Abel"/>
                <a:sym typeface="Abel"/>
              </a:rPr>
              <a:t>.</a:t>
            </a:r>
            <a:endParaRPr dirty="0"/>
          </a:p>
          <a:p>
            <a:pPr lvl="0" indent="-152400">
              <a:buSzPts val="2400"/>
              <a:buFont typeface="Arial"/>
              <a:buAutoNum type="arabicPeriod"/>
            </a:pPr>
            <a:r>
              <a:rPr lang="en-IE" sz="2400" b="0" i="0" u="none" strike="noStrike" cap="none" dirty="0">
                <a:solidFill>
                  <a:srgbClr val="202124"/>
                </a:solidFill>
                <a:latin typeface="Abel"/>
                <a:ea typeface="Abel"/>
                <a:cs typeface="Abel"/>
                <a:sym typeface="Abel"/>
              </a:rPr>
              <a:t> </a:t>
            </a:r>
            <a:r>
              <a:rPr lang="pt-PT" sz="2400" dirty="0">
                <a:solidFill>
                  <a:srgbClr val="202124"/>
                </a:solidFill>
                <a:latin typeface="Abel"/>
                <a:ea typeface="Abel"/>
                <a:cs typeface="Abel"/>
                <a:sym typeface="Abel"/>
              </a:rPr>
              <a:t>Toque no ícone de criar e, em seguida, Adicione à sua história. Se não vir a opção História, o seu dispositivo não é compatível com as histórias atualmente.
</a:t>
            </a:r>
            <a:r>
              <a:rPr lang="en-IE" sz="2400" b="0" i="0" u="none" strike="noStrike" cap="none" dirty="0">
                <a:solidFill>
                  <a:srgbClr val="202124"/>
                </a:solidFill>
                <a:latin typeface="Abel"/>
                <a:ea typeface="Abel"/>
                <a:cs typeface="Abel"/>
                <a:sym typeface="Abel"/>
              </a:rPr>
              <a:t> </a:t>
            </a:r>
            <a:r>
              <a:rPr lang="pt-PT" sz="2400" dirty="0">
                <a:solidFill>
                  <a:srgbClr val="202124"/>
                </a:solidFill>
                <a:latin typeface="Abel"/>
                <a:ea typeface="Abel"/>
                <a:cs typeface="Abel"/>
                <a:sym typeface="Abel"/>
              </a:rPr>
              <a:t>Toque no botão de captura para tirar uma fotografia, ou segure-a para gravar um vídeo.
</a:t>
            </a:r>
            <a:r>
              <a:rPr lang="en-IE" sz="2400" b="0" i="0" u="none" strike="noStrike" cap="none" dirty="0">
                <a:solidFill>
                  <a:srgbClr val="202124"/>
                </a:solidFill>
                <a:latin typeface="Abel"/>
                <a:ea typeface="Abel"/>
                <a:cs typeface="Abel"/>
                <a:sym typeface="Abel"/>
              </a:rPr>
              <a:t> </a:t>
            </a:r>
            <a:r>
              <a:rPr lang="pt-PT" sz="2400" dirty="0">
                <a:solidFill>
                  <a:srgbClr val="202124"/>
                </a:solidFill>
                <a:latin typeface="Abel"/>
                <a:ea typeface="Abel"/>
                <a:cs typeface="Abel"/>
                <a:sym typeface="Abel"/>
              </a:rPr>
              <a:t>Adicione efeitos como filtros, autocolantes e texto. ...</a:t>
            </a:r>
            <a:endParaRPr dirty="0"/>
          </a:p>
          <a:p>
            <a:pPr lvl="0" indent="-152400">
              <a:buSzPts val="2400"/>
              <a:buFont typeface="Arial"/>
              <a:buAutoNum type="arabicPeriod"/>
            </a:pPr>
            <a:r>
              <a:rPr lang="en-IE" sz="2400" b="0" i="0" u="none" strike="noStrike" cap="none" dirty="0">
                <a:solidFill>
                  <a:srgbClr val="202124"/>
                </a:solidFill>
                <a:latin typeface="Abel"/>
                <a:ea typeface="Abel"/>
                <a:cs typeface="Abel"/>
                <a:sym typeface="Abel"/>
              </a:rPr>
              <a:t> </a:t>
            </a:r>
            <a:r>
              <a:rPr lang="en-IE" sz="2400" dirty="0">
                <a:solidFill>
                  <a:srgbClr val="202124"/>
                </a:solidFill>
                <a:latin typeface="Abel"/>
                <a:ea typeface="Abel"/>
                <a:cs typeface="Abel"/>
                <a:sym typeface="Abel"/>
              </a:rPr>
              <a:t>Toque </a:t>
            </a:r>
            <a:r>
              <a:rPr lang="en-IE" sz="2400" dirty="0" err="1">
                <a:solidFill>
                  <a:srgbClr val="202124"/>
                </a:solidFill>
                <a:latin typeface="Abel"/>
                <a:ea typeface="Abel"/>
                <a:cs typeface="Abel"/>
                <a:sym typeface="Abel"/>
              </a:rPr>
              <a:t>na</a:t>
            </a:r>
            <a:r>
              <a:rPr lang="en-IE" sz="2400" dirty="0">
                <a:solidFill>
                  <a:srgbClr val="202124"/>
                </a:solidFill>
                <a:latin typeface="Abel"/>
                <a:ea typeface="Abel"/>
                <a:cs typeface="Abel"/>
                <a:sym typeface="Abel"/>
              </a:rPr>
              <a:t> </a:t>
            </a:r>
            <a:r>
              <a:rPr lang="en-IE" sz="2400" dirty="0" err="1">
                <a:solidFill>
                  <a:srgbClr val="202124"/>
                </a:solidFill>
                <a:latin typeface="Abel"/>
                <a:ea typeface="Abel"/>
                <a:cs typeface="Abel"/>
                <a:sym typeface="Abel"/>
              </a:rPr>
              <a:t>publicação</a:t>
            </a:r>
            <a:r>
              <a:rPr lang="en-IE" sz="2400" dirty="0">
                <a:solidFill>
                  <a:srgbClr val="202124"/>
                </a:solidFill>
                <a:latin typeface="Abel"/>
                <a:ea typeface="Abel"/>
                <a:cs typeface="Abel"/>
                <a:sym typeface="Abel"/>
              </a:rPr>
              <a:t>.</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522"/>
        <p:cNvGrpSpPr/>
        <p:nvPr/>
      </p:nvGrpSpPr>
      <p:grpSpPr>
        <a:xfrm>
          <a:off x="0" y="0"/>
          <a:ext cx="0" cy="0"/>
          <a:chOff x="0" y="0"/>
          <a:chExt cx="0" cy="0"/>
        </a:xfrm>
      </p:grpSpPr>
      <p:sp>
        <p:nvSpPr>
          <p:cNvPr id="523" name="Google Shape;523;p55"/>
          <p:cNvSpPr/>
          <p:nvPr/>
        </p:nvSpPr>
        <p:spPr>
          <a:xfrm>
            <a:off x="0" y="6193737"/>
            <a:ext cx="2064774"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24" name="Google Shape;524;p55" descr="Text&#10;&#10;Description automatically generated"/>
          <p:cNvPicPr preferRelativeResize="0"/>
          <p:nvPr/>
        </p:nvPicPr>
        <p:blipFill rotWithShape="1">
          <a:blip r:embed="rId4">
            <a:alphaModFix/>
          </a:blip>
          <a:srcRect/>
          <a:stretch/>
        </p:blipFill>
        <p:spPr>
          <a:xfrm>
            <a:off x="0" y="6242795"/>
            <a:ext cx="1964299" cy="427819"/>
          </a:xfrm>
          <a:prstGeom prst="rect">
            <a:avLst/>
          </a:prstGeom>
          <a:noFill/>
          <a:ln>
            <a:noFill/>
          </a:ln>
        </p:spPr>
      </p:pic>
      <p:sp>
        <p:nvSpPr>
          <p:cNvPr id="525" name="Google Shape;525;p5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26" name="Google Shape;526;p55"/>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27" name="Google Shape;527;p55"/>
          <p:cNvSpPr txBox="1"/>
          <p:nvPr/>
        </p:nvSpPr>
        <p:spPr>
          <a:xfrm>
            <a:off x="1070006" y="488230"/>
            <a:ext cx="525013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a:solidFill>
                  <a:schemeClr val="dk1"/>
                </a:solidFill>
                <a:latin typeface="Abel"/>
                <a:ea typeface="Abel"/>
                <a:cs typeface="Abel"/>
                <a:sym typeface="Abel"/>
              </a:rPr>
              <a:t>Vimeo</a:t>
            </a:r>
            <a:endParaRPr sz="4000" b="1" i="0" u="none" strike="noStrike" cap="none">
              <a:solidFill>
                <a:schemeClr val="dk1"/>
              </a:solidFill>
              <a:latin typeface="Abel"/>
              <a:ea typeface="Abel"/>
              <a:cs typeface="Abel"/>
              <a:sym typeface="Abel"/>
            </a:endParaRPr>
          </a:p>
        </p:txBody>
      </p:sp>
      <p:sp>
        <p:nvSpPr>
          <p:cNvPr id="528" name="Google Shape;528;p55"/>
          <p:cNvSpPr txBox="1"/>
          <p:nvPr/>
        </p:nvSpPr>
        <p:spPr>
          <a:xfrm>
            <a:off x="1146810" y="1460734"/>
            <a:ext cx="10598886" cy="3970277"/>
          </a:xfrm>
          <a:prstGeom prst="rect">
            <a:avLst/>
          </a:prstGeom>
          <a:noFill/>
          <a:ln>
            <a:noFill/>
          </a:ln>
        </p:spPr>
        <p:txBody>
          <a:bodyPr spcFirstLastPara="1" wrap="square" lIns="91425" tIns="45700" rIns="91425" bIns="45700" anchor="t" anchorCtr="0">
            <a:spAutoFit/>
          </a:bodyPr>
          <a:lstStyle/>
          <a:p>
            <a:pPr lvl="0"/>
            <a:r>
              <a:rPr lang="en-IE" sz="3600" b="1" dirty="0" err="1">
                <a:solidFill>
                  <a:srgbClr val="202124"/>
                </a:solidFill>
                <a:latin typeface="Abel"/>
                <a:ea typeface="Abel"/>
                <a:cs typeface="Abel"/>
                <a:sym typeface="Abel"/>
              </a:rPr>
              <a:t>Principais</a:t>
            </a:r>
            <a:r>
              <a:rPr lang="en-IE" sz="3600" b="1" dirty="0">
                <a:solidFill>
                  <a:srgbClr val="202124"/>
                </a:solidFill>
                <a:latin typeface="Abel"/>
                <a:ea typeface="Abel"/>
                <a:cs typeface="Abel"/>
                <a:sym typeface="Abel"/>
              </a:rPr>
              <a:t> </a:t>
            </a:r>
            <a:r>
              <a:rPr lang="en-IE" sz="3600" b="1" dirty="0" err="1">
                <a:solidFill>
                  <a:srgbClr val="202124"/>
                </a:solidFill>
                <a:latin typeface="Abel"/>
                <a:ea typeface="Abel"/>
                <a:cs typeface="Abel"/>
                <a:sym typeface="Abel"/>
              </a:rPr>
              <a:t>características</a:t>
            </a:r>
            <a:r>
              <a:rPr lang="en-IE" sz="3600" b="1" dirty="0">
                <a:solidFill>
                  <a:srgbClr val="202124"/>
                </a:solidFill>
                <a:latin typeface="Abel"/>
                <a:ea typeface="Abel"/>
                <a:cs typeface="Abel"/>
                <a:sym typeface="Abel"/>
              </a:rPr>
              <a:t>:</a:t>
            </a:r>
            <a:endParaRPr sz="2400" b="0" i="0" u="none" strike="noStrike" cap="none" dirty="0">
              <a:solidFill>
                <a:srgbClr val="202124"/>
              </a:solidFill>
              <a:latin typeface="Abel"/>
              <a:ea typeface="Abel"/>
              <a:cs typeface="Abel"/>
              <a:sym typeface="Abel"/>
            </a:endParaRPr>
          </a:p>
          <a:p>
            <a:pPr marL="285750" lvl="0" indent="-285750">
              <a:buSzPts val="2400"/>
              <a:buFont typeface="Arial"/>
              <a:buChar char="•"/>
            </a:pPr>
            <a:r>
              <a:rPr lang="en-IE" sz="2400" dirty="0">
                <a:solidFill>
                  <a:srgbClr val="202124"/>
                </a:solidFill>
                <a:latin typeface="Abel"/>
                <a:ea typeface="Abel"/>
                <a:cs typeface="Abel"/>
                <a:sym typeface="Abel"/>
              </a:rPr>
              <a:t>Plataforma de </a:t>
            </a:r>
            <a:r>
              <a:rPr lang="en-IE" sz="2400" dirty="0" err="1">
                <a:solidFill>
                  <a:srgbClr val="202124"/>
                </a:solidFill>
                <a:latin typeface="Abel"/>
                <a:ea typeface="Abel"/>
                <a:cs typeface="Abel"/>
                <a:sym typeface="Abel"/>
              </a:rPr>
              <a:t>fácil</a:t>
            </a:r>
            <a:r>
              <a:rPr lang="en-IE" sz="2400" dirty="0">
                <a:solidFill>
                  <a:srgbClr val="202124"/>
                </a:solidFill>
                <a:latin typeface="Abel"/>
                <a:ea typeface="Abel"/>
                <a:cs typeface="Abel"/>
                <a:sym typeface="Abel"/>
              </a:rPr>
              <a:t> </a:t>
            </a:r>
            <a:r>
              <a:rPr lang="en-IE" sz="2400" dirty="0" err="1">
                <a:solidFill>
                  <a:srgbClr val="202124"/>
                </a:solidFill>
                <a:latin typeface="Abel"/>
                <a:ea typeface="Abel"/>
                <a:cs typeface="Abel"/>
                <a:sym typeface="Abel"/>
              </a:rPr>
              <a:t>utilização</a:t>
            </a:r>
            <a:r>
              <a:rPr lang="en-IE" sz="2400" dirty="0">
                <a:solidFill>
                  <a:srgbClr val="202124"/>
                </a:solidFill>
                <a:latin typeface="Abel"/>
                <a:ea typeface="Abel"/>
                <a:cs typeface="Abel"/>
                <a:sym typeface="Abel"/>
              </a:rPr>
              <a:t> </a:t>
            </a:r>
          </a:p>
          <a:p>
            <a:pPr lvl="0">
              <a:buSzPts val="2400"/>
            </a:pPr>
            <a:endParaRPr sz="2400" b="0" i="0" u="none" strike="noStrike" cap="none" dirty="0">
              <a:solidFill>
                <a:srgbClr val="202124"/>
              </a:solidFill>
              <a:latin typeface="Abel"/>
              <a:ea typeface="Abel"/>
              <a:cs typeface="Abel"/>
              <a:sym typeface="Abel"/>
            </a:endParaRPr>
          </a:p>
          <a:p>
            <a:pPr marL="285750" lvl="0" indent="-285750">
              <a:buSzPts val="2400"/>
              <a:buFont typeface="Arial"/>
              <a:buChar char="•"/>
            </a:pPr>
            <a:r>
              <a:rPr lang="pt-PT" sz="2400" dirty="0">
                <a:solidFill>
                  <a:srgbClr val="202124"/>
                </a:solidFill>
                <a:latin typeface="Abel"/>
                <a:ea typeface="Abel"/>
                <a:cs typeface="Abel"/>
                <a:sym typeface="Abel"/>
              </a:rPr>
              <a:t>Apresentação de vídeo gratuita sem anúncios</a:t>
            </a:r>
          </a:p>
          <a:p>
            <a:pPr lvl="0">
              <a:buSzPts val="2400"/>
            </a:pPr>
            <a:endParaRPr sz="2400" b="0" i="0" u="none" strike="noStrike" cap="none" dirty="0">
              <a:solidFill>
                <a:srgbClr val="202124"/>
              </a:solidFill>
              <a:latin typeface="Abel"/>
              <a:ea typeface="Abel"/>
              <a:cs typeface="Abel"/>
              <a:sym typeface="Abel"/>
            </a:endParaRPr>
          </a:p>
          <a:p>
            <a:pPr marL="285750" lvl="0" indent="-285750">
              <a:buSzPts val="2400"/>
              <a:buFont typeface="Arial"/>
              <a:buChar char="•"/>
            </a:pPr>
            <a:r>
              <a:rPr lang="pt-PT" sz="2400" dirty="0">
                <a:solidFill>
                  <a:srgbClr val="202124"/>
                </a:solidFill>
                <a:latin typeface="Abel"/>
                <a:ea typeface="Abel"/>
                <a:cs typeface="Abel"/>
                <a:sym typeface="Abel"/>
              </a:rPr>
              <a:t>Pode criar vídeos ou apresentar os seus próprios vídeos</a:t>
            </a:r>
          </a:p>
          <a:p>
            <a:pPr marL="285750" lvl="0" indent="-285750">
              <a:buSzPts val="2400"/>
              <a:buFont typeface="Arial"/>
              <a:buChar char="•"/>
            </a:pPr>
            <a:endParaRPr lang="pt-PT" sz="2400" dirty="0">
              <a:solidFill>
                <a:srgbClr val="202124"/>
              </a:solidFill>
              <a:latin typeface="Abel"/>
              <a:ea typeface="Abel"/>
              <a:cs typeface="Abel"/>
              <a:sym typeface="Abel"/>
            </a:endParaRPr>
          </a:p>
          <a:p>
            <a:pPr marL="285750" lvl="0" indent="-285750">
              <a:buSzPts val="2400"/>
              <a:buFont typeface="Arial"/>
              <a:buChar char="•"/>
            </a:pPr>
            <a:r>
              <a:rPr lang="pt-PT" sz="2400" dirty="0">
                <a:solidFill>
                  <a:srgbClr val="202124"/>
                </a:solidFill>
                <a:latin typeface="Abel"/>
                <a:ea typeface="Abel"/>
                <a:cs typeface="Abel"/>
                <a:sym typeface="Abel"/>
              </a:rPr>
              <a:t>Pode criar a partir de milhares de modelos pré-construídos</a:t>
            </a:r>
            <a:endParaRPr dirty="0"/>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dirty="0">
              <a:solidFill>
                <a:srgbClr val="202124"/>
              </a:solidFill>
              <a:latin typeface="Abel"/>
              <a:ea typeface="Abel"/>
              <a:cs typeface="Abel"/>
              <a:sym typeface="Abel"/>
            </a:endParaRPr>
          </a:p>
          <a:p>
            <a:pPr marL="285750" lvl="0" indent="-285750">
              <a:buSzPts val="2400"/>
              <a:buFont typeface="Arial"/>
              <a:buChar char="•"/>
            </a:pPr>
            <a:r>
              <a:rPr lang="en-IE" sz="2400" dirty="0" err="1">
                <a:solidFill>
                  <a:srgbClr val="202124"/>
                </a:solidFill>
                <a:latin typeface="Abel"/>
                <a:ea typeface="Abel"/>
                <a:cs typeface="Abel"/>
                <a:sym typeface="Abel"/>
              </a:rPr>
              <a:t>Gravações</a:t>
            </a:r>
            <a:r>
              <a:rPr lang="en-IE" sz="2400" dirty="0">
                <a:solidFill>
                  <a:srgbClr val="202124"/>
                </a:solidFill>
                <a:latin typeface="Abel"/>
                <a:ea typeface="Abel"/>
                <a:cs typeface="Abel"/>
                <a:sym typeface="Abel"/>
              </a:rPr>
              <a:t> </a:t>
            </a:r>
            <a:r>
              <a:rPr lang="en-IE" sz="2400" dirty="0" err="1">
                <a:solidFill>
                  <a:srgbClr val="202124"/>
                </a:solidFill>
                <a:latin typeface="Abel"/>
                <a:ea typeface="Abel"/>
                <a:cs typeface="Abel"/>
                <a:sym typeface="Abel"/>
              </a:rPr>
              <a:t>ilimitadas</a:t>
            </a:r>
            <a:r>
              <a:rPr lang="en-IE" sz="2400" dirty="0">
                <a:solidFill>
                  <a:srgbClr val="202124"/>
                </a:solidFill>
                <a:latin typeface="Abel"/>
                <a:ea typeface="Abel"/>
                <a:cs typeface="Abel"/>
                <a:sym typeface="Abel"/>
              </a:rPr>
              <a:t> de </a:t>
            </a:r>
            <a:r>
              <a:rPr lang="en-IE" sz="2400" dirty="0" err="1">
                <a:solidFill>
                  <a:srgbClr val="202124"/>
                </a:solidFill>
                <a:latin typeface="Abel"/>
                <a:ea typeface="Abel"/>
                <a:cs typeface="Abel"/>
                <a:sym typeface="Abel"/>
              </a:rPr>
              <a:t>ecrã</a:t>
            </a:r>
            <a:endParaRPr sz="1800" b="0" i="0" u="none" strike="noStrike" cap="none" dirty="0">
              <a:solidFill>
                <a:srgbClr val="202124"/>
              </a:solidFill>
              <a:latin typeface="Abel"/>
              <a:ea typeface="Abel"/>
              <a:cs typeface="Abel"/>
              <a:sym typeface="Abe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532"/>
        <p:cNvGrpSpPr/>
        <p:nvPr/>
      </p:nvGrpSpPr>
      <p:grpSpPr>
        <a:xfrm>
          <a:off x="0" y="0"/>
          <a:ext cx="0" cy="0"/>
          <a:chOff x="0" y="0"/>
          <a:chExt cx="0" cy="0"/>
        </a:xfrm>
      </p:grpSpPr>
      <p:sp>
        <p:nvSpPr>
          <p:cNvPr id="533" name="Google Shape;533;p56"/>
          <p:cNvSpPr/>
          <p:nvPr/>
        </p:nvSpPr>
        <p:spPr>
          <a:xfrm>
            <a:off x="0" y="6193737"/>
            <a:ext cx="2064774"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34" name="Google Shape;534;p56" descr="Text&#10;&#10;Description automatically generated"/>
          <p:cNvPicPr preferRelativeResize="0"/>
          <p:nvPr/>
        </p:nvPicPr>
        <p:blipFill rotWithShape="1">
          <a:blip r:embed="rId4">
            <a:alphaModFix/>
          </a:blip>
          <a:srcRect/>
          <a:stretch/>
        </p:blipFill>
        <p:spPr>
          <a:xfrm>
            <a:off x="0" y="6242795"/>
            <a:ext cx="1964299" cy="427819"/>
          </a:xfrm>
          <a:prstGeom prst="rect">
            <a:avLst/>
          </a:prstGeom>
          <a:noFill/>
          <a:ln>
            <a:noFill/>
          </a:ln>
        </p:spPr>
      </p:pic>
      <p:sp>
        <p:nvSpPr>
          <p:cNvPr id="535" name="Google Shape;535;p5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36" name="Google Shape;536;p56"/>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37" name="Google Shape;537;p56"/>
          <p:cNvSpPr txBox="1"/>
          <p:nvPr/>
        </p:nvSpPr>
        <p:spPr>
          <a:xfrm>
            <a:off x="1081693" y="497875"/>
            <a:ext cx="525013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a:solidFill>
                  <a:schemeClr val="dk1"/>
                </a:solidFill>
                <a:latin typeface="Abel"/>
                <a:ea typeface="Abel"/>
                <a:cs typeface="Abel"/>
                <a:sym typeface="Abel"/>
              </a:rPr>
              <a:t>Vimeo</a:t>
            </a:r>
            <a:endParaRPr sz="4000" b="1" i="0" u="none" strike="noStrike" cap="none">
              <a:solidFill>
                <a:schemeClr val="dk1"/>
              </a:solidFill>
              <a:latin typeface="Abel"/>
              <a:ea typeface="Abel"/>
              <a:cs typeface="Abel"/>
              <a:sym typeface="Abel"/>
            </a:endParaRPr>
          </a:p>
        </p:txBody>
      </p:sp>
      <p:sp>
        <p:nvSpPr>
          <p:cNvPr id="538" name="Google Shape;538;p56"/>
          <p:cNvSpPr txBox="1"/>
          <p:nvPr/>
        </p:nvSpPr>
        <p:spPr>
          <a:xfrm>
            <a:off x="1081693" y="1041411"/>
            <a:ext cx="10598886" cy="5201384"/>
          </a:xfrm>
          <a:prstGeom prst="rect">
            <a:avLst/>
          </a:prstGeom>
          <a:noFill/>
          <a:ln>
            <a:noFill/>
          </a:ln>
        </p:spPr>
        <p:txBody>
          <a:bodyPr spcFirstLastPara="1" wrap="square" lIns="91425" tIns="45700" rIns="91425" bIns="45700" anchor="t" anchorCtr="0">
            <a:spAutoFit/>
          </a:bodyPr>
          <a:lstStyle/>
          <a:p>
            <a:pPr lvl="0"/>
            <a:r>
              <a:rPr lang="en-IE" sz="3200" b="1" dirty="0" err="1">
                <a:solidFill>
                  <a:srgbClr val="202124"/>
                </a:solidFill>
                <a:latin typeface="Abel"/>
                <a:ea typeface="Abel"/>
                <a:cs typeface="Abel"/>
                <a:sym typeface="Abel"/>
              </a:rPr>
              <a:t>Características</a:t>
            </a:r>
            <a:r>
              <a:rPr lang="en-IE" sz="3200" b="1" dirty="0">
                <a:solidFill>
                  <a:srgbClr val="202124"/>
                </a:solidFill>
                <a:latin typeface="Abel"/>
                <a:ea typeface="Abel"/>
                <a:cs typeface="Abel"/>
                <a:sym typeface="Abel"/>
              </a:rPr>
              <a:t> </a:t>
            </a:r>
            <a:r>
              <a:rPr lang="en-IE" sz="3200" b="1" dirty="0" err="1">
                <a:solidFill>
                  <a:srgbClr val="202124"/>
                </a:solidFill>
                <a:latin typeface="Abel"/>
                <a:ea typeface="Abel"/>
                <a:cs typeface="Abel"/>
                <a:sym typeface="Abel"/>
              </a:rPr>
              <a:t>adicionais</a:t>
            </a:r>
            <a:r>
              <a:rPr lang="en-IE" sz="3200" b="1" dirty="0">
                <a:solidFill>
                  <a:srgbClr val="202124"/>
                </a:solidFill>
                <a:latin typeface="Abel"/>
                <a:ea typeface="Abel"/>
                <a:cs typeface="Abel"/>
                <a:sym typeface="Abel"/>
              </a:rPr>
              <a:t>:</a:t>
            </a:r>
            <a:endParaRPr dirty="0"/>
          </a:p>
          <a:p>
            <a:pPr marL="0" marR="0" lvl="0" indent="0" algn="l" rtl="0">
              <a:lnSpc>
                <a:spcPct val="100000"/>
              </a:lnSpc>
              <a:spcBef>
                <a:spcPts val="0"/>
              </a:spcBef>
              <a:spcAft>
                <a:spcPts val="0"/>
              </a:spcAft>
              <a:buNone/>
            </a:pPr>
            <a:endParaRPr sz="2000" b="0" i="0" u="none" strike="noStrike" cap="none" dirty="0">
              <a:solidFill>
                <a:srgbClr val="202124"/>
              </a:solidFill>
              <a:latin typeface="Abel"/>
              <a:ea typeface="Abel"/>
              <a:cs typeface="Abel"/>
              <a:sym typeface="Abel"/>
            </a:endParaRPr>
          </a:p>
          <a:p>
            <a:pPr marL="285750" lvl="0" indent="-285750">
              <a:buSzPts val="2000"/>
              <a:buFont typeface="Arial"/>
              <a:buChar char="•"/>
            </a:pPr>
            <a:r>
              <a:rPr lang="pt-PT" sz="2000" dirty="0">
                <a:solidFill>
                  <a:srgbClr val="202124"/>
                </a:solidFill>
                <a:latin typeface="Abel"/>
                <a:ea typeface="Abel"/>
                <a:cs typeface="Abel"/>
                <a:sym typeface="Abel"/>
              </a:rPr>
              <a:t>Pode personalizar os seus vídeos com autocolantes, estilos, filtros e layouts animados ou adicionar o seu próprio logotipo</a:t>
            </a:r>
            <a:r>
              <a:rPr lang="en-IE" sz="2000" b="0" i="0" u="none" strike="noStrike" cap="none" dirty="0">
                <a:solidFill>
                  <a:srgbClr val="000000"/>
                </a:solidFill>
                <a:latin typeface="Abel"/>
                <a:ea typeface="Abel"/>
                <a:cs typeface="Abel"/>
                <a:sym typeface="Abel"/>
              </a:rPr>
              <a:t>.</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bel"/>
              <a:ea typeface="Abel"/>
              <a:cs typeface="Abel"/>
              <a:sym typeface="Abel"/>
            </a:endParaRPr>
          </a:p>
          <a:p>
            <a:pPr marL="285750" lvl="0" indent="-285750">
              <a:buSzPts val="2000"/>
              <a:buFont typeface="Arial"/>
              <a:buChar char="•"/>
            </a:pPr>
            <a:r>
              <a:rPr lang="en-IE" sz="2000" b="1" dirty="0" err="1">
                <a:solidFill>
                  <a:schemeClr val="dk1"/>
                </a:solidFill>
                <a:latin typeface="Abel"/>
                <a:ea typeface="Abel"/>
                <a:cs typeface="Abel"/>
                <a:sym typeface="Abel"/>
              </a:rPr>
              <a:t>Biblioteca</a:t>
            </a:r>
            <a:r>
              <a:rPr lang="en-IE" sz="2000" b="1" dirty="0">
                <a:solidFill>
                  <a:schemeClr val="dk1"/>
                </a:solidFill>
                <a:latin typeface="Abel"/>
                <a:ea typeface="Abel"/>
                <a:cs typeface="Abel"/>
                <a:sym typeface="Abel"/>
              </a:rPr>
              <a:t> de </a:t>
            </a:r>
            <a:r>
              <a:rPr lang="en-IE" sz="2000" b="1" dirty="0" err="1">
                <a:solidFill>
                  <a:schemeClr val="dk1"/>
                </a:solidFill>
                <a:latin typeface="Abel"/>
                <a:ea typeface="Abel"/>
                <a:cs typeface="Abel"/>
                <a:sym typeface="Abel"/>
              </a:rPr>
              <a:t>vídeos</a:t>
            </a:r>
            <a:r>
              <a:rPr lang="en-IE" sz="2000" b="1" dirty="0">
                <a:solidFill>
                  <a:schemeClr val="dk1"/>
                </a:solidFill>
                <a:latin typeface="Abel"/>
                <a:ea typeface="Abel"/>
                <a:cs typeface="Abel"/>
                <a:sym typeface="Abel"/>
              </a:rPr>
              <a:t>: </a:t>
            </a:r>
            <a:r>
              <a:rPr lang="pt-PT" sz="2000" dirty="0">
                <a:solidFill>
                  <a:schemeClr val="dk1"/>
                </a:solidFill>
                <a:latin typeface="Abel"/>
                <a:ea typeface="Abel"/>
                <a:cs typeface="Abel"/>
                <a:sym typeface="Abel"/>
              </a:rPr>
              <a:t>Pode organizar, partilhar e encontrar os vídeos que o ajudam a trabalhar de forma mais inteligente.</a:t>
            </a:r>
          </a:p>
          <a:p>
            <a:pPr lvl="0">
              <a:buSzPts val="2000"/>
            </a:pPr>
            <a:endParaRPr sz="2000" b="0" i="0" u="none" strike="noStrike" cap="none" dirty="0">
              <a:solidFill>
                <a:srgbClr val="000000"/>
              </a:solidFill>
              <a:latin typeface="Abel"/>
              <a:ea typeface="Abel"/>
              <a:cs typeface="Abel"/>
              <a:sym typeface="Abel"/>
            </a:endParaRPr>
          </a:p>
          <a:p>
            <a:pPr marL="285750" lvl="0" indent="-285750">
              <a:buSzPts val="2000"/>
              <a:buFont typeface="Arial"/>
              <a:buChar char="•"/>
            </a:pPr>
            <a:r>
              <a:rPr lang="pt-PT" sz="2000" b="1" dirty="0">
                <a:solidFill>
                  <a:srgbClr val="1A2E3B"/>
                </a:solidFill>
                <a:latin typeface="Abel"/>
                <a:ea typeface="Abel"/>
                <a:cs typeface="Abel"/>
                <a:sym typeface="Abel"/>
              </a:rPr>
              <a:t>O </a:t>
            </a:r>
            <a:r>
              <a:rPr lang="pt-PT" sz="2000" b="1" dirty="0" err="1">
                <a:solidFill>
                  <a:srgbClr val="1A2E3B"/>
                </a:solidFill>
                <a:latin typeface="Abel"/>
                <a:ea typeface="Abel"/>
                <a:cs typeface="Abel"/>
                <a:sym typeface="Abel"/>
              </a:rPr>
              <a:t>streaming</a:t>
            </a:r>
            <a:r>
              <a:rPr lang="pt-PT" sz="2000" b="1" dirty="0">
                <a:solidFill>
                  <a:srgbClr val="1A2E3B"/>
                </a:solidFill>
                <a:latin typeface="Abel"/>
                <a:ea typeface="Abel"/>
                <a:cs typeface="Abel"/>
                <a:sym typeface="Abel"/>
              </a:rPr>
              <a:t> ao vivo de </a:t>
            </a:r>
            <a:r>
              <a:rPr lang="pt-PT" sz="2000" b="1" dirty="0" err="1">
                <a:solidFill>
                  <a:srgbClr val="1A2E3B"/>
                </a:solidFill>
                <a:latin typeface="Abel"/>
                <a:ea typeface="Abel"/>
                <a:cs typeface="Abel"/>
                <a:sym typeface="Abel"/>
              </a:rPr>
              <a:t>Vimeo</a:t>
            </a:r>
            <a:r>
              <a:rPr lang="en-IE" sz="2000" b="0" i="0" u="none" strike="noStrike" cap="none" dirty="0">
                <a:solidFill>
                  <a:srgbClr val="1A2E3B"/>
                </a:solidFill>
                <a:latin typeface="Abel"/>
                <a:ea typeface="Abel"/>
                <a:cs typeface="Abel"/>
                <a:sym typeface="Abel"/>
              </a:rPr>
              <a:t>: </a:t>
            </a:r>
            <a:r>
              <a:rPr lang="pt-PT" sz="2000" dirty="0">
                <a:solidFill>
                  <a:srgbClr val="1A2E3B"/>
                </a:solidFill>
                <a:latin typeface="Abel"/>
                <a:ea typeface="Abel"/>
                <a:cs typeface="Abel"/>
                <a:sym typeface="Abel"/>
              </a:rPr>
              <a:t>Pode ir ao vivo" para transmitir  </a:t>
            </a:r>
            <a:r>
              <a:rPr lang="pt-PT" sz="2000" dirty="0" err="1">
                <a:solidFill>
                  <a:srgbClr val="1A2E3B"/>
                </a:solidFill>
                <a:latin typeface="Abel"/>
                <a:ea typeface="Abel"/>
                <a:cs typeface="Abel"/>
                <a:sym typeface="Abel"/>
              </a:rPr>
              <a:t>stream</a:t>
            </a:r>
            <a:r>
              <a:rPr lang="pt-PT" sz="2000" dirty="0">
                <a:solidFill>
                  <a:srgbClr val="1A2E3B"/>
                </a:solidFill>
                <a:latin typeface="Abel"/>
                <a:ea typeface="Abel"/>
                <a:cs typeface="Abel"/>
                <a:sym typeface="Abel"/>
              </a:rPr>
              <a:t> ao seu público, onde quer que eles estejam. 
Integrações personalizadas com Final Cut Pro, Adobe, Dropbox e Google Drive</a:t>
            </a:r>
            <a:r>
              <a:rPr lang="en-IE" sz="2000" b="0" i="0" u="none" strike="noStrike" cap="none" dirty="0">
                <a:solidFill>
                  <a:srgbClr val="1A2E3B"/>
                </a:solidFill>
                <a:latin typeface="Abel"/>
                <a:ea typeface="Abel"/>
                <a:cs typeface="Abel"/>
                <a:sym typeface="Abel"/>
              </a:rPr>
              <a:t>.</a:t>
            </a:r>
            <a:endParaRPr dirty="0"/>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1A2E3B"/>
              </a:solidFill>
              <a:latin typeface="Abel"/>
              <a:ea typeface="Abel"/>
              <a:cs typeface="Abel"/>
              <a:sym typeface="Abel"/>
            </a:endParaRPr>
          </a:p>
          <a:p>
            <a:pPr marL="285750" lvl="0" indent="-285750">
              <a:buSzPts val="2000"/>
              <a:buFont typeface="Arial"/>
              <a:buChar char="•"/>
            </a:pPr>
            <a:r>
              <a:rPr lang="en-IE" sz="2000" dirty="0" err="1">
                <a:solidFill>
                  <a:srgbClr val="1A2E3B"/>
                </a:solidFill>
                <a:latin typeface="Abel"/>
                <a:ea typeface="Abel"/>
                <a:cs typeface="Abel"/>
                <a:sym typeface="Abel"/>
              </a:rPr>
              <a:t>Pode</a:t>
            </a:r>
            <a:r>
              <a:rPr lang="en-IE" sz="2000" dirty="0">
                <a:solidFill>
                  <a:srgbClr val="1A2E3B"/>
                </a:solidFill>
                <a:latin typeface="Abel"/>
                <a:ea typeface="Abel"/>
                <a:cs typeface="Abel"/>
                <a:sym typeface="Abel"/>
              </a:rPr>
              <a:t> </a:t>
            </a:r>
            <a:r>
              <a:rPr lang="en-IE" sz="2000" dirty="0" err="1">
                <a:solidFill>
                  <a:srgbClr val="1A2E3B"/>
                </a:solidFill>
                <a:latin typeface="Abel"/>
                <a:ea typeface="Abel"/>
                <a:cs typeface="Abel"/>
                <a:sym typeface="Abel"/>
              </a:rPr>
              <a:t>adicionar</a:t>
            </a:r>
            <a:r>
              <a:rPr lang="en-IE" sz="2000" dirty="0">
                <a:solidFill>
                  <a:srgbClr val="1A2E3B"/>
                </a:solidFill>
                <a:latin typeface="Abel"/>
                <a:ea typeface="Abel"/>
                <a:cs typeface="Abel"/>
                <a:sym typeface="Abel"/>
              </a:rPr>
              <a:t> </a:t>
            </a:r>
            <a:r>
              <a:rPr lang="en-IE" sz="2000" b="1" dirty="0" err="1">
                <a:solidFill>
                  <a:srgbClr val="1A2E3B"/>
                </a:solidFill>
                <a:latin typeface="Abel"/>
                <a:ea typeface="Abel"/>
                <a:cs typeface="Abel"/>
                <a:sym typeface="Abel"/>
              </a:rPr>
              <a:t>notas</a:t>
            </a:r>
            <a:r>
              <a:rPr lang="en-IE" sz="2000" b="1" dirty="0">
                <a:solidFill>
                  <a:srgbClr val="1A2E3B"/>
                </a:solidFill>
                <a:latin typeface="Abel"/>
                <a:ea typeface="Abel"/>
                <a:cs typeface="Abel"/>
                <a:sym typeface="Abel"/>
              </a:rPr>
              <a:t> </a:t>
            </a:r>
            <a:r>
              <a:rPr lang="en-IE" sz="2000" b="1" dirty="0" err="1">
                <a:solidFill>
                  <a:srgbClr val="1A2E3B"/>
                </a:solidFill>
                <a:latin typeface="Abel"/>
                <a:ea typeface="Abel"/>
                <a:cs typeface="Abel"/>
                <a:sym typeface="Abel"/>
              </a:rPr>
              <a:t>codificadas</a:t>
            </a:r>
            <a:r>
              <a:rPr lang="en-IE" sz="2000" b="1" dirty="0">
                <a:solidFill>
                  <a:srgbClr val="1A2E3B"/>
                </a:solidFill>
                <a:latin typeface="Abel"/>
                <a:ea typeface="Abel"/>
                <a:cs typeface="Abel"/>
                <a:sym typeface="Abel"/>
              </a:rPr>
              <a:t> </a:t>
            </a:r>
            <a:r>
              <a:rPr lang="en-IE" sz="2000" b="1" dirty="0" err="1">
                <a:solidFill>
                  <a:srgbClr val="1A2E3B"/>
                </a:solidFill>
                <a:latin typeface="Abel"/>
                <a:ea typeface="Abel"/>
                <a:cs typeface="Abel"/>
                <a:sym typeface="Abel"/>
              </a:rPr>
              <a:t>pelo</a:t>
            </a:r>
            <a:r>
              <a:rPr lang="en-IE" sz="2000" b="1" dirty="0">
                <a:solidFill>
                  <a:srgbClr val="1A2E3B"/>
                </a:solidFill>
                <a:latin typeface="Abel"/>
                <a:ea typeface="Abel"/>
                <a:cs typeface="Abel"/>
                <a:sym typeface="Abel"/>
              </a:rPr>
              <a:t> tempo </a:t>
            </a:r>
            <a:r>
              <a:rPr lang="en-IE" sz="2000" dirty="0">
                <a:solidFill>
                  <a:srgbClr val="1A2E3B"/>
                </a:solidFill>
                <a:latin typeface="Abel"/>
                <a:ea typeface="Abel"/>
                <a:cs typeface="Abel"/>
                <a:sym typeface="Abel"/>
              </a:rPr>
              <a:t>e </a:t>
            </a:r>
            <a:r>
              <a:rPr lang="en-IE" sz="2000" b="1" dirty="0">
                <a:solidFill>
                  <a:srgbClr val="1A2E3B"/>
                </a:solidFill>
                <a:latin typeface="Abel"/>
                <a:ea typeface="Abel"/>
                <a:cs typeface="Abel"/>
                <a:sym typeface="Abel"/>
              </a:rPr>
              <a:t>responder a </a:t>
            </a:r>
            <a:r>
              <a:rPr lang="en-IE" sz="2000" b="1" dirty="0" err="1">
                <a:solidFill>
                  <a:srgbClr val="1A2E3B"/>
                </a:solidFill>
                <a:latin typeface="Abel"/>
                <a:ea typeface="Abel"/>
                <a:cs typeface="Abel"/>
                <a:sym typeface="Abel"/>
              </a:rPr>
              <a:t>comentários</a:t>
            </a:r>
            <a:r>
              <a:rPr lang="en-IE" sz="2000" b="1" dirty="0">
                <a:solidFill>
                  <a:srgbClr val="1A2E3B"/>
                </a:solidFill>
                <a:latin typeface="Abel"/>
                <a:ea typeface="Abel"/>
                <a:cs typeface="Abel"/>
                <a:sym typeface="Abel"/>
              </a:rPr>
              <a:t> </a:t>
            </a:r>
            <a:r>
              <a:rPr lang="pt-PT" sz="2000" dirty="0">
                <a:solidFill>
                  <a:srgbClr val="1A2E3B"/>
                </a:solidFill>
                <a:latin typeface="Abel"/>
                <a:ea typeface="Abel"/>
                <a:cs typeface="Abel"/>
                <a:sym typeface="Abel"/>
              </a:rPr>
              <a:t>mesmo dentro do vídeo, de qualquer dispositivo.</a:t>
            </a:r>
            <a:endParaRPr sz="2000" b="0" i="0" u="none" strike="noStrike" cap="none" dirty="0">
              <a:solidFill>
                <a:srgbClr val="202124"/>
              </a:solidFill>
              <a:latin typeface="Abel"/>
              <a:ea typeface="Abel"/>
              <a:cs typeface="Abel"/>
              <a:sym typeface="Abe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202124"/>
              </a:solidFill>
              <a:latin typeface="Abel"/>
              <a:ea typeface="Abel"/>
              <a:cs typeface="Abel"/>
              <a:sym typeface="Abel"/>
            </a:endParaRPr>
          </a:p>
          <a:p>
            <a:pPr marL="285750" lvl="0" indent="-285750">
              <a:buSzPts val="2000"/>
              <a:buFont typeface="Arial"/>
              <a:buChar char="•"/>
            </a:pPr>
            <a:r>
              <a:rPr lang="pt-PT" sz="2000" dirty="0">
                <a:latin typeface="Abel"/>
                <a:ea typeface="Abel"/>
                <a:cs typeface="Abel"/>
                <a:sym typeface="Abel"/>
              </a:rPr>
              <a:t>Partilhar, incorporar e descarregar — todos da mesma plataforma.</a:t>
            </a:r>
            <a:endParaRPr sz="1800" b="0" i="0" u="none" strike="noStrike" cap="none" dirty="0">
              <a:solidFill>
                <a:srgbClr val="202124"/>
              </a:solidFill>
              <a:latin typeface="Abel"/>
              <a:ea typeface="Abel"/>
              <a:cs typeface="Abel"/>
              <a:sym typeface="Abe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542"/>
        <p:cNvGrpSpPr/>
        <p:nvPr/>
      </p:nvGrpSpPr>
      <p:grpSpPr>
        <a:xfrm>
          <a:off x="0" y="0"/>
          <a:ext cx="0" cy="0"/>
          <a:chOff x="0" y="0"/>
          <a:chExt cx="0" cy="0"/>
        </a:xfrm>
      </p:grpSpPr>
      <p:sp>
        <p:nvSpPr>
          <p:cNvPr id="543" name="Google Shape;543;p57"/>
          <p:cNvSpPr/>
          <p:nvPr/>
        </p:nvSpPr>
        <p:spPr>
          <a:xfrm>
            <a:off x="0" y="6193737"/>
            <a:ext cx="2271252"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44" name="Google Shape;544;p57" descr="Text&#10;&#10;Description automatically generated"/>
          <p:cNvPicPr preferRelativeResize="0"/>
          <p:nvPr/>
        </p:nvPicPr>
        <p:blipFill rotWithShape="1">
          <a:blip r:embed="rId4">
            <a:alphaModFix/>
          </a:blip>
          <a:srcRect/>
          <a:stretch/>
        </p:blipFill>
        <p:spPr>
          <a:xfrm>
            <a:off x="125657" y="6242794"/>
            <a:ext cx="1964299" cy="427819"/>
          </a:xfrm>
          <a:prstGeom prst="rect">
            <a:avLst/>
          </a:prstGeom>
          <a:noFill/>
          <a:ln>
            <a:noFill/>
          </a:ln>
        </p:spPr>
      </p:pic>
      <p:sp>
        <p:nvSpPr>
          <p:cNvPr id="545" name="Google Shape;545;p57"/>
          <p:cNvSpPr/>
          <p:nvPr/>
        </p:nvSpPr>
        <p:spPr>
          <a:xfrm>
            <a:off x="1107807" y="2902990"/>
            <a:ext cx="2185845" cy="2772017"/>
          </a:xfrm>
          <a:prstGeom prst="roundRect">
            <a:avLst>
              <a:gd name="adj" fmla="val 9511"/>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6" name="Google Shape;546;p5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47" name="Google Shape;547;p5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48" name="Google Shape;548;p57"/>
          <p:cNvSpPr txBox="1"/>
          <p:nvPr/>
        </p:nvSpPr>
        <p:spPr>
          <a:xfrm>
            <a:off x="1429411" y="524474"/>
            <a:ext cx="9349099" cy="1200288"/>
          </a:xfrm>
          <a:prstGeom prst="rect">
            <a:avLst/>
          </a:prstGeom>
          <a:noFill/>
          <a:ln>
            <a:noFill/>
          </a:ln>
        </p:spPr>
        <p:txBody>
          <a:bodyPr spcFirstLastPara="1" wrap="square" lIns="91425" tIns="45700" rIns="91425" bIns="45700" anchor="t" anchorCtr="0">
            <a:spAutoFit/>
          </a:bodyPr>
          <a:lstStyle/>
          <a:p>
            <a:pPr lvl="0" algn="ctr"/>
            <a:r>
              <a:rPr lang="pt-PT" sz="3600" b="1" dirty="0">
                <a:solidFill>
                  <a:schemeClr val="lt1"/>
                </a:solidFill>
                <a:latin typeface="Abel"/>
                <a:ea typeface="Abel"/>
                <a:cs typeface="Abel"/>
                <a:sym typeface="Abel"/>
              </a:rPr>
              <a:t>Onde partilhar o seu conteúdo digital
</a:t>
            </a:r>
            <a:endParaRPr sz="3600" b="1" i="0" u="none" strike="noStrike" cap="none" dirty="0">
              <a:solidFill>
                <a:schemeClr val="lt1"/>
              </a:solidFill>
              <a:latin typeface="Abel"/>
              <a:ea typeface="Abel"/>
              <a:cs typeface="Abel"/>
              <a:sym typeface="Abel"/>
            </a:endParaRPr>
          </a:p>
        </p:txBody>
      </p:sp>
      <p:sp>
        <p:nvSpPr>
          <p:cNvPr id="549" name="Google Shape;549;p57"/>
          <p:cNvSpPr txBox="1"/>
          <p:nvPr/>
        </p:nvSpPr>
        <p:spPr>
          <a:xfrm>
            <a:off x="1119631" y="3005582"/>
            <a:ext cx="2165229" cy="2454711"/>
          </a:xfrm>
          <a:prstGeom prst="rect">
            <a:avLst/>
          </a:prstGeom>
          <a:noFill/>
          <a:ln>
            <a:noFill/>
          </a:ln>
        </p:spPr>
        <p:txBody>
          <a:bodyPr spcFirstLastPara="1" wrap="square" lIns="91425" tIns="45700" rIns="91425" bIns="45700" anchor="t" anchorCtr="0">
            <a:spAutoFit/>
          </a:bodyPr>
          <a:lstStyle/>
          <a:p>
            <a:pPr lvl="0" algn="ctr">
              <a:lnSpc>
                <a:spcPct val="107000"/>
              </a:lnSpc>
            </a:pPr>
            <a:r>
              <a:rPr lang="en-IE" sz="1600" b="1" i="0" u="none" strike="noStrike" cap="none" dirty="0">
                <a:solidFill>
                  <a:schemeClr val="lt1"/>
                </a:solidFill>
                <a:latin typeface="Abel"/>
                <a:ea typeface="Abel"/>
                <a:cs typeface="Abel"/>
                <a:sym typeface="Abel"/>
              </a:rPr>
              <a:t>Facebook</a:t>
            </a:r>
            <a:r>
              <a:rPr lang="en-IE" sz="1600" b="0" i="0" u="none" strike="noStrike" cap="none" dirty="0">
                <a:solidFill>
                  <a:schemeClr val="lt1"/>
                </a:solidFill>
                <a:latin typeface="Abel"/>
                <a:ea typeface="Abel"/>
                <a:cs typeface="Abel"/>
                <a:sym typeface="Abel"/>
              </a:rPr>
              <a:t> </a:t>
            </a:r>
            <a:r>
              <a:rPr lang="pt-PT" sz="1600" dirty="0">
                <a:solidFill>
                  <a:schemeClr val="lt1"/>
                </a:solidFill>
                <a:latin typeface="Abel"/>
                <a:ea typeface="Abel"/>
                <a:cs typeface="Abel"/>
                <a:sym typeface="Abel"/>
              </a:rPr>
              <a:t>é a maior plataforma de conteúdo do mundo para todos os tipos de conteúdos, incluindo texto, imagens e vídeo. Criar histórias fortes no Facebook pode incentivar as pessoas a segui-lo em outro lugar.</a:t>
            </a:r>
            <a:endParaRPr sz="1600" b="0" i="0" u="none" strike="noStrike" cap="none" dirty="0">
              <a:solidFill>
                <a:schemeClr val="lt1"/>
              </a:solidFill>
              <a:latin typeface="Abel"/>
              <a:ea typeface="Abel"/>
              <a:cs typeface="Abel"/>
              <a:sym typeface="Abel"/>
            </a:endParaRPr>
          </a:p>
        </p:txBody>
      </p:sp>
      <p:sp>
        <p:nvSpPr>
          <p:cNvPr id="550" name="Google Shape;550;p57"/>
          <p:cNvSpPr txBox="1"/>
          <p:nvPr/>
        </p:nvSpPr>
        <p:spPr>
          <a:xfrm>
            <a:off x="3593366" y="2909130"/>
            <a:ext cx="2229775" cy="2809190"/>
          </a:xfrm>
          <a:prstGeom prst="rect">
            <a:avLst/>
          </a:prstGeom>
          <a:noFill/>
          <a:ln>
            <a:noFill/>
          </a:ln>
        </p:spPr>
        <p:txBody>
          <a:bodyPr spcFirstLastPara="1" wrap="square" lIns="91425" tIns="45700" rIns="91425" bIns="45700" anchor="t" anchorCtr="0">
            <a:spAutoFit/>
          </a:bodyPr>
          <a:lstStyle/>
          <a:p>
            <a:pPr lvl="0" algn="ctr">
              <a:lnSpc>
                <a:spcPct val="107000"/>
              </a:lnSpc>
            </a:pPr>
            <a:r>
              <a:rPr lang="en-IE" sz="1500" b="1" i="0" u="none" strike="noStrike" cap="none" dirty="0">
                <a:solidFill>
                  <a:schemeClr val="lt1"/>
                </a:solidFill>
                <a:latin typeface="Abel"/>
                <a:ea typeface="Abel"/>
                <a:cs typeface="Abel"/>
                <a:sym typeface="Abel"/>
              </a:rPr>
              <a:t>Instagram</a:t>
            </a:r>
            <a:r>
              <a:rPr lang="en-IE" sz="1500" b="0" i="0" u="none" strike="noStrike" cap="none" dirty="0">
                <a:solidFill>
                  <a:schemeClr val="lt1"/>
                </a:solidFill>
                <a:latin typeface="Abel"/>
                <a:ea typeface="Abel"/>
                <a:cs typeface="Abel"/>
                <a:sym typeface="Abel"/>
              </a:rPr>
              <a:t> </a:t>
            </a:r>
            <a:r>
              <a:rPr lang="pt-PT" sz="1500" dirty="0">
                <a:solidFill>
                  <a:schemeClr val="lt1"/>
                </a:solidFill>
                <a:latin typeface="Abel"/>
                <a:ea typeface="Abel"/>
                <a:cs typeface="Abel"/>
                <a:sym typeface="Abel"/>
              </a:rPr>
              <a:t>é uma plataforma de inspiração visual e a melhor forma de inspirar os outros através do poder da narrativa visual. No Instagram, a melhor narrativa da marca envolve contar micro-histórias para dar aos clientes uma ideia do que se passa nos bastidores do seu negócio.</a:t>
            </a:r>
            <a:endParaRPr sz="1500" b="0" i="0" u="none" strike="noStrike" cap="none" dirty="0">
              <a:solidFill>
                <a:schemeClr val="lt1"/>
              </a:solidFill>
              <a:latin typeface="Abel"/>
              <a:ea typeface="Abel"/>
              <a:cs typeface="Abel"/>
              <a:sym typeface="Abel"/>
            </a:endParaRPr>
          </a:p>
        </p:txBody>
      </p:sp>
      <p:sp>
        <p:nvSpPr>
          <p:cNvPr id="551" name="Google Shape;551;p57"/>
          <p:cNvSpPr/>
          <p:nvPr/>
        </p:nvSpPr>
        <p:spPr>
          <a:xfrm>
            <a:off x="1119631" y="1623149"/>
            <a:ext cx="2185845" cy="1088159"/>
          </a:xfrm>
          <a:prstGeom prst="roundRect">
            <a:avLst>
              <a:gd name="adj" fmla="val 16667"/>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2" name="Google Shape;552;p57"/>
          <p:cNvSpPr txBox="1"/>
          <p:nvPr/>
        </p:nvSpPr>
        <p:spPr>
          <a:xfrm>
            <a:off x="6192794" y="2955664"/>
            <a:ext cx="2174020" cy="2800726"/>
          </a:xfrm>
          <a:prstGeom prst="rect">
            <a:avLst/>
          </a:prstGeom>
          <a:noFill/>
          <a:ln>
            <a:noFill/>
          </a:ln>
        </p:spPr>
        <p:txBody>
          <a:bodyPr spcFirstLastPara="1" wrap="square" lIns="91425" tIns="45700" rIns="91425" bIns="45700" anchor="t" anchorCtr="0">
            <a:spAutoFit/>
          </a:bodyPr>
          <a:lstStyle/>
          <a:p>
            <a:pPr lvl="0" algn="ctr"/>
            <a:r>
              <a:rPr lang="en-IE" sz="1600" b="1" i="0" u="none" strike="noStrike" cap="none" dirty="0">
                <a:solidFill>
                  <a:schemeClr val="lt1"/>
                </a:solidFill>
                <a:latin typeface="Abel"/>
                <a:ea typeface="Abel"/>
                <a:cs typeface="Abel"/>
                <a:sym typeface="Abel"/>
              </a:rPr>
              <a:t>TikTok</a:t>
            </a:r>
            <a:r>
              <a:rPr lang="en-IE" sz="1600" dirty="0">
                <a:solidFill>
                  <a:schemeClr val="lt1"/>
                </a:solidFill>
                <a:latin typeface="Abel"/>
                <a:ea typeface="Abel"/>
                <a:cs typeface="Abel"/>
                <a:sym typeface="Abel"/>
              </a:rPr>
              <a:t> é</a:t>
            </a:r>
            <a:r>
              <a:rPr lang="en-IE" sz="1600" b="0" i="0" u="none" strike="noStrike" cap="none" dirty="0">
                <a:solidFill>
                  <a:schemeClr val="lt1"/>
                </a:solidFill>
                <a:latin typeface="Abel"/>
                <a:ea typeface="Abel"/>
                <a:cs typeface="Abel"/>
                <a:sym typeface="Abel"/>
              </a:rPr>
              <a:t> </a:t>
            </a:r>
            <a:r>
              <a:rPr lang="pt-PT" sz="1600" dirty="0">
                <a:solidFill>
                  <a:schemeClr val="lt1"/>
                </a:solidFill>
                <a:latin typeface="Abel"/>
                <a:ea typeface="Abel"/>
                <a:cs typeface="Abel"/>
                <a:sym typeface="Abel"/>
              </a:rPr>
              <a:t>plataforma de vídeo curto torna-o um ajuste natural para conteúdo sonoro de marca narrativa. Através das estruturas de narração, pode capacitar os seus clientes e público para se tornar o centro da sua história.
</a:t>
            </a:r>
            <a:endParaRPr sz="1600" b="0" i="0" u="none" strike="noStrike" cap="none" dirty="0">
              <a:solidFill>
                <a:srgbClr val="D8D8D8"/>
              </a:solidFill>
              <a:latin typeface="Calibri"/>
              <a:ea typeface="Calibri"/>
              <a:cs typeface="Calibri"/>
              <a:sym typeface="Calibri"/>
            </a:endParaRPr>
          </a:p>
        </p:txBody>
      </p:sp>
      <p:sp>
        <p:nvSpPr>
          <p:cNvPr id="553" name="Google Shape;553;p57"/>
          <p:cNvSpPr txBox="1"/>
          <p:nvPr/>
        </p:nvSpPr>
        <p:spPr>
          <a:xfrm>
            <a:off x="8704647" y="2902990"/>
            <a:ext cx="2185845" cy="2726988"/>
          </a:xfrm>
          <a:prstGeom prst="rect">
            <a:avLst/>
          </a:prstGeom>
          <a:noFill/>
          <a:ln>
            <a:noFill/>
          </a:ln>
        </p:spPr>
        <p:txBody>
          <a:bodyPr spcFirstLastPara="1" wrap="square" lIns="91425" tIns="45700" rIns="91425" bIns="45700" anchor="t" anchorCtr="0">
            <a:spAutoFit/>
          </a:bodyPr>
          <a:lstStyle/>
          <a:p>
            <a:pPr lvl="0" algn="ctr">
              <a:lnSpc>
                <a:spcPct val="107000"/>
              </a:lnSpc>
            </a:pPr>
            <a:r>
              <a:rPr lang="en-IE" sz="1600" b="1" i="0" u="none" strike="noStrike" cap="none" dirty="0">
                <a:solidFill>
                  <a:schemeClr val="lt1"/>
                </a:solidFill>
                <a:latin typeface="Abel"/>
                <a:ea typeface="Abel"/>
                <a:cs typeface="Abel"/>
                <a:sym typeface="Abel"/>
              </a:rPr>
              <a:t>Twitter </a:t>
            </a:r>
            <a:r>
              <a:rPr lang="pt-PT" sz="1600" dirty="0">
                <a:solidFill>
                  <a:schemeClr val="lt1"/>
                </a:solidFill>
                <a:latin typeface="Abel"/>
                <a:ea typeface="Abel"/>
                <a:cs typeface="Abel"/>
                <a:sym typeface="Abel"/>
              </a:rPr>
              <a:t>permite-lhe usar várias fotos num Tweet para criar uma discussão. Pode colecionar e guardar vários Tweets para que possa contar uma história em torno de um tópico ou conversa que é relevante para os seus seguidores.</a:t>
            </a:r>
            <a:endParaRPr dirty="0"/>
          </a:p>
        </p:txBody>
      </p:sp>
      <p:sp>
        <p:nvSpPr>
          <p:cNvPr id="554" name="Google Shape;554;p57"/>
          <p:cNvSpPr/>
          <p:nvPr/>
        </p:nvSpPr>
        <p:spPr>
          <a:xfrm>
            <a:off x="3639992" y="2902990"/>
            <a:ext cx="2185845" cy="2772017"/>
          </a:xfrm>
          <a:prstGeom prst="roundRect">
            <a:avLst>
              <a:gd name="adj" fmla="val 9511"/>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5" name="Google Shape;555;p57"/>
          <p:cNvSpPr/>
          <p:nvPr/>
        </p:nvSpPr>
        <p:spPr>
          <a:xfrm>
            <a:off x="3651816" y="1643376"/>
            <a:ext cx="2185845" cy="1088159"/>
          </a:xfrm>
          <a:prstGeom prst="roundRect">
            <a:avLst>
              <a:gd name="adj" fmla="val 16667"/>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6" name="Google Shape;556;p57"/>
          <p:cNvSpPr/>
          <p:nvPr/>
        </p:nvSpPr>
        <p:spPr>
          <a:xfrm>
            <a:off x="6180969" y="2885405"/>
            <a:ext cx="2185845" cy="2772017"/>
          </a:xfrm>
          <a:prstGeom prst="roundRect">
            <a:avLst>
              <a:gd name="adj" fmla="val 9511"/>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7" name="Google Shape;557;p57"/>
          <p:cNvSpPr/>
          <p:nvPr/>
        </p:nvSpPr>
        <p:spPr>
          <a:xfrm>
            <a:off x="6192793" y="1625791"/>
            <a:ext cx="2185845" cy="1088159"/>
          </a:xfrm>
          <a:prstGeom prst="roundRect">
            <a:avLst>
              <a:gd name="adj" fmla="val 16667"/>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8" name="Google Shape;558;p57"/>
          <p:cNvSpPr/>
          <p:nvPr/>
        </p:nvSpPr>
        <p:spPr>
          <a:xfrm>
            <a:off x="8666528" y="2910026"/>
            <a:ext cx="2185845" cy="2772017"/>
          </a:xfrm>
          <a:prstGeom prst="roundRect">
            <a:avLst>
              <a:gd name="adj" fmla="val 9511"/>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9" name="Google Shape;559;p57"/>
          <p:cNvSpPr/>
          <p:nvPr/>
        </p:nvSpPr>
        <p:spPr>
          <a:xfrm>
            <a:off x="8689808" y="1620948"/>
            <a:ext cx="2185845" cy="1088159"/>
          </a:xfrm>
          <a:prstGeom prst="roundRect">
            <a:avLst>
              <a:gd name="adj" fmla="val 16667"/>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0" name="Google Shape;560;p57"/>
          <p:cNvSpPr txBox="1"/>
          <p:nvPr/>
        </p:nvSpPr>
        <p:spPr>
          <a:xfrm>
            <a:off x="1421450" y="6002645"/>
            <a:ext cx="9349099" cy="830956"/>
          </a:xfrm>
          <a:prstGeom prst="rect">
            <a:avLst/>
          </a:prstGeom>
          <a:noFill/>
          <a:ln>
            <a:noFill/>
          </a:ln>
        </p:spPr>
        <p:txBody>
          <a:bodyPr spcFirstLastPara="1" wrap="square" lIns="91425" tIns="45700" rIns="91425" bIns="45700" anchor="t" anchorCtr="0">
            <a:spAutoFit/>
          </a:bodyPr>
          <a:lstStyle/>
          <a:p>
            <a:pPr lvl="0" algn="ctr"/>
            <a:r>
              <a:rPr lang="en-IE" sz="2400" b="1" dirty="0" err="1">
                <a:solidFill>
                  <a:schemeClr val="lt1"/>
                </a:solidFill>
                <a:latin typeface="Abel"/>
                <a:ea typeface="Abel"/>
                <a:cs typeface="Abel"/>
                <a:sym typeface="Abel"/>
              </a:rPr>
              <a:t>CANAIS</a:t>
            </a:r>
            <a:r>
              <a:rPr lang="en-IE" sz="2400" b="1" dirty="0">
                <a:solidFill>
                  <a:schemeClr val="lt1"/>
                </a:solidFill>
                <a:latin typeface="Abel"/>
                <a:ea typeface="Abel"/>
                <a:cs typeface="Abel"/>
                <a:sym typeface="Abel"/>
              </a:rPr>
              <a:t> DE REDES </a:t>
            </a:r>
            <a:r>
              <a:rPr lang="en-IE" sz="2400" b="1" dirty="0" err="1">
                <a:solidFill>
                  <a:schemeClr val="lt1"/>
                </a:solidFill>
                <a:latin typeface="Abel"/>
                <a:ea typeface="Abel"/>
                <a:cs typeface="Abel"/>
                <a:sym typeface="Abel"/>
              </a:rPr>
              <a:t>SOCIAIS</a:t>
            </a:r>
            <a:r>
              <a:rPr lang="en-IE" sz="2400" b="1" dirty="0">
                <a:solidFill>
                  <a:schemeClr val="lt1"/>
                </a:solidFill>
                <a:latin typeface="Abel"/>
                <a:ea typeface="Abel"/>
                <a:cs typeface="Abel"/>
                <a:sym typeface="Abel"/>
              </a:rPr>
              <a:t>
</a:t>
            </a:r>
            <a:endParaRPr sz="2400" b="1" i="0" u="none" strike="noStrike" cap="none" dirty="0">
              <a:solidFill>
                <a:schemeClr val="lt1"/>
              </a:solidFill>
              <a:latin typeface="Abel"/>
              <a:ea typeface="Abel"/>
              <a:cs typeface="Abel"/>
              <a:sym typeface="Abel"/>
            </a:endParaRPr>
          </a:p>
        </p:txBody>
      </p:sp>
      <p:pic>
        <p:nvPicPr>
          <p:cNvPr id="561" name="Google Shape;561;p57" descr="pink and white square illustration"/>
          <p:cNvPicPr preferRelativeResize="0"/>
          <p:nvPr/>
        </p:nvPicPr>
        <p:blipFill rotWithShape="1">
          <a:blip r:embed="rId6">
            <a:alphaModFix/>
          </a:blip>
          <a:srcRect/>
          <a:stretch/>
        </p:blipFill>
        <p:spPr>
          <a:xfrm>
            <a:off x="4171479" y="1758041"/>
            <a:ext cx="1120140" cy="840105"/>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62" name="Google Shape;562;p57" descr="blue and white heart illustration"/>
          <p:cNvPicPr preferRelativeResize="0"/>
          <p:nvPr/>
        </p:nvPicPr>
        <p:blipFill rotWithShape="1">
          <a:blip r:embed="rId7">
            <a:alphaModFix/>
          </a:blip>
          <a:srcRect/>
          <a:stretch/>
        </p:blipFill>
        <p:spPr>
          <a:xfrm>
            <a:off x="9180593" y="1724136"/>
            <a:ext cx="1157714" cy="868285"/>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63" name="Google Shape;563;p57" descr="red and whites logo"/>
          <p:cNvPicPr preferRelativeResize="0"/>
          <p:nvPr/>
        </p:nvPicPr>
        <p:blipFill rotWithShape="1">
          <a:blip r:embed="rId8">
            <a:alphaModFix/>
          </a:blip>
          <a:srcRect/>
          <a:stretch/>
        </p:blipFill>
        <p:spPr>
          <a:xfrm>
            <a:off x="6676103" y="1733391"/>
            <a:ext cx="1145373" cy="85903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64" name="Google Shape;564;p57" descr="blue and white number 8"/>
          <p:cNvPicPr preferRelativeResize="0"/>
          <p:nvPr/>
        </p:nvPicPr>
        <p:blipFill rotWithShape="1">
          <a:blip r:embed="rId9">
            <a:alphaModFix/>
          </a:blip>
          <a:srcRect/>
          <a:stretch/>
        </p:blipFill>
        <p:spPr>
          <a:xfrm>
            <a:off x="1607919" y="1746315"/>
            <a:ext cx="1115616" cy="863556"/>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568"/>
        <p:cNvGrpSpPr/>
        <p:nvPr/>
      </p:nvGrpSpPr>
      <p:grpSpPr>
        <a:xfrm>
          <a:off x="0" y="0"/>
          <a:ext cx="0" cy="0"/>
          <a:chOff x="0" y="0"/>
          <a:chExt cx="0" cy="0"/>
        </a:xfrm>
      </p:grpSpPr>
      <p:sp>
        <p:nvSpPr>
          <p:cNvPr id="569" name="Google Shape;569;p58"/>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70" name="Google Shape;570;p58"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571" name="Google Shape;571;p5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72" name="Google Shape;572;p5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573" name="Google Shape;573;p58"/>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574" name="Google Shape;574;p5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75" name="Google Shape;575;p58"/>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576" name="Google Shape;576;p58"/>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lvl="0">
              <a:buSzPts val="4400"/>
            </a:pPr>
            <a:r>
              <a:rPr lang="pt-PT" dirty="0"/>
              <a:t>Editar e apresentar a sua história online</a:t>
            </a:r>
            <a:endParaRPr dirty="0"/>
          </a:p>
        </p:txBody>
      </p:sp>
      <p:sp>
        <p:nvSpPr>
          <p:cNvPr id="577" name="Google Shape;577;p58"/>
          <p:cNvSpPr txBox="1"/>
          <p:nvPr/>
        </p:nvSpPr>
        <p:spPr>
          <a:xfrm>
            <a:off x="2123089" y="2586169"/>
            <a:ext cx="7683063" cy="1325563"/>
          </a:xfrm>
          <a:prstGeom prst="rect">
            <a:avLst/>
          </a:prstGeom>
          <a:noFill/>
          <a:ln>
            <a:noFill/>
          </a:ln>
        </p:spPr>
        <p:txBody>
          <a:bodyPr spcFirstLastPara="1" wrap="square" lIns="91425" tIns="45700" rIns="91425" bIns="45700" anchor="ctr" anchorCtr="0">
            <a:normAutofit fontScale="92500"/>
          </a:bodyPr>
          <a:lstStyle/>
          <a:p>
            <a:pPr lvl="0">
              <a:lnSpc>
                <a:spcPct val="90000"/>
              </a:lnSpc>
              <a:buClr>
                <a:schemeClr val="dk1"/>
              </a:buClr>
              <a:buSzPts val="4400"/>
            </a:pPr>
            <a:r>
              <a:rPr lang="pt-PT" sz="4400" b="1" dirty="0">
                <a:solidFill>
                  <a:schemeClr val="accent2"/>
                </a:solidFill>
                <a:latin typeface="Arial Black"/>
                <a:ea typeface="Arial Black"/>
                <a:cs typeface="Arial Black"/>
                <a:sym typeface="Arial Black"/>
              </a:rPr>
              <a:t>Como partilhar as suas histórias com segurança</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581"/>
        <p:cNvGrpSpPr/>
        <p:nvPr/>
      </p:nvGrpSpPr>
      <p:grpSpPr>
        <a:xfrm>
          <a:off x="0" y="0"/>
          <a:ext cx="0" cy="0"/>
          <a:chOff x="0" y="0"/>
          <a:chExt cx="0" cy="0"/>
        </a:xfrm>
      </p:grpSpPr>
      <p:sp>
        <p:nvSpPr>
          <p:cNvPr id="582" name="Google Shape;582;p5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83" name="Google Shape;583;p5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584" name="Google Shape;584;p5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85" name="Google Shape;585;p59"/>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86" name="Google Shape;586;p59"/>
          <p:cNvSpPr txBox="1"/>
          <p:nvPr/>
        </p:nvSpPr>
        <p:spPr>
          <a:xfrm>
            <a:off x="1077982" y="714722"/>
            <a:ext cx="8518301" cy="2123618"/>
          </a:xfrm>
          <a:prstGeom prst="rect">
            <a:avLst/>
          </a:prstGeom>
          <a:noFill/>
          <a:ln>
            <a:noFill/>
          </a:ln>
        </p:spPr>
        <p:txBody>
          <a:bodyPr spcFirstLastPara="1" wrap="square" lIns="91425" tIns="45700" rIns="91425" bIns="45700" anchor="t" anchorCtr="0">
            <a:spAutoFit/>
          </a:bodyPr>
          <a:lstStyle/>
          <a:p>
            <a:pPr lvl="0"/>
            <a:r>
              <a:rPr lang="pt-PT" sz="4400" dirty="0">
                <a:latin typeface="Abel"/>
                <a:ea typeface="Abel"/>
                <a:cs typeface="Abel"/>
                <a:sym typeface="Abel"/>
              </a:rPr>
              <a:t>Como partilhar as suas histórias com segurança
</a:t>
            </a:r>
            <a:endParaRPr sz="4400" b="0" i="0" u="none" strike="noStrike" cap="none" dirty="0">
              <a:solidFill>
                <a:srgbClr val="000000"/>
              </a:solidFill>
              <a:latin typeface="Abel"/>
              <a:ea typeface="Abel"/>
              <a:cs typeface="Abel"/>
              <a:sym typeface="Abel"/>
            </a:endParaRPr>
          </a:p>
        </p:txBody>
      </p:sp>
      <p:sp>
        <p:nvSpPr>
          <p:cNvPr id="587" name="Google Shape;587;p59"/>
          <p:cNvSpPr txBox="1"/>
          <p:nvPr/>
        </p:nvSpPr>
        <p:spPr>
          <a:xfrm>
            <a:off x="1077982" y="1908836"/>
            <a:ext cx="10227900" cy="2862282"/>
          </a:xfrm>
          <a:prstGeom prst="rect">
            <a:avLst/>
          </a:prstGeom>
          <a:noFill/>
          <a:ln>
            <a:noFill/>
          </a:ln>
        </p:spPr>
        <p:txBody>
          <a:bodyPr spcFirstLastPara="1" wrap="square" lIns="91425" tIns="45700" rIns="91425" bIns="45700" anchor="t" anchorCtr="0">
            <a:spAutoFit/>
          </a:bodyPr>
          <a:lstStyle/>
          <a:p>
            <a:pPr marL="742950" marR="0" lvl="0" indent="-514350" algn="l" rtl="0">
              <a:lnSpc>
                <a:spcPct val="100000"/>
              </a:lnSpc>
              <a:spcBef>
                <a:spcPts val="0"/>
              </a:spcBef>
              <a:spcAft>
                <a:spcPts val="0"/>
              </a:spcAft>
              <a:buClr>
                <a:srgbClr val="000000"/>
              </a:buClr>
              <a:buSzPts val="3600"/>
              <a:buFont typeface="Arial"/>
              <a:buNone/>
            </a:pPr>
            <a:endParaRPr sz="3600" b="0" i="0" u="none" strike="noStrike" cap="none" dirty="0">
              <a:solidFill>
                <a:srgbClr val="000000"/>
              </a:solidFill>
              <a:latin typeface="Abel"/>
              <a:ea typeface="Abel"/>
              <a:cs typeface="Abel"/>
              <a:sym typeface="Abel"/>
            </a:endParaRPr>
          </a:p>
          <a:p>
            <a:pPr marL="742950" lvl="0" indent="-742950">
              <a:buSzPts val="3600"/>
              <a:buFont typeface="Arial"/>
              <a:buAutoNum type="arabicPeriod"/>
            </a:pPr>
            <a:r>
              <a:rPr lang="en-IE" sz="3600" dirty="0" err="1">
                <a:latin typeface="Abel"/>
                <a:ea typeface="Abel"/>
                <a:cs typeface="Abel"/>
                <a:sym typeface="Abel"/>
              </a:rPr>
              <a:t>Não</a:t>
            </a:r>
            <a:r>
              <a:rPr lang="en-IE" sz="3600" dirty="0">
                <a:latin typeface="Abel"/>
                <a:ea typeface="Abel"/>
                <a:cs typeface="Abel"/>
                <a:sym typeface="Abel"/>
              </a:rPr>
              <a:t> use </a:t>
            </a:r>
            <a:r>
              <a:rPr lang="en-IE" sz="3600" dirty="0" err="1">
                <a:latin typeface="Abel"/>
                <a:ea typeface="Abel"/>
                <a:cs typeface="Abel"/>
                <a:sym typeface="Abel"/>
              </a:rPr>
              <a:t>conteúdo</a:t>
            </a:r>
            <a:r>
              <a:rPr lang="en-IE" sz="3600" dirty="0">
                <a:latin typeface="Abel"/>
                <a:ea typeface="Abel"/>
                <a:cs typeface="Abel"/>
                <a:sym typeface="Abel"/>
              </a:rPr>
              <a:t> </a:t>
            </a:r>
            <a:r>
              <a:rPr lang="en-IE" sz="3600" dirty="0" err="1">
                <a:latin typeface="Abel"/>
                <a:ea typeface="Abel"/>
                <a:cs typeface="Abel"/>
                <a:sym typeface="Abel"/>
              </a:rPr>
              <a:t>impróprio</a:t>
            </a:r>
            <a:endParaRPr lang="en-IE" sz="3600" dirty="0">
              <a:latin typeface="Abel"/>
              <a:ea typeface="Abel"/>
              <a:cs typeface="Abel"/>
              <a:sym typeface="Abel"/>
            </a:endParaRPr>
          </a:p>
          <a:p>
            <a:pPr marL="742950" lvl="0" indent="-742950">
              <a:buSzPts val="3600"/>
              <a:buFont typeface="Arial"/>
              <a:buAutoNum type="arabicPeriod"/>
            </a:pPr>
            <a:endParaRPr lang="en-IE" sz="3600" b="0" i="0" u="none" strike="noStrike" cap="none" dirty="0">
              <a:solidFill>
                <a:srgbClr val="242424"/>
              </a:solidFill>
              <a:latin typeface="Abel"/>
              <a:ea typeface="Abel"/>
              <a:cs typeface="Abel"/>
              <a:sym typeface="Abel"/>
            </a:endParaRPr>
          </a:p>
          <a:p>
            <a:pPr marL="742950" lvl="0" indent="-742950">
              <a:buSzPts val="3600"/>
              <a:buFont typeface="Arial"/>
              <a:buAutoNum type="arabicPeriod"/>
            </a:pPr>
            <a:r>
              <a:rPr lang="pt-PT" sz="3600" dirty="0">
                <a:solidFill>
                  <a:srgbClr val="242424"/>
                </a:solidFill>
                <a:latin typeface="Abel"/>
                <a:ea typeface="Abel"/>
                <a:cs typeface="Abel"/>
                <a:sym typeface="Abel"/>
              </a:rPr>
              <a:t>Verifique se tem permissão na escolha de música ou imagens</a:t>
            </a:r>
            <a:endParaRPr sz="2800" b="0" i="0" u="none" strike="noStrike" cap="none" dirty="0">
              <a:solidFill>
                <a:srgbClr val="000000"/>
              </a:solidFill>
              <a:latin typeface="Abel"/>
              <a:ea typeface="Abel"/>
              <a:cs typeface="Abel"/>
              <a:sym typeface="Abe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591"/>
        <p:cNvGrpSpPr/>
        <p:nvPr/>
      </p:nvGrpSpPr>
      <p:grpSpPr>
        <a:xfrm>
          <a:off x="0" y="0"/>
          <a:ext cx="0" cy="0"/>
          <a:chOff x="0" y="0"/>
          <a:chExt cx="0" cy="0"/>
        </a:xfrm>
      </p:grpSpPr>
      <p:sp>
        <p:nvSpPr>
          <p:cNvPr id="592" name="Google Shape;592;p6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93" name="Google Shape;593;p6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594" name="Google Shape;594;p6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595" name="Google Shape;595;p6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596" name="Google Shape;596;p60"/>
          <p:cNvSpPr txBox="1"/>
          <p:nvPr/>
        </p:nvSpPr>
        <p:spPr>
          <a:xfrm>
            <a:off x="1146810" y="213125"/>
            <a:ext cx="8518301" cy="1446509"/>
          </a:xfrm>
          <a:prstGeom prst="rect">
            <a:avLst/>
          </a:prstGeom>
          <a:noFill/>
          <a:ln>
            <a:noFill/>
          </a:ln>
        </p:spPr>
        <p:txBody>
          <a:bodyPr spcFirstLastPara="1" wrap="square" lIns="91425" tIns="45700" rIns="91425" bIns="45700" anchor="t" anchorCtr="0">
            <a:spAutoFit/>
          </a:bodyPr>
          <a:lstStyle/>
          <a:p>
            <a:pPr lvl="0"/>
            <a:r>
              <a:rPr lang="pt-PT" sz="4400" dirty="0">
                <a:latin typeface="Abel"/>
                <a:ea typeface="Abel"/>
                <a:cs typeface="Abel"/>
                <a:sym typeface="Abel"/>
              </a:rPr>
              <a:t>Como partilhar as suas histórias com segurança</a:t>
            </a:r>
            <a:endParaRPr sz="4400" b="0" i="0" u="none" strike="noStrike" cap="none" dirty="0">
              <a:solidFill>
                <a:srgbClr val="000000"/>
              </a:solidFill>
              <a:latin typeface="Abel"/>
              <a:ea typeface="Abel"/>
              <a:cs typeface="Abel"/>
              <a:sym typeface="Abel"/>
            </a:endParaRPr>
          </a:p>
        </p:txBody>
      </p:sp>
      <p:sp>
        <p:nvSpPr>
          <p:cNvPr id="597" name="Google Shape;597;p60"/>
          <p:cNvSpPr txBox="1"/>
          <p:nvPr/>
        </p:nvSpPr>
        <p:spPr>
          <a:xfrm>
            <a:off x="1146810" y="1633533"/>
            <a:ext cx="10897706" cy="4216499"/>
          </a:xfrm>
          <a:prstGeom prst="rect">
            <a:avLst/>
          </a:prstGeom>
          <a:noFill/>
          <a:ln>
            <a:noFill/>
          </a:ln>
        </p:spPr>
        <p:txBody>
          <a:bodyPr spcFirstLastPara="1" wrap="square" lIns="91425" tIns="45700" rIns="91425" bIns="45700" anchor="t" anchorCtr="0">
            <a:spAutoFit/>
          </a:bodyPr>
          <a:lstStyle/>
          <a:p>
            <a:pPr lvl="0"/>
            <a:r>
              <a:rPr lang="pt-PT" sz="3600" dirty="0">
                <a:latin typeface="Abel"/>
                <a:ea typeface="Abel"/>
                <a:cs typeface="Abel"/>
                <a:sym typeface="Abel"/>
              </a:rPr>
              <a:t>1. Quais são exemplos de conteúdo impróprio?
</a:t>
            </a:r>
            <a:endParaRPr sz="3600" b="0" i="0" u="none" strike="noStrike" cap="none" dirty="0">
              <a:solidFill>
                <a:srgbClr val="000000"/>
              </a:solidFill>
              <a:latin typeface="Abel"/>
              <a:ea typeface="Abel"/>
              <a:cs typeface="Abel"/>
              <a:sym typeface="Abel"/>
            </a:endParaRPr>
          </a:p>
          <a:p>
            <a:pPr marL="457200" lvl="0" indent="-457200">
              <a:buSzPts val="2800"/>
              <a:buFont typeface="Arial"/>
              <a:buChar char="•"/>
            </a:pPr>
            <a:r>
              <a:rPr lang="pt-PT" sz="2800" dirty="0">
                <a:solidFill>
                  <a:srgbClr val="202124"/>
                </a:solidFill>
                <a:latin typeface="Abel"/>
                <a:ea typeface="Abel"/>
                <a:cs typeface="Abel"/>
                <a:sym typeface="Abel"/>
              </a:rPr>
              <a:t>Conteúdo que promove o ódio com base na raça, religião, deficiência, preferência sexual, etc.
Conteúdo que promove o extremismo violento
Conteúdo sexualmente explícito
Violência real ou simulada
Conteúdo que defende comportamentos inseguros, tais como </a:t>
            </a:r>
            <a:r>
              <a:rPr lang="pt-PT" sz="2800" dirty="0" err="1">
                <a:solidFill>
                  <a:srgbClr val="202124"/>
                </a:solidFill>
                <a:latin typeface="Abel"/>
                <a:ea typeface="Abel"/>
                <a:cs typeface="Abel"/>
                <a:sym typeface="Abel"/>
              </a:rPr>
              <a:t>auto-danos</a:t>
            </a:r>
            <a:r>
              <a:rPr lang="pt-PT" sz="2800" dirty="0">
                <a:solidFill>
                  <a:srgbClr val="202124"/>
                </a:solidFill>
                <a:latin typeface="Abel"/>
                <a:ea typeface="Abel"/>
                <a:cs typeface="Abel"/>
                <a:sym typeface="Abel"/>
              </a:rPr>
              <a:t> ou distúrbios alimentares</a:t>
            </a:r>
            <a:endParaRPr sz="2800" b="0" i="0" u="none" strike="noStrike" cap="none" dirty="0">
              <a:solidFill>
                <a:srgbClr val="000000"/>
              </a:solidFill>
              <a:latin typeface="Abel"/>
              <a:ea typeface="Abel"/>
              <a:cs typeface="Abel"/>
              <a:sym typeface="Abe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01"/>
        <p:cNvGrpSpPr/>
        <p:nvPr/>
      </p:nvGrpSpPr>
      <p:grpSpPr>
        <a:xfrm>
          <a:off x="0" y="0"/>
          <a:ext cx="0" cy="0"/>
          <a:chOff x="0" y="0"/>
          <a:chExt cx="0" cy="0"/>
        </a:xfrm>
      </p:grpSpPr>
      <p:sp>
        <p:nvSpPr>
          <p:cNvPr id="602" name="Google Shape;602;p6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03" name="Google Shape;603;p6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604" name="Google Shape;604;p6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05" name="Google Shape;605;p6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606" name="Google Shape;606;p61"/>
          <p:cNvSpPr txBox="1"/>
          <p:nvPr/>
        </p:nvSpPr>
        <p:spPr>
          <a:xfrm>
            <a:off x="1146810" y="181032"/>
            <a:ext cx="8518301" cy="1446509"/>
          </a:xfrm>
          <a:prstGeom prst="rect">
            <a:avLst/>
          </a:prstGeom>
          <a:noFill/>
          <a:ln>
            <a:noFill/>
          </a:ln>
        </p:spPr>
        <p:txBody>
          <a:bodyPr spcFirstLastPara="1" wrap="square" lIns="91425" tIns="45700" rIns="91425" bIns="45700" anchor="t" anchorCtr="0">
            <a:spAutoFit/>
          </a:bodyPr>
          <a:lstStyle/>
          <a:p>
            <a:pPr lvl="0"/>
            <a:r>
              <a:rPr lang="pt-PT" sz="4400" dirty="0">
                <a:latin typeface="Abel"/>
                <a:ea typeface="Abel"/>
                <a:cs typeface="Abel"/>
                <a:sym typeface="Abel"/>
              </a:rPr>
              <a:t>Como partilhar as suas histórias com segurança</a:t>
            </a:r>
            <a:endParaRPr sz="4400" b="0" i="0" u="none" strike="noStrike" cap="none" dirty="0">
              <a:solidFill>
                <a:srgbClr val="000000"/>
              </a:solidFill>
              <a:latin typeface="Abel"/>
              <a:ea typeface="Abel"/>
              <a:cs typeface="Abel"/>
              <a:sym typeface="Abel"/>
            </a:endParaRPr>
          </a:p>
        </p:txBody>
      </p:sp>
      <p:sp>
        <p:nvSpPr>
          <p:cNvPr id="607" name="Google Shape;607;p61"/>
          <p:cNvSpPr txBox="1"/>
          <p:nvPr/>
        </p:nvSpPr>
        <p:spPr>
          <a:xfrm>
            <a:off x="1146810" y="1652070"/>
            <a:ext cx="10036102" cy="5078273"/>
          </a:xfrm>
          <a:prstGeom prst="rect">
            <a:avLst/>
          </a:prstGeom>
          <a:noFill/>
          <a:ln>
            <a:noFill/>
          </a:ln>
        </p:spPr>
        <p:txBody>
          <a:bodyPr spcFirstLastPara="1" wrap="square" lIns="91425" tIns="45700" rIns="91425" bIns="45700" anchor="t" anchorCtr="0">
            <a:spAutoFit/>
          </a:bodyPr>
          <a:lstStyle/>
          <a:p>
            <a:pPr lvl="0"/>
            <a:r>
              <a:rPr lang="pt-PT" sz="3600" dirty="0">
                <a:latin typeface="Abel"/>
                <a:ea typeface="Abel"/>
                <a:cs typeface="Abel"/>
                <a:sym typeface="Abel"/>
              </a:rPr>
              <a:t>2. O que é direitos </a:t>
            </a:r>
            <a:r>
              <a:rPr lang="pt-PT" sz="3600" dirty="0" err="1">
                <a:latin typeface="Abel"/>
                <a:ea typeface="Abel"/>
                <a:cs typeface="Abel"/>
                <a:sym typeface="Abel"/>
              </a:rPr>
              <a:t>autoriais</a:t>
            </a:r>
            <a:r>
              <a:rPr lang="pt-PT" sz="3600" dirty="0">
                <a:latin typeface="Abel"/>
                <a:ea typeface="Abel"/>
                <a:cs typeface="Abel"/>
                <a:sym typeface="Abel"/>
              </a:rPr>
              <a:t>?
</a:t>
            </a:r>
            <a:endParaRPr sz="4000" b="0" i="0" u="none" strike="noStrike" cap="none" dirty="0">
              <a:solidFill>
                <a:srgbClr val="000000"/>
              </a:solidFill>
              <a:latin typeface="Abel"/>
              <a:ea typeface="Abel"/>
              <a:cs typeface="Abel"/>
              <a:sym typeface="Abel"/>
            </a:endParaRPr>
          </a:p>
          <a:p>
            <a:pPr lvl="0"/>
            <a:r>
              <a:rPr lang="pt-PT" sz="2800" dirty="0">
                <a:solidFill>
                  <a:srgbClr val="222222"/>
                </a:solidFill>
                <a:latin typeface="Abel"/>
                <a:ea typeface="Abel"/>
                <a:cs typeface="Abel"/>
                <a:sym typeface="Abel"/>
              </a:rPr>
              <a:t>Os direitos autorais protegem "obras originais de autoria". Um direito de autor protege o proprietário de um tipo de propriedade intelectual (criações da mente). </a:t>
            </a:r>
          </a:p>
          <a:p>
            <a:pPr lvl="0"/>
            <a:r>
              <a:rPr lang="pt-PT" sz="2800" dirty="0">
                <a:solidFill>
                  <a:srgbClr val="222222"/>
                </a:solidFill>
                <a:latin typeface="Abel"/>
                <a:ea typeface="Abel"/>
                <a:cs typeface="Abel"/>
                <a:sym typeface="Abel"/>
              </a:rPr>
              <a:t>
Os direitos autorais desempenham um papel importante na narrativa digital. Precisa de estar consciente da lei para que fique a par de que tipo de imagens, sons e outros meios de comunicação pode incluir nos  seus projetos de cinema sem violar os direitos de autor de outros.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9" name="Google Shape;129;p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1" name="Google Shape;131;p4"/>
          <p:cNvGraphicFramePr/>
          <p:nvPr>
            <p:extLst>
              <p:ext uri="{D42A27DB-BD31-4B8C-83A1-F6EECF244321}">
                <p14:modId xmlns:p14="http://schemas.microsoft.com/office/powerpoint/2010/main" val="1266359396"/>
              </p:ext>
            </p:extLst>
          </p:nvPr>
        </p:nvGraphicFramePr>
        <p:xfrm>
          <a:off x="1217503" y="75641"/>
          <a:ext cx="9802450" cy="6096020"/>
        </p:xfrm>
        <a:graphic>
          <a:graphicData uri="http://schemas.openxmlformats.org/drawingml/2006/table">
            <a:tbl>
              <a:tblPr firstRow="1" bandRow="1">
                <a:noFill/>
                <a:tableStyleId>{AEBFFDEB-9C76-478C-96A4-62A09111033F}</a:tableStyleId>
              </a:tblPr>
              <a:tblGrid>
                <a:gridCol w="2338325">
                  <a:extLst>
                    <a:ext uri="{9D8B030D-6E8A-4147-A177-3AD203B41FA5}">
                      <a16:colId xmlns:a16="http://schemas.microsoft.com/office/drawing/2014/main" val="20000"/>
                    </a:ext>
                  </a:extLst>
                </a:gridCol>
                <a:gridCol w="2616325">
                  <a:extLst>
                    <a:ext uri="{9D8B030D-6E8A-4147-A177-3AD203B41FA5}">
                      <a16:colId xmlns:a16="http://schemas.microsoft.com/office/drawing/2014/main" val="20001"/>
                    </a:ext>
                  </a:extLst>
                </a:gridCol>
                <a:gridCol w="2487725">
                  <a:extLst>
                    <a:ext uri="{9D8B030D-6E8A-4147-A177-3AD203B41FA5}">
                      <a16:colId xmlns:a16="http://schemas.microsoft.com/office/drawing/2014/main" val="20002"/>
                    </a:ext>
                  </a:extLst>
                </a:gridCol>
                <a:gridCol w="2360075">
                  <a:extLst>
                    <a:ext uri="{9D8B030D-6E8A-4147-A177-3AD203B41FA5}">
                      <a16:colId xmlns:a16="http://schemas.microsoft.com/office/drawing/2014/main" val="20003"/>
                    </a:ext>
                  </a:extLst>
                </a:gridCol>
              </a:tblGrid>
              <a:tr h="160875">
                <a:tc>
                  <a:txBody>
                    <a:bodyPr/>
                    <a:lstStyle/>
                    <a:p>
                      <a:pPr marL="0" marR="0" lvl="0" indent="0" algn="l" rtl="0">
                        <a:lnSpc>
                          <a:spcPct val="100000"/>
                        </a:lnSpc>
                        <a:spcBef>
                          <a:spcPts val="0"/>
                        </a:spcBef>
                        <a:spcAft>
                          <a:spcPts val="0"/>
                        </a:spcAft>
                        <a:buClr>
                          <a:srgbClr val="000000"/>
                        </a:buClr>
                        <a:buSzPts val="1200"/>
                        <a:buFont typeface="Arial"/>
                        <a:buNone/>
                      </a:pPr>
                      <a:r>
                        <a:rPr lang="pt-PT" sz="1200" u="none" strike="noStrike" cap="none" dirty="0"/>
                        <a:t>Após a conclusão com sucesso deste módulo, os alunos adultos poderão... </a:t>
                      </a:r>
                      <a:endParaRPr sz="12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p>
                    <a:p>
                      <a:pPr marL="0" marR="0" lvl="0" indent="0" algn="ctr" rtl="0">
                        <a:lnSpc>
                          <a:spcPct val="100000"/>
                        </a:lnSpc>
                        <a:spcBef>
                          <a:spcPts val="0"/>
                        </a:spcBef>
                        <a:spcAft>
                          <a:spcPts val="0"/>
                        </a:spcAft>
                        <a:buClr>
                          <a:srgbClr val="000000"/>
                        </a:buClr>
                        <a:buSzPts val="1200"/>
                        <a:buFont typeface="Arial"/>
                        <a:buNone/>
                      </a:pPr>
                      <a:r>
                        <a:rPr lang="en-IE" sz="1200" u="none" strike="noStrike" cap="none" dirty="0" err="1"/>
                        <a:t>Conhecimentos</a:t>
                      </a:r>
                      <a:endParaRPr sz="12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p>
                    <a:p>
                      <a:pPr marL="0" marR="0" lvl="0" indent="0" algn="ctr" rtl="0">
                        <a:lnSpc>
                          <a:spcPct val="100000"/>
                        </a:lnSpc>
                        <a:spcBef>
                          <a:spcPts val="0"/>
                        </a:spcBef>
                        <a:spcAft>
                          <a:spcPts val="0"/>
                        </a:spcAft>
                        <a:buClr>
                          <a:srgbClr val="000000"/>
                        </a:buClr>
                        <a:buSzPts val="1200"/>
                        <a:buFont typeface="Arial"/>
                        <a:buNone/>
                      </a:pPr>
                      <a:r>
                        <a:rPr lang="en-IE" sz="1200" u="none" strike="noStrike" cap="none" dirty="0" err="1"/>
                        <a:t>Competências</a:t>
                      </a:r>
                      <a:r>
                        <a:rPr lang="en-IE" sz="1200" u="none" strike="noStrike" cap="none" dirty="0"/>
                        <a:t> </a:t>
                      </a:r>
                      <a:endParaRPr sz="12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p>
                    <a:p>
                      <a:pPr marL="0" marR="0" lvl="0" indent="0" algn="ctr" rtl="0">
                        <a:lnSpc>
                          <a:spcPct val="100000"/>
                        </a:lnSpc>
                        <a:spcBef>
                          <a:spcPts val="0"/>
                        </a:spcBef>
                        <a:spcAft>
                          <a:spcPts val="0"/>
                        </a:spcAft>
                        <a:buClr>
                          <a:srgbClr val="000000"/>
                        </a:buClr>
                        <a:buSzPts val="1200"/>
                        <a:buFont typeface="Arial"/>
                        <a:buNone/>
                      </a:pPr>
                      <a:r>
                        <a:rPr lang="en-IE" sz="1200" u="none" strike="noStrike" cap="none" dirty="0" err="1"/>
                        <a:t>Atitudes</a:t>
                      </a:r>
                      <a:r>
                        <a:rPr lang="en-IE" sz="1200" u="none" strike="noStrike" cap="none" dirty="0"/>
                        <a:t> </a:t>
                      </a:r>
                      <a:endParaRPr sz="1200" u="none" strike="noStrike" cap="none" dirty="0"/>
                    </a:p>
                  </a:txBody>
                  <a:tcPr marL="91450" marR="91450" marT="45725" marB="45725"/>
                </a:tc>
                <a:extLst>
                  <a:ext uri="{0D108BD9-81ED-4DB2-BD59-A6C34878D82A}">
                    <a16:rowId xmlns:a16="http://schemas.microsoft.com/office/drawing/2014/main" val="10000"/>
                  </a:ext>
                </a:extLst>
              </a:tr>
              <a:tr h="3214950">
                <a:tc>
                  <a:txBody>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txBody>
                  <a:tcPr marL="91450" marR="91450" marT="45725" marB="45725"/>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pt-PT" sz="1100" b="0" i="0" u="none" strike="noStrike" cap="none" dirty="0">
                          <a:solidFill>
                            <a:schemeClr val="dk1"/>
                          </a:solidFill>
                          <a:latin typeface="Calibri"/>
                          <a:ea typeface="Calibri"/>
                          <a:cs typeface="Calibri"/>
                          <a:sym typeface="Calibri"/>
                        </a:rPr>
                        <a:t>Conhecimento básico de como editar histórias em formato digital 
Conhecimento factual de como editar um Podcast usando </a:t>
                      </a:r>
                      <a:r>
                        <a:rPr lang="pt-PT" sz="1100" b="0" i="0" u="none" strike="noStrike" cap="none" dirty="0" err="1">
                          <a:solidFill>
                            <a:schemeClr val="dk1"/>
                          </a:solidFill>
                          <a:latin typeface="Calibri"/>
                          <a:ea typeface="Calibri"/>
                          <a:cs typeface="Calibri"/>
                          <a:sym typeface="Calibri"/>
                        </a:rPr>
                        <a:t>Audacity</a:t>
                      </a:r>
                      <a:r>
                        <a:rPr lang="pt-PT" sz="1100" b="0" i="0" u="none" strike="noStrike" cap="none" dirty="0">
                          <a:solidFill>
                            <a:schemeClr val="dk1"/>
                          </a:solidFill>
                          <a:latin typeface="Calibri"/>
                          <a:ea typeface="Calibri"/>
                          <a:cs typeface="Calibri"/>
                          <a:sym typeface="Calibri"/>
                        </a:rPr>
                        <a:t> ou software similar
Conhecimento factual de como editar um Vídeo usando </a:t>
                      </a:r>
                      <a:r>
                        <a:rPr lang="pt-PT" sz="1100" b="0" i="0" u="none" strike="noStrike" cap="none" dirty="0" err="1">
                          <a:solidFill>
                            <a:schemeClr val="dk1"/>
                          </a:solidFill>
                          <a:latin typeface="Calibri"/>
                          <a:ea typeface="Calibri"/>
                          <a:cs typeface="Calibri"/>
                          <a:sym typeface="Calibri"/>
                        </a:rPr>
                        <a:t>Lightworks</a:t>
                      </a:r>
                      <a:r>
                        <a:rPr lang="pt-PT" sz="1100" b="0" i="0" u="none" strike="noStrike" cap="none" dirty="0">
                          <a:solidFill>
                            <a:schemeClr val="dk1"/>
                          </a:solidFill>
                          <a:latin typeface="Calibri"/>
                          <a:ea typeface="Calibri"/>
                          <a:cs typeface="Calibri"/>
                          <a:sym typeface="Calibri"/>
                        </a:rPr>
                        <a:t> ou software similar
Conhecimento factual de como editar uma animação usando </a:t>
                      </a:r>
                      <a:r>
                        <a:rPr lang="pt-PT" sz="1100" b="0" i="0" u="none" strike="noStrike" cap="none" dirty="0" err="1">
                          <a:solidFill>
                            <a:schemeClr val="dk1"/>
                          </a:solidFill>
                          <a:latin typeface="Calibri"/>
                          <a:ea typeface="Calibri"/>
                          <a:cs typeface="Calibri"/>
                          <a:sym typeface="Calibri"/>
                        </a:rPr>
                        <a:t>PowToon</a:t>
                      </a:r>
                      <a:r>
                        <a:rPr lang="pt-PT" sz="1100" b="0" i="0" u="none" strike="noStrike" cap="none" dirty="0">
                          <a:solidFill>
                            <a:schemeClr val="dk1"/>
                          </a:solidFill>
                          <a:latin typeface="Calibri"/>
                          <a:ea typeface="Calibri"/>
                          <a:cs typeface="Calibri"/>
                          <a:sym typeface="Calibri"/>
                        </a:rPr>
                        <a:t> ou software similar
Conhecimento prático de como usar equipamentos e software para apresentar histórias digitais online 
Conhecimento prático de como partilhar conteúdos dos media digital online 
Conhecimento teórico dos canais de redes sociais mais adequados para a partilha de histórias online</a:t>
                      </a:r>
                      <a:endParaRPr dirty="0"/>
                    </a:p>
                    <a:p>
                      <a:pPr marL="171450" marR="0" lvl="0" indent="-171450" algn="l" rtl="0">
                        <a:lnSpc>
                          <a:spcPct val="100000"/>
                        </a:lnSpc>
                        <a:spcBef>
                          <a:spcPts val="0"/>
                        </a:spcBef>
                        <a:spcAft>
                          <a:spcPts val="0"/>
                        </a:spcAft>
                        <a:buClr>
                          <a:srgbClr val="000000"/>
                        </a:buClr>
                        <a:buSzPts val="1100"/>
                        <a:buFont typeface="Arial"/>
                        <a:buChar char="•"/>
                      </a:pPr>
                      <a:r>
                        <a:rPr lang="pt-PT" sz="1100" b="0" i="0" u="none" strike="noStrike" cap="none" dirty="0">
                          <a:solidFill>
                            <a:schemeClr val="dk1"/>
                          </a:solidFill>
                          <a:latin typeface="Calibri"/>
                          <a:ea typeface="Calibri"/>
                          <a:cs typeface="Calibri"/>
                          <a:sym typeface="Calibri"/>
                        </a:rPr>
                        <a:t>Conhecimento teórico de como fomentar e conectar-se com um público online para partilhar as suas histórias
Conhecimento teórico do impacto da apresentação de histórias digitais online para partilhar com outros
Conhecimento teórico de como a cultura é partilhada através de histórias digitais quando apresentadas em ambientes online. </a:t>
                      </a:r>
                      <a:endParaRPr dirty="0"/>
                    </a:p>
                    <a:p>
                      <a:pPr marL="285750" marR="0" lvl="0" indent="-21590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txBody>
                  <a:tcPr marL="91450" marR="91450" marT="45725" marB="45725"/>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pt-PT" sz="1100" b="0" i="0" u="none" strike="noStrike" cap="none" dirty="0">
                          <a:solidFill>
                            <a:schemeClr val="dk1"/>
                          </a:solidFill>
                          <a:latin typeface="Calibri"/>
                          <a:ea typeface="Calibri"/>
                          <a:cs typeface="Calibri"/>
                          <a:sym typeface="Calibri"/>
                        </a:rPr>
                        <a:t>Discutir como editar e apresentar histórias digitais online
Demonstrar como editar e produzir conteúdos de </a:t>
                      </a:r>
                      <a:r>
                        <a:rPr lang="pt-PT" sz="1100" b="0" i="0" u="none" strike="noStrike" cap="none" dirty="0" err="1">
                          <a:solidFill>
                            <a:schemeClr val="dk1"/>
                          </a:solidFill>
                          <a:latin typeface="Calibri"/>
                          <a:ea typeface="Calibri"/>
                          <a:cs typeface="Calibri"/>
                          <a:sym typeface="Calibri"/>
                        </a:rPr>
                        <a:t>mídia</a:t>
                      </a:r>
                      <a:r>
                        <a:rPr lang="pt-PT" sz="1100" b="0" i="0" u="none" strike="noStrike" cap="none" dirty="0">
                          <a:solidFill>
                            <a:schemeClr val="dk1"/>
                          </a:solidFill>
                          <a:latin typeface="Calibri"/>
                          <a:ea typeface="Calibri"/>
                          <a:cs typeface="Calibri"/>
                          <a:sym typeface="Calibri"/>
                        </a:rPr>
                        <a:t> digital online </a:t>
                      </a:r>
                      <a:endParaRPr dirty="0"/>
                    </a:p>
                    <a:p>
                      <a:pPr marL="171450" marR="0" lvl="0" indent="-171450" algn="l" rtl="0">
                        <a:lnSpc>
                          <a:spcPct val="100000"/>
                        </a:lnSpc>
                        <a:spcBef>
                          <a:spcPts val="0"/>
                        </a:spcBef>
                        <a:spcAft>
                          <a:spcPts val="0"/>
                        </a:spcAft>
                        <a:buClr>
                          <a:srgbClr val="000000"/>
                        </a:buClr>
                        <a:buSzPts val="1100"/>
                        <a:buFont typeface="Arial"/>
                        <a:buChar char="•"/>
                      </a:pPr>
                      <a:r>
                        <a:rPr lang="pt-PT" sz="1100" b="0" i="0" u="none" strike="noStrike" cap="none" dirty="0">
                          <a:solidFill>
                            <a:schemeClr val="dk1"/>
                          </a:solidFill>
                          <a:latin typeface="Calibri"/>
                          <a:ea typeface="Calibri"/>
                          <a:cs typeface="Calibri"/>
                          <a:sym typeface="Calibri"/>
                        </a:rPr>
                        <a:t>Use software digital de código gratuito, como </a:t>
                      </a:r>
                      <a:r>
                        <a:rPr lang="pt-PT" sz="1100" b="0" i="0" u="none" strike="noStrike" cap="none" dirty="0" err="1">
                          <a:solidFill>
                            <a:schemeClr val="dk1"/>
                          </a:solidFill>
                          <a:latin typeface="Calibri"/>
                          <a:ea typeface="Calibri"/>
                          <a:cs typeface="Calibri"/>
                          <a:sym typeface="Calibri"/>
                        </a:rPr>
                        <a:t>Lightworks</a:t>
                      </a:r>
                      <a:r>
                        <a:rPr lang="pt-PT" sz="1100" b="0" i="0" u="none" strike="noStrike" cap="none" dirty="0">
                          <a:solidFill>
                            <a:schemeClr val="dk1"/>
                          </a:solidFill>
                          <a:latin typeface="Calibri"/>
                          <a:ea typeface="Calibri"/>
                          <a:cs typeface="Calibri"/>
                          <a:sym typeface="Calibri"/>
                        </a:rPr>
                        <a:t> e </a:t>
                      </a:r>
                      <a:r>
                        <a:rPr lang="pt-PT" sz="1100" b="0" i="0" u="none" strike="noStrike" cap="none" dirty="0" err="1">
                          <a:solidFill>
                            <a:schemeClr val="dk1"/>
                          </a:solidFill>
                          <a:latin typeface="Calibri"/>
                          <a:ea typeface="Calibri"/>
                          <a:cs typeface="Calibri"/>
                          <a:sym typeface="Calibri"/>
                        </a:rPr>
                        <a:t>Audacity</a:t>
                      </a:r>
                      <a:r>
                        <a:rPr lang="pt-PT" sz="1100" b="0" i="0" u="none" strike="noStrike" cap="none" dirty="0">
                          <a:solidFill>
                            <a:schemeClr val="dk1"/>
                          </a:solidFill>
                          <a:latin typeface="Calibri"/>
                          <a:ea typeface="Calibri"/>
                          <a:cs typeface="Calibri"/>
                          <a:sym typeface="Calibri"/>
                        </a:rPr>
                        <a:t>, para editar histórias digitais 
Demonstrar como apresentar histórias online de forma segura e responsável
Identifique canais dos media online e sociais adequados para apresentar a sua história online
Discuta as questões dos direitos de autor e da licença de partilhar a sua história num ambiente online</a:t>
                      </a:r>
                      <a:endParaRPr dirty="0"/>
                    </a:p>
                  </a:txBody>
                  <a:tcPr marL="91450" marR="91450" marT="45725" marB="45725"/>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pt-PT" sz="1100" b="0" i="0" u="none" strike="noStrike" cap="none" dirty="0">
                          <a:solidFill>
                            <a:schemeClr val="dk1"/>
                          </a:solidFill>
                          <a:latin typeface="Calibri"/>
                          <a:ea typeface="Calibri"/>
                          <a:cs typeface="Calibri"/>
                          <a:sym typeface="Calibri"/>
                        </a:rPr>
                        <a:t>Sensibilização para os diferentes componentes envolvidos na edição de meios digitais 
Vontade de partilhar histórias digitais em ambientes online 
Apreciação de como apresentar histórias digitais online pode partilhar cultura, identidade e história 
Apreciação do contributo de um indivíduo para produzir e partilhar histórias digitais 
</a:t>
                      </a:r>
                      <a:endParaRPr sz="1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11"/>
        <p:cNvGrpSpPr/>
        <p:nvPr/>
      </p:nvGrpSpPr>
      <p:grpSpPr>
        <a:xfrm>
          <a:off x="0" y="0"/>
          <a:ext cx="0" cy="0"/>
          <a:chOff x="0" y="0"/>
          <a:chExt cx="0" cy="0"/>
        </a:xfrm>
      </p:grpSpPr>
      <p:sp>
        <p:nvSpPr>
          <p:cNvPr id="612" name="Google Shape;612;p6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13" name="Google Shape;613;p6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614" name="Google Shape;614;p6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15" name="Google Shape;615;p6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616" name="Google Shape;616;p62"/>
          <p:cNvSpPr txBox="1"/>
          <p:nvPr/>
        </p:nvSpPr>
        <p:spPr>
          <a:xfrm>
            <a:off x="1126490" y="327008"/>
            <a:ext cx="8518301" cy="1446509"/>
          </a:xfrm>
          <a:prstGeom prst="rect">
            <a:avLst/>
          </a:prstGeom>
          <a:noFill/>
          <a:ln>
            <a:noFill/>
          </a:ln>
        </p:spPr>
        <p:txBody>
          <a:bodyPr spcFirstLastPara="1" wrap="square" lIns="91425" tIns="45700" rIns="91425" bIns="45700" anchor="t" anchorCtr="0">
            <a:spAutoFit/>
          </a:bodyPr>
          <a:lstStyle/>
          <a:p>
            <a:pPr lvl="0"/>
            <a:r>
              <a:rPr lang="pt-PT" sz="4400" dirty="0">
                <a:latin typeface="Abel"/>
                <a:ea typeface="Abel"/>
                <a:cs typeface="Abel"/>
                <a:sym typeface="Abel"/>
              </a:rPr>
              <a:t>Como partilhar as suas histórias com segurança</a:t>
            </a:r>
            <a:endParaRPr sz="4400" b="0" i="0" u="none" strike="noStrike" cap="none" dirty="0">
              <a:solidFill>
                <a:srgbClr val="000000"/>
              </a:solidFill>
              <a:latin typeface="Abel"/>
              <a:ea typeface="Abel"/>
              <a:cs typeface="Abel"/>
              <a:sym typeface="Abel"/>
            </a:endParaRPr>
          </a:p>
        </p:txBody>
      </p:sp>
      <p:sp>
        <p:nvSpPr>
          <p:cNvPr id="617" name="Google Shape;617;p62"/>
          <p:cNvSpPr txBox="1"/>
          <p:nvPr/>
        </p:nvSpPr>
        <p:spPr>
          <a:xfrm>
            <a:off x="6096000" y="1752070"/>
            <a:ext cx="5063034" cy="4062651"/>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bel"/>
              <a:ea typeface="Abel"/>
              <a:cs typeface="Abel"/>
              <a:sym typeface="Abel"/>
            </a:endParaRPr>
          </a:p>
          <a:p>
            <a:pPr marL="114300" lvl="0">
              <a:buSzPts val="2800"/>
            </a:pPr>
            <a:r>
              <a:rPr lang="en-IE" sz="2800" dirty="0" err="1">
                <a:solidFill>
                  <a:schemeClr val="dk1"/>
                </a:solidFill>
                <a:latin typeface="Abel"/>
                <a:ea typeface="Abel"/>
                <a:cs typeface="Abel"/>
                <a:sym typeface="Abel"/>
              </a:rPr>
              <a:t>Onde</a:t>
            </a:r>
            <a:r>
              <a:rPr lang="en-IE" sz="2800" dirty="0">
                <a:solidFill>
                  <a:schemeClr val="dk1"/>
                </a:solidFill>
                <a:latin typeface="Abel"/>
                <a:ea typeface="Abel"/>
                <a:cs typeface="Abel"/>
                <a:sym typeface="Abel"/>
              </a:rPr>
              <a:t> </a:t>
            </a:r>
            <a:r>
              <a:rPr lang="en-IE" sz="2800" dirty="0" err="1">
                <a:solidFill>
                  <a:schemeClr val="dk1"/>
                </a:solidFill>
                <a:latin typeface="Abel"/>
                <a:ea typeface="Abel"/>
                <a:cs typeface="Abel"/>
                <a:sym typeface="Abel"/>
              </a:rPr>
              <a:t>encontrar</a:t>
            </a:r>
            <a:r>
              <a:rPr lang="en-IE" sz="2800" dirty="0">
                <a:solidFill>
                  <a:schemeClr val="dk1"/>
                </a:solidFill>
                <a:latin typeface="Abel"/>
                <a:ea typeface="Abel"/>
                <a:cs typeface="Abel"/>
                <a:sym typeface="Abel"/>
              </a:rPr>
              <a:t> imagens </a:t>
            </a:r>
            <a:r>
              <a:rPr lang="en-IE" sz="2800" dirty="0" err="1">
                <a:solidFill>
                  <a:schemeClr val="dk1"/>
                </a:solidFill>
                <a:latin typeface="Abel"/>
                <a:ea typeface="Abel"/>
                <a:cs typeface="Abel"/>
                <a:sym typeface="Abel"/>
              </a:rPr>
              <a:t>gratuitas</a:t>
            </a:r>
            <a:r>
              <a:rPr lang="en-IE" sz="2800" dirty="0">
                <a:solidFill>
                  <a:schemeClr val="dk1"/>
                </a:solidFill>
                <a:latin typeface="Abel"/>
                <a:ea typeface="Abel"/>
                <a:cs typeface="Abel"/>
                <a:sym typeface="Abel"/>
              </a:rPr>
              <a:t>:</a:t>
            </a:r>
            <a:endParaRPr dirty="0"/>
          </a:p>
          <a:p>
            <a:pPr marL="11430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bel"/>
              <a:ea typeface="Abel"/>
              <a:cs typeface="Abel"/>
              <a:sym typeface="Abel"/>
            </a:endParaRPr>
          </a:p>
          <a:p>
            <a:pPr marL="114300" marR="0" lvl="0" indent="0" algn="l" rtl="0">
              <a:lnSpc>
                <a:spcPct val="100000"/>
              </a:lnSpc>
              <a:spcBef>
                <a:spcPts val="0"/>
              </a:spcBef>
              <a:spcAft>
                <a:spcPts val="0"/>
              </a:spcAft>
              <a:buClr>
                <a:srgbClr val="000000"/>
              </a:buClr>
              <a:buSzPts val="2400"/>
              <a:buFont typeface="Arial"/>
              <a:buNone/>
            </a:pPr>
            <a:r>
              <a:rPr lang="en-IE" sz="2400" b="0" i="0" u="none" strike="noStrike" cap="none" dirty="0" err="1">
                <a:solidFill>
                  <a:schemeClr val="dk1"/>
                </a:solidFill>
                <a:latin typeface="Abel"/>
                <a:ea typeface="Abel"/>
                <a:cs typeface="Abel"/>
                <a:sym typeface="Abel"/>
              </a:rPr>
              <a:t>Unsplash</a:t>
            </a:r>
            <a:r>
              <a:rPr lang="en-IE" sz="2400" b="0" i="0" u="none" strike="noStrike" cap="none" dirty="0">
                <a:solidFill>
                  <a:schemeClr val="dk1"/>
                </a:solidFill>
                <a:latin typeface="Abel"/>
                <a:ea typeface="Abel"/>
                <a:cs typeface="Abel"/>
                <a:sym typeface="Abel"/>
              </a:rPr>
              <a:t> </a:t>
            </a:r>
            <a:endParaRPr dirty="0"/>
          </a:p>
          <a:p>
            <a:pPr marL="114300" marR="0" lvl="0" indent="0" algn="l" rtl="0">
              <a:lnSpc>
                <a:spcPct val="100000"/>
              </a:lnSpc>
              <a:spcBef>
                <a:spcPts val="0"/>
              </a:spcBef>
              <a:spcAft>
                <a:spcPts val="0"/>
              </a:spcAft>
              <a:buNone/>
            </a:pPr>
            <a:r>
              <a:rPr lang="en-IE" sz="2400" b="0" i="0" u="sng" strike="noStrike" cap="none" dirty="0">
                <a:solidFill>
                  <a:schemeClr val="dk1"/>
                </a:solidFill>
                <a:latin typeface="Abel"/>
                <a:ea typeface="Abel"/>
                <a:cs typeface="Abel"/>
                <a:sym typeface="Abel"/>
                <a:hlinkClick r:id="rId6">
                  <a:extLst>
                    <a:ext uri="{A12FA001-AC4F-418D-AE19-62706E023703}">
                      <ahyp:hlinkClr xmlns:ahyp="http://schemas.microsoft.com/office/drawing/2018/hyperlinkcolor" val="tx"/>
                    </a:ext>
                  </a:extLst>
                </a:hlinkClick>
              </a:rPr>
              <a:t>https://unsplash.com/</a:t>
            </a:r>
            <a:endParaRPr sz="2400" b="0" i="0" u="none" strike="noStrike" cap="none" dirty="0">
              <a:solidFill>
                <a:schemeClr val="dk1"/>
              </a:solidFill>
              <a:latin typeface="Abel"/>
              <a:ea typeface="Abel"/>
              <a:cs typeface="Abel"/>
              <a:sym typeface="Abel"/>
            </a:endParaRPr>
          </a:p>
          <a:p>
            <a:pPr marL="114300" marR="0" lvl="0" indent="0" algn="l" rtl="0">
              <a:lnSpc>
                <a:spcPct val="100000"/>
              </a:lnSpc>
              <a:spcBef>
                <a:spcPts val="0"/>
              </a:spcBef>
              <a:spcAft>
                <a:spcPts val="0"/>
              </a:spcAft>
              <a:buNone/>
            </a:pPr>
            <a:endParaRPr sz="2400" b="0" i="0" u="none" strike="noStrike" cap="none" dirty="0">
              <a:solidFill>
                <a:schemeClr val="dk1"/>
              </a:solidFill>
              <a:latin typeface="Abel"/>
              <a:ea typeface="Abel"/>
              <a:cs typeface="Abel"/>
              <a:sym typeface="Abel"/>
            </a:endParaRPr>
          </a:p>
          <a:p>
            <a:pPr marL="114300" marR="0" lvl="0" indent="0" algn="l" rtl="0">
              <a:lnSpc>
                <a:spcPct val="100000"/>
              </a:lnSpc>
              <a:spcBef>
                <a:spcPts val="0"/>
              </a:spcBef>
              <a:spcAft>
                <a:spcPts val="0"/>
              </a:spcAft>
              <a:buNone/>
            </a:pPr>
            <a:r>
              <a:rPr lang="en-IE" sz="2400" b="0" i="0" u="none" strike="noStrike" cap="none" dirty="0" err="1">
                <a:solidFill>
                  <a:srgbClr val="000000"/>
                </a:solidFill>
                <a:latin typeface="Abel"/>
                <a:ea typeface="Abel"/>
                <a:cs typeface="Abel"/>
                <a:sym typeface="Abel"/>
              </a:rPr>
              <a:t>Pixabay</a:t>
            </a:r>
            <a:endParaRPr sz="2400" b="0" i="0" u="none" strike="noStrike" cap="none" dirty="0">
              <a:solidFill>
                <a:srgbClr val="000000"/>
              </a:solidFill>
              <a:latin typeface="Abel"/>
              <a:ea typeface="Abel"/>
              <a:cs typeface="Abel"/>
              <a:sym typeface="Abel"/>
            </a:endParaRPr>
          </a:p>
          <a:p>
            <a:pPr marL="114300" marR="0" lvl="0" indent="0" algn="l" rtl="0">
              <a:lnSpc>
                <a:spcPct val="100000"/>
              </a:lnSpc>
              <a:spcBef>
                <a:spcPts val="0"/>
              </a:spcBef>
              <a:spcAft>
                <a:spcPts val="0"/>
              </a:spcAft>
              <a:buNone/>
            </a:pPr>
            <a:r>
              <a:rPr lang="en-IE" sz="2400" b="0" i="0" u="sng" strike="noStrike" cap="none" dirty="0">
                <a:solidFill>
                  <a:srgbClr val="000000"/>
                </a:solidFill>
                <a:latin typeface="Abel"/>
                <a:ea typeface="Abel"/>
                <a:cs typeface="Abel"/>
                <a:sym typeface="Abel"/>
                <a:hlinkClick r:id="rId7">
                  <a:extLst>
                    <a:ext uri="{A12FA001-AC4F-418D-AE19-62706E023703}">
                      <ahyp:hlinkClr xmlns:ahyp="http://schemas.microsoft.com/office/drawing/2018/hyperlinkcolor" val="tx"/>
                    </a:ext>
                  </a:extLst>
                </a:hlinkClick>
              </a:rPr>
              <a:t>https://pixabay.com/</a:t>
            </a:r>
            <a:endParaRPr sz="2400" b="0" i="0" u="none" strike="noStrike" cap="none" dirty="0">
              <a:solidFill>
                <a:srgbClr val="000000"/>
              </a:solidFill>
              <a:latin typeface="Abel"/>
              <a:ea typeface="Abel"/>
              <a:cs typeface="Abel"/>
              <a:sym typeface="Abel"/>
            </a:endParaRPr>
          </a:p>
          <a:p>
            <a:pPr marL="114300" marR="0" lvl="0" indent="0" algn="l" rtl="0">
              <a:lnSpc>
                <a:spcPct val="100000"/>
              </a:lnSpc>
              <a:spcBef>
                <a:spcPts val="0"/>
              </a:spcBef>
              <a:spcAft>
                <a:spcPts val="0"/>
              </a:spcAft>
              <a:buNone/>
            </a:pPr>
            <a:endParaRPr sz="2400" b="0" i="0" u="none" strike="noStrike" cap="none" dirty="0">
              <a:solidFill>
                <a:srgbClr val="000000"/>
              </a:solidFill>
              <a:latin typeface="Abel"/>
              <a:ea typeface="Abel"/>
              <a:cs typeface="Abel"/>
              <a:sym typeface="Abel"/>
            </a:endParaRPr>
          </a:p>
          <a:p>
            <a:pPr marL="114300" marR="0" lvl="0" indent="0" algn="l" rtl="0">
              <a:lnSpc>
                <a:spcPct val="100000"/>
              </a:lnSpc>
              <a:spcBef>
                <a:spcPts val="0"/>
              </a:spcBef>
              <a:spcAft>
                <a:spcPts val="0"/>
              </a:spcAft>
              <a:buNone/>
            </a:pPr>
            <a:r>
              <a:rPr lang="en-IE" sz="2400" b="0" i="0" u="none" strike="noStrike" cap="none" dirty="0" err="1">
                <a:solidFill>
                  <a:srgbClr val="000000"/>
                </a:solidFill>
                <a:latin typeface="Abel"/>
                <a:ea typeface="Abel"/>
                <a:cs typeface="Abel"/>
                <a:sym typeface="Abel"/>
              </a:rPr>
              <a:t>Freepik</a:t>
            </a:r>
            <a:endParaRPr sz="2400" b="0" i="0" u="none" strike="noStrike" cap="none" dirty="0">
              <a:solidFill>
                <a:srgbClr val="000000"/>
              </a:solidFill>
              <a:latin typeface="Abel"/>
              <a:ea typeface="Abel"/>
              <a:cs typeface="Abel"/>
              <a:sym typeface="Abel"/>
            </a:endParaRPr>
          </a:p>
          <a:p>
            <a:pPr marL="114300" marR="0" lvl="0" indent="0" algn="l" rtl="0">
              <a:lnSpc>
                <a:spcPct val="100000"/>
              </a:lnSpc>
              <a:spcBef>
                <a:spcPts val="0"/>
              </a:spcBef>
              <a:spcAft>
                <a:spcPts val="0"/>
              </a:spcAft>
              <a:buNone/>
            </a:pPr>
            <a:r>
              <a:rPr lang="en-IE" sz="2400" b="0" i="0" u="sng" strike="noStrike" cap="none" dirty="0">
                <a:solidFill>
                  <a:srgbClr val="000000"/>
                </a:solidFill>
                <a:latin typeface="Abel"/>
                <a:ea typeface="Abel"/>
                <a:cs typeface="Abel"/>
                <a:sym typeface="Abel"/>
                <a:hlinkClick r:id="rId8">
                  <a:extLst>
                    <a:ext uri="{A12FA001-AC4F-418D-AE19-62706E023703}">
                      <ahyp:hlinkClr xmlns:ahyp="http://schemas.microsoft.com/office/drawing/2018/hyperlinkcolor" val="tx"/>
                    </a:ext>
                  </a:extLst>
                </a:hlinkClick>
              </a:rPr>
              <a:t>https://www.freepik.com/</a:t>
            </a:r>
            <a:endParaRPr sz="2400" b="0" i="0" u="none" strike="noStrike" cap="none" dirty="0">
              <a:solidFill>
                <a:srgbClr val="000000"/>
              </a:solidFill>
              <a:latin typeface="Abel"/>
              <a:ea typeface="Abel"/>
              <a:cs typeface="Abel"/>
              <a:sym typeface="Abel"/>
            </a:endParaRPr>
          </a:p>
        </p:txBody>
      </p:sp>
      <p:sp>
        <p:nvSpPr>
          <p:cNvPr id="618" name="Google Shape;618;p62"/>
          <p:cNvSpPr txBox="1"/>
          <p:nvPr/>
        </p:nvSpPr>
        <p:spPr>
          <a:xfrm>
            <a:off x="1077982" y="2056868"/>
            <a:ext cx="4762031" cy="2616060"/>
          </a:xfrm>
          <a:prstGeom prst="rect">
            <a:avLst/>
          </a:prstGeom>
          <a:noFill/>
          <a:ln>
            <a:noFill/>
          </a:ln>
        </p:spPr>
        <p:txBody>
          <a:bodyPr spcFirstLastPara="1" wrap="square" lIns="91425" tIns="45700" rIns="91425" bIns="45700" anchor="t" anchorCtr="0">
            <a:spAutoFit/>
          </a:bodyPr>
          <a:lstStyle/>
          <a:p>
            <a:pPr marL="114300" lvl="0">
              <a:buSzPts val="2800"/>
            </a:pPr>
            <a:r>
              <a:rPr lang="pt-PT" sz="2800" dirty="0">
                <a:solidFill>
                  <a:schemeClr val="dk1"/>
                </a:solidFill>
                <a:latin typeface="Abel"/>
                <a:ea typeface="Abel"/>
                <a:cs typeface="Abel"/>
                <a:sym typeface="Abel"/>
              </a:rPr>
              <a:t>Onde encontrar músicas grátis para usar :
</a:t>
            </a:r>
            <a:endParaRPr sz="2400" b="0" i="0" u="none" strike="noStrike" cap="none" dirty="0">
              <a:solidFill>
                <a:schemeClr val="dk1"/>
              </a:solidFill>
              <a:latin typeface="Abel"/>
              <a:ea typeface="Abel"/>
              <a:cs typeface="Abel"/>
              <a:sym typeface="Abel"/>
            </a:endParaRPr>
          </a:p>
          <a:p>
            <a:pPr marL="114300" marR="0" lvl="0" indent="0" algn="l" rtl="0">
              <a:lnSpc>
                <a:spcPct val="100000"/>
              </a:lnSpc>
              <a:spcBef>
                <a:spcPts val="0"/>
              </a:spcBef>
              <a:spcAft>
                <a:spcPts val="0"/>
              </a:spcAft>
              <a:buClr>
                <a:srgbClr val="000000"/>
              </a:buClr>
              <a:buSzPts val="2400"/>
              <a:buFont typeface="Arial"/>
              <a:buNone/>
            </a:pPr>
            <a:r>
              <a:rPr lang="en-IE" sz="2400" b="0" i="0" u="none" strike="noStrike" cap="none" dirty="0">
                <a:solidFill>
                  <a:schemeClr val="dk1"/>
                </a:solidFill>
                <a:latin typeface="Abel"/>
                <a:ea typeface="Abel"/>
                <a:cs typeface="Abel"/>
                <a:sym typeface="Abel"/>
              </a:rPr>
              <a:t>Dig CC </a:t>
            </a:r>
            <a:r>
              <a:rPr lang="en-IE" sz="2400" b="0" i="0" u="none" strike="noStrike" cap="none" dirty="0" err="1">
                <a:solidFill>
                  <a:schemeClr val="dk1"/>
                </a:solidFill>
                <a:latin typeface="Abel"/>
                <a:ea typeface="Abel"/>
                <a:cs typeface="Abel"/>
                <a:sym typeface="Abel"/>
              </a:rPr>
              <a:t>Mixter</a:t>
            </a:r>
            <a:r>
              <a:rPr lang="en-IE" sz="2400" b="0" i="0" u="none" strike="noStrike" cap="none" dirty="0">
                <a:solidFill>
                  <a:schemeClr val="dk1"/>
                </a:solidFill>
                <a:latin typeface="Abel"/>
                <a:ea typeface="Abel"/>
                <a:cs typeface="Abel"/>
                <a:sym typeface="Abel"/>
              </a:rPr>
              <a:t>: </a:t>
            </a:r>
            <a:endParaRPr dirty="0"/>
          </a:p>
          <a:p>
            <a:pPr marL="114300" marR="0" lvl="0" indent="0" algn="l" rtl="0">
              <a:lnSpc>
                <a:spcPct val="100000"/>
              </a:lnSpc>
              <a:spcBef>
                <a:spcPts val="0"/>
              </a:spcBef>
              <a:spcAft>
                <a:spcPts val="0"/>
              </a:spcAft>
              <a:buClr>
                <a:srgbClr val="000000"/>
              </a:buClr>
              <a:buSzPts val="2400"/>
              <a:buFont typeface="Arial"/>
              <a:buNone/>
            </a:pPr>
            <a:r>
              <a:rPr lang="en-IE" sz="2400" b="0" i="0" u="sng" strike="noStrike" cap="none" dirty="0">
                <a:solidFill>
                  <a:srgbClr val="000000"/>
                </a:solidFill>
                <a:latin typeface="Abel"/>
                <a:ea typeface="Abel"/>
                <a:cs typeface="Abel"/>
                <a:sym typeface="Abel"/>
                <a:hlinkClick r:id="rId9">
                  <a:extLst>
                    <a:ext uri="{A12FA001-AC4F-418D-AE19-62706E023703}">
                      <ahyp:hlinkClr xmlns:ahyp="http://schemas.microsoft.com/office/drawing/2018/hyperlinkcolor" val="tx"/>
                    </a:ext>
                  </a:extLst>
                </a:hlinkClick>
              </a:rPr>
              <a:t>http://dig.ccmixter.org/</a:t>
            </a:r>
            <a:endParaRPr sz="2400" b="0" i="0" u="none" strike="noStrike" cap="none" dirty="0">
              <a:solidFill>
                <a:srgbClr val="000000"/>
              </a:solidFill>
              <a:latin typeface="Abel"/>
              <a:ea typeface="Abel"/>
              <a:cs typeface="Abel"/>
              <a:sym typeface="Abel"/>
            </a:endParaRPr>
          </a:p>
          <a:p>
            <a:pPr marL="0" marR="0" lvl="0" indent="0" algn="l" rtl="0">
              <a:lnSpc>
                <a:spcPct val="100000"/>
              </a:lnSpc>
              <a:spcBef>
                <a:spcPts val="0"/>
              </a:spcBef>
              <a:spcAft>
                <a:spcPts val="0"/>
              </a:spcAft>
              <a:buNone/>
            </a:pPr>
            <a:r>
              <a:rPr lang="en-IE" sz="3200" b="0" i="0" u="none" strike="noStrike" cap="none" dirty="0">
                <a:solidFill>
                  <a:srgbClr val="000000"/>
                </a:solidFill>
                <a:latin typeface="Abel"/>
                <a:ea typeface="Abel"/>
                <a:cs typeface="Abel"/>
                <a:sym typeface="Abel"/>
              </a:rPr>
              <a:t> </a:t>
            </a:r>
            <a:endParaRPr sz="3200" b="0" i="0" u="none" strike="noStrike" cap="none" dirty="0">
              <a:solidFill>
                <a:srgbClr val="000000"/>
              </a:solidFill>
              <a:latin typeface="Abel"/>
              <a:ea typeface="Abel"/>
              <a:cs typeface="Abel"/>
              <a:sym typeface="Abe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22"/>
        <p:cNvGrpSpPr/>
        <p:nvPr/>
      </p:nvGrpSpPr>
      <p:grpSpPr>
        <a:xfrm>
          <a:off x="0" y="0"/>
          <a:ext cx="0" cy="0"/>
          <a:chOff x="0" y="0"/>
          <a:chExt cx="0" cy="0"/>
        </a:xfrm>
      </p:grpSpPr>
      <p:sp>
        <p:nvSpPr>
          <p:cNvPr id="623" name="Google Shape;623;p6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24" name="Google Shape;624;p6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625" name="Google Shape;625;p6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26" name="Google Shape;626;p6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627" name="Google Shape;627;p63"/>
          <p:cNvSpPr txBox="1"/>
          <p:nvPr/>
        </p:nvSpPr>
        <p:spPr>
          <a:xfrm>
            <a:off x="1146810" y="496451"/>
            <a:ext cx="8518301" cy="1446509"/>
          </a:xfrm>
          <a:prstGeom prst="rect">
            <a:avLst/>
          </a:prstGeom>
          <a:noFill/>
          <a:ln>
            <a:noFill/>
          </a:ln>
        </p:spPr>
        <p:txBody>
          <a:bodyPr spcFirstLastPara="1" wrap="square" lIns="91425" tIns="45700" rIns="91425" bIns="45700" anchor="t" anchorCtr="0">
            <a:spAutoFit/>
          </a:bodyPr>
          <a:lstStyle/>
          <a:p>
            <a:pPr lvl="0"/>
            <a:r>
              <a:rPr lang="pt-PT" sz="4400" dirty="0">
                <a:latin typeface="Abel"/>
                <a:ea typeface="Abel"/>
                <a:cs typeface="Abel"/>
                <a:sym typeface="Abel"/>
              </a:rPr>
              <a:t>Como partilhar as suas histórias com segurança</a:t>
            </a:r>
            <a:endParaRPr sz="4400" b="0" i="0" u="none" strike="noStrike" cap="none" dirty="0">
              <a:solidFill>
                <a:srgbClr val="000000"/>
              </a:solidFill>
              <a:latin typeface="Abel"/>
              <a:ea typeface="Abel"/>
              <a:cs typeface="Abel"/>
              <a:sym typeface="Abel"/>
            </a:endParaRPr>
          </a:p>
        </p:txBody>
      </p:sp>
      <p:sp>
        <p:nvSpPr>
          <p:cNvPr id="628" name="Google Shape;628;p63"/>
          <p:cNvSpPr txBox="1"/>
          <p:nvPr/>
        </p:nvSpPr>
        <p:spPr>
          <a:xfrm>
            <a:off x="1077982" y="1942960"/>
            <a:ext cx="10227829" cy="3382296"/>
          </a:xfrm>
          <a:prstGeom prst="rect">
            <a:avLst/>
          </a:prstGeom>
          <a:noFill/>
          <a:ln>
            <a:noFill/>
          </a:ln>
        </p:spPr>
        <p:txBody>
          <a:bodyPr spcFirstLastPara="1" wrap="square" lIns="91425" tIns="45700" rIns="91425" bIns="45700" anchor="t" anchorCtr="0">
            <a:spAutoFit/>
          </a:bodyPr>
          <a:lstStyle/>
          <a:p>
            <a:pPr lvl="0"/>
            <a:r>
              <a:rPr lang="pt-PT" sz="3200" dirty="0">
                <a:latin typeface="Abel"/>
                <a:ea typeface="Abel"/>
                <a:cs typeface="Abel"/>
                <a:sym typeface="Abel"/>
              </a:rPr>
              <a:t>Direitos de propriedade nas redes sociais:
</a:t>
            </a:r>
            <a:endParaRPr sz="2800" b="0" i="0" u="none" strike="noStrike" cap="none" dirty="0">
              <a:solidFill>
                <a:srgbClr val="000000"/>
              </a:solidFill>
              <a:latin typeface="Abel"/>
              <a:ea typeface="Abel"/>
              <a:cs typeface="Abel"/>
              <a:sym typeface="Abel"/>
            </a:endParaRPr>
          </a:p>
          <a:p>
            <a:pPr marL="285750" lvl="0" indent="-285750">
              <a:lnSpc>
                <a:spcPct val="107000"/>
              </a:lnSpc>
              <a:buSzPts val="2800"/>
              <a:buFont typeface="Arial"/>
              <a:buChar char="•"/>
            </a:pPr>
            <a:r>
              <a:rPr lang="pt-PT" sz="2800" dirty="0">
                <a:latin typeface="Abel"/>
                <a:ea typeface="Abel"/>
                <a:cs typeface="Abel"/>
                <a:sym typeface="Abel"/>
              </a:rPr>
              <a:t>As redes sociais não são proprietárias do trabalho que foi publicado no seu site, os direitos de autor são mantidos pelo proprietário.</a:t>
            </a:r>
          </a:p>
          <a:p>
            <a:pPr lvl="0">
              <a:lnSpc>
                <a:spcPct val="107000"/>
              </a:lnSpc>
              <a:buSzPts val="2800"/>
            </a:pPr>
            <a:endParaRPr lang="pt-PT" sz="2800" dirty="0">
              <a:latin typeface="Abel"/>
              <a:ea typeface="Abel"/>
              <a:cs typeface="Abel"/>
              <a:sym typeface="Abel"/>
            </a:endParaRPr>
          </a:p>
          <a:p>
            <a:pPr marL="285750" lvl="0" indent="-285750">
              <a:lnSpc>
                <a:spcPct val="107000"/>
              </a:lnSpc>
              <a:buSzPts val="2800"/>
              <a:buFont typeface="Arial"/>
              <a:buChar char="•"/>
            </a:pPr>
            <a:r>
              <a:rPr lang="pt-PT" sz="2800" dirty="0">
                <a:latin typeface="Abel"/>
                <a:ea typeface="Abel"/>
                <a:cs typeface="Abel"/>
                <a:sym typeface="Abel"/>
              </a:rPr>
              <a:t>Ao publicar no site, assina um acordo que dá ao site uma licença para usar o seu trabalho para uma variedade de finalidades.</a:t>
            </a:r>
            <a:endParaRPr sz="2800" b="0" i="0" u="none" strike="noStrike" cap="none" dirty="0">
              <a:solidFill>
                <a:srgbClr val="000000"/>
              </a:solidFill>
              <a:latin typeface="Abel"/>
              <a:ea typeface="Abel"/>
              <a:cs typeface="Abel"/>
              <a:sym typeface="Abe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632"/>
        <p:cNvGrpSpPr/>
        <p:nvPr/>
      </p:nvGrpSpPr>
      <p:grpSpPr>
        <a:xfrm>
          <a:off x="0" y="0"/>
          <a:ext cx="0" cy="0"/>
          <a:chOff x="0" y="0"/>
          <a:chExt cx="0" cy="0"/>
        </a:xfrm>
      </p:grpSpPr>
      <p:sp>
        <p:nvSpPr>
          <p:cNvPr id="633" name="Google Shape;633;p64"/>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34" name="Google Shape;634;p6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635" name="Google Shape;635;p6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36" name="Google Shape;636;p6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637" name="Google Shape;637;p64"/>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638" name="Google Shape;638;p6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39" name="Google Shape;639;p64"/>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640" name="Google Shape;640;p64"/>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lvl="0">
              <a:buSzPts val="4400"/>
            </a:pPr>
            <a:r>
              <a:rPr lang="pt-PT" dirty="0"/>
              <a:t>Editar e apresentar a sua história online</a:t>
            </a:r>
            <a:endParaRPr dirty="0"/>
          </a:p>
        </p:txBody>
      </p:sp>
      <p:sp>
        <p:nvSpPr>
          <p:cNvPr id="641" name="Google Shape;641;p64"/>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pt-PT" sz="4400" b="1" dirty="0">
                <a:solidFill>
                  <a:schemeClr val="accent2"/>
                </a:solidFill>
                <a:latin typeface="Arial Black"/>
                <a:ea typeface="Arial Black"/>
                <a:cs typeface="Arial Black"/>
                <a:sym typeface="Arial Black"/>
              </a:rPr>
              <a:t>O poder da narrativa digital</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45"/>
        <p:cNvGrpSpPr/>
        <p:nvPr/>
      </p:nvGrpSpPr>
      <p:grpSpPr>
        <a:xfrm>
          <a:off x="0" y="0"/>
          <a:ext cx="0" cy="0"/>
          <a:chOff x="0" y="0"/>
          <a:chExt cx="0" cy="0"/>
        </a:xfrm>
      </p:grpSpPr>
      <p:sp>
        <p:nvSpPr>
          <p:cNvPr id="646" name="Google Shape;646;p65"/>
          <p:cNvSpPr txBox="1">
            <a:spLocks noGrp="1"/>
          </p:cNvSpPr>
          <p:nvPr>
            <p:ph type="title"/>
          </p:nvPr>
        </p:nvSpPr>
        <p:spPr>
          <a:xfrm>
            <a:off x="838200" y="631927"/>
            <a:ext cx="10515600" cy="1325563"/>
          </a:xfrm>
          <a:prstGeom prst="rect">
            <a:avLst/>
          </a:prstGeom>
          <a:noFill/>
          <a:ln>
            <a:noFill/>
          </a:ln>
        </p:spPr>
        <p:txBody>
          <a:bodyPr spcFirstLastPara="1" wrap="square" lIns="91425" tIns="45700" rIns="91425" bIns="45700" anchor="ctr" anchorCtr="0">
            <a:normAutofit/>
          </a:bodyPr>
          <a:lstStyle/>
          <a:p>
            <a:pPr lvl="0"/>
            <a:r>
              <a:rPr lang="pt-PT" b="1" dirty="0">
                <a:latin typeface="Abel"/>
                <a:ea typeface="Abel"/>
                <a:cs typeface="Abel"/>
                <a:sym typeface="Abel"/>
              </a:rPr>
              <a:t>O poder da narrativa digital
</a:t>
            </a:r>
            <a:endParaRPr dirty="0"/>
          </a:p>
        </p:txBody>
      </p:sp>
      <p:pic>
        <p:nvPicPr>
          <p:cNvPr id="647" name="Google Shape;647;p65" descr="Text&#10;&#10;Description automatically generated"/>
          <p:cNvPicPr preferRelativeResize="0"/>
          <p:nvPr/>
        </p:nvPicPr>
        <p:blipFill rotWithShape="1">
          <a:blip r:embed="rId4">
            <a:alphaModFix/>
          </a:blip>
          <a:srcRect/>
          <a:stretch/>
        </p:blipFill>
        <p:spPr>
          <a:xfrm>
            <a:off x="127819" y="6256901"/>
            <a:ext cx="1964299" cy="427819"/>
          </a:xfrm>
          <a:prstGeom prst="rect">
            <a:avLst/>
          </a:prstGeom>
          <a:noFill/>
          <a:ln>
            <a:noFill/>
          </a:ln>
        </p:spPr>
      </p:pic>
      <p:pic>
        <p:nvPicPr>
          <p:cNvPr id="648" name="Google Shape;648;p65"/>
          <p:cNvPicPr preferRelativeResize="0"/>
          <p:nvPr/>
        </p:nvPicPr>
        <p:blipFill rotWithShape="1">
          <a:blip r:embed="rId5">
            <a:alphaModFix/>
          </a:blip>
          <a:srcRect/>
          <a:stretch/>
        </p:blipFill>
        <p:spPr>
          <a:xfrm>
            <a:off x="11481619" y="152449"/>
            <a:ext cx="462675" cy="709197"/>
          </a:xfrm>
          <a:prstGeom prst="rect">
            <a:avLst/>
          </a:prstGeom>
          <a:noFill/>
          <a:ln>
            <a:noFill/>
          </a:ln>
        </p:spPr>
      </p:pic>
      <p:sp>
        <p:nvSpPr>
          <p:cNvPr id="649" name="Google Shape;649;p65"/>
          <p:cNvSpPr txBox="1"/>
          <p:nvPr/>
        </p:nvSpPr>
        <p:spPr>
          <a:xfrm>
            <a:off x="787140" y="1563329"/>
            <a:ext cx="11157154" cy="4237704"/>
          </a:xfrm>
          <a:prstGeom prst="rect">
            <a:avLst/>
          </a:prstGeom>
          <a:noFill/>
          <a:ln>
            <a:noFill/>
          </a:ln>
        </p:spPr>
        <p:txBody>
          <a:bodyPr spcFirstLastPara="1" wrap="square" lIns="91425" tIns="45700" rIns="91425" bIns="45700" anchor="t" anchorCtr="0">
            <a:normAutofit fontScale="92500" lnSpcReduction="20000"/>
          </a:bodyPr>
          <a:lstStyle/>
          <a:p>
            <a:pPr marL="114300" lvl="0">
              <a:lnSpc>
                <a:spcPct val="107000"/>
              </a:lnSpc>
              <a:spcBef>
                <a:spcPts val="1000"/>
              </a:spcBef>
              <a:buClr>
                <a:schemeClr val="dk1"/>
              </a:buClr>
              <a:buSzPct val="55598"/>
            </a:pPr>
            <a:r>
              <a:rPr lang="pt-PT" sz="3500" b="1" dirty="0">
                <a:solidFill>
                  <a:schemeClr val="dk1"/>
                </a:solidFill>
                <a:latin typeface="Abel"/>
                <a:ea typeface="Abel"/>
                <a:cs typeface="Abel"/>
                <a:sym typeface="Abel"/>
              </a:rPr>
              <a:t>Tecnologia apoia novas formas de contar histórias
</a:t>
            </a:r>
            <a:r>
              <a:rPr lang="pt-PT" sz="3200" dirty="0">
                <a:solidFill>
                  <a:schemeClr val="dk1"/>
                </a:solidFill>
                <a:latin typeface="Abel"/>
                <a:ea typeface="Abel"/>
                <a:cs typeface="Abel"/>
                <a:sym typeface="Abel"/>
              </a:rPr>
              <a:t>A narrativa digital é o velho ato de contar histórias mas usando meios digitais, introduzindo elementos de imagens, áudio, vídeo e interatividade com o texto ou narrativa mais tradicional.</a:t>
            </a:r>
            <a:endParaRPr dirty="0"/>
          </a:p>
          <a:p>
            <a:pPr marL="457200" lvl="0" indent="-342900">
              <a:lnSpc>
                <a:spcPct val="107000"/>
              </a:lnSpc>
              <a:spcBef>
                <a:spcPts val="1800"/>
              </a:spcBef>
              <a:buClr>
                <a:schemeClr val="dk1"/>
              </a:buClr>
              <a:buSzPct val="54054"/>
              <a:buFont typeface="Arial"/>
              <a:buChar char="•"/>
            </a:pPr>
            <a:r>
              <a:rPr lang="pt-PT" sz="3600" dirty="0">
                <a:solidFill>
                  <a:schemeClr val="dk1"/>
                </a:solidFill>
                <a:latin typeface="Abel"/>
                <a:ea typeface="Abel"/>
                <a:cs typeface="Abel"/>
                <a:sym typeface="Abel"/>
              </a:rPr>
              <a:t>Combina comunicação visual e falada
Traz experiências pessoais a um público mais vasto</a:t>
            </a:r>
            <a:endParaRPr dirty="0"/>
          </a:p>
          <a:p>
            <a:pPr marL="457200" lvl="0" indent="-342900">
              <a:lnSpc>
                <a:spcPct val="107000"/>
              </a:lnSpc>
              <a:spcBef>
                <a:spcPts val="1800"/>
              </a:spcBef>
              <a:spcAft>
                <a:spcPts val="800"/>
              </a:spcAft>
              <a:buClr>
                <a:schemeClr val="dk1"/>
              </a:buClr>
              <a:buSzPct val="54054"/>
              <a:buFont typeface="Arial"/>
              <a:buChar char="•"/>
            </a:pPr>
            <a:r>
              <a:rPr lang="pt-PT" sz="3600" dirty="0">
                <a:solidFill>
                  <a:schemeClr val="dk1"/>
                </a:solidFill>
                <a:latin typeface="Abel"/>
                <a:ea typeface="Abel"/>
                <a:cs typeface="Abel"/>
                <a:sym typeface="Abel"/>
              </a:rPr>
              <a:t>Oferece convite de boas-vindas à </a:t>
            </a:r>
            <a:r>
              <a:rPr lang="pt-PT" sz="3600" dirty="0" err="1">
                <a:solidFill>
                  <a:schemeClr val="dk1"/>
                </a:solidFill>
                <a:latin typeface="Abel"/>
                <a:ea typeface="Abel"/>
                <a:cs typeface="Abel"/>
                <a:sym typeface="Abel"/>
              </a:rPr>
              <a:t>descobert</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53"/>
        <p:cNvGrpSpPr/>
        <p:nvPr/>
      </p:nvGrpSpPr>
      <p:grpSpPr>
        <a:xfrm>
          <a:off x="0" y="0"/>
          <a:ext cx="0" cy="0"/>
          <a:chOff x="0" y="0"/>
          <a:chExt cx="0" cy="0"/>
        </a:xfrm>
      </p:grpSpPr>
      <p:sp>
        <p:nvSpPr>
          <p:cNvPr id="654" name="Google Shape;654;p66"/>
          <p:cNvSpPr txBox="1">
            <a:spLocks noGrp="1"/>
          </p:cNvSpPr>
          <p:nvPr>
            <p:ph type="title"/>
          </p:nvPr>
        </p:nvSpPr>
        <p:spPr>
          <a:xfrm>
            <a:off x="838200" y="425449"/>
            <a:ext cx="10515600" cy="1325563"/>
          </a:xfrm>
          <a:prstGeom prst="rect">
            <a:avLst/>
          </a:prstGeom>
          <a:noFill/>
          <a:ln>
            <a:noFill/>
          </a:ln>
        </p:spPr>
        <p:txBody>
          <a:bodyPr spcFirstLastPara="1" wrap="square" lIns="91425" tIns="45700" rIns="91425" bIns="45700" anchor="ctr" anchorCtr="0">
            <a:normAutofit/>
          </a:bodyPr>
          <a:lstStyle/>
          <a:p>
            <a:pPr lvl="0"/>
            <a:r>
              <a:rPr lang="pt-PT" b="1" dirty="0">
                <a:latin typeface="Abel"/>
                <a:ea typeface="Abel"/>
                <a:cs typeface="Abel"/>
                <a:sym typeface="Abel"/>
              </a:rPr>
              <a:t>O poder da narrativa digital</a:t>
            </a:r>
            <a:endParaRPr b="1" dirty="0"/>
          </a:p>
        </p:txBody>
      </p:sp>
      <p:sp>
        <p:nvSpPr>
          <p:cNvPr id="655" name="Google Shape;655;p66"/>
          <p:cNvSpPr txBox="1">
            <a:spLocks noGrp="1"/>
          </p:cNvSpPr>
          <p:nvPr>
            <p:ph type="body" idx="1"/>
          </p:nvPr>
        </p:nvSpPr>
        <p:spPr>
          <a:xfrm>
            <a:off x="710381" y="1668309"/>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114300" lvl="0" indent="0">
              <a:buSzPct val="55727"/>
              <a:buNone/>
            </a:pPr>
            <a:r>
              <a:rPr lang="pt-PT" sz="3800" b="1" dirty="0">
                <a:latin typeface="Abel"/>
                <a:ea typeface="Abel"/>
                <a:cs typeface="Abel"/>
                <a:sym typeface="Abel"/>
              </a:rPr>
              <a:t>Como se conectar com o seu público</a:t>
            </a:r>
            <a:endParaRPr sz="2200" dirty="0">
              <a:latin typeface="Abel"/>
              <a:ea typeface="Abel"/>
              <a:cs typeface="Abel"/>
              <a:sym typeface="Abel"/>
            </a:endParaRPr>
          </a:p>
          <a:p>
            <a:pPr marL="114300" lvl="0" indent="0">
              <a:buSzPct val="70588"/>
              <a:buNone/>
            </a:pPr>
            <a:r>
              <a:rPr lang="en-IE" sz="3000" b="1" dirty="0" err="1">
                <a:latin typeface="Abel"/>
                <a:ea typeface="Abel"/>
                <a:cs typeface="Abel"/>
                <a:sym typeface="Abel"/>
              </a:rPr>
              <a:t>Conexão</a:t>
            </a:r>
            <a:r>
              <a:rPr lang="en-IE" sz="3000" b="1" dirty="0">
                <a:latin typeface="Abel"/>
                <a:ea typeface="Abel"/>
                <a:cs typeface="Abel"/>
                <a:sym typeface="Abel"/>
              </a:rPr>
              <a:t> </a:t>
            </a:r>
            <a:r>
              <a:rPr lang="en-IE" sz="3000" b="1" dirty="0" err="1">
                <a:latin typeface="Abel"/>
                <a:ea typeface="Abel"/>
                <a:cs typeface="Abel"/>
                <a:sym typeface="Abel"/>
              </a:rPr>
              <a:t>emocional</a:t>
            </a:r>
            <a:r>
              <a:rPr lang="en-IE" sz="3000" b="1" dirty="0">
                <a:latin typeface="Abel"/>
                <a:ea typeface="Abel"/>
                <a:cs typeface="Abel"/>
                <a:sym typeface="Abel"/>
              </a:rPr>
              <a:t> </a:t>
            </a:r>
            <a:r>
              <a:rPr lang="pt-PT" sz="3000" dirty="0">
                <a:latin typeface="Abel"/>
                <a:ea typeface="Abel"/>
                <a:cs typeface="Abel"/>
                <a:sym typeface="Abel"/>
              </a:rPr>
              <a:t>é o que torna uma história memorável e envolvente. Para se envolver e conectar-se com o seu público, as histórias devem:
</a:t>
            </a:r>
            <a:endParaRPr sz="2400" b="1" dirty="0">
              <a:latin typeface="Abel"/>
              <a:ea typeface="Abel"/>
              <a:cs typeface="Abel"/>
              <a:sym typeface="Abel"/>
            </a:endParaRPr>
          </a:p>
          <a:p>
            <a:pPr lvl="0" indent="-332814">
              <a:buSzPct val="66176"/>
            </a:pPr>
            <a:r>
              <a:rPr lang="en-IE" sz="3200" dirty="0">
                <a:latin typeface="Abel"/>
                <a:ea typeface="Abel"/>
                <a:cs typeface="Abel"/>
                <a:sym typeface="Abel"/>
              </a:rPr>
              <a:t>ser </a:t>
            </a:r>
            <a:r>
              <a:rPr lang="en-IE" sz="3200" dirty="0" err="1">
                <a:latin typeface="Abel"/>
                <a:ea typeface="Abel"/>
                <a:cs typeface="Abel"/>
                <a:sym typeface="Abel"/>
              </a:rPr>
              <a:t>pessoais</a:t>
            </a:r>
            <a:r>
              <a:rPr lang="en-IE" sz="3200" dirty="0">
                <a:latin typeface="Abel"/>
                <a:ea typeface="Abel"/>
                <a:cs typeface="Abel"/>
                <a:sym typeface="Abel"/>
              </a:rPr>
              <a:t>
ser </a:t>
            </a:r>
            <a:r>
              <a:rPr lang="en-IE" sz="3200" dirty="0" err="1">
                <a:latin typeface="Abel"/>
                <a:ea typeface="Abel"/>
                <a:cs typeface="Abel"/>
                <a:sym typeface="Abel"/>
              </a:rPr>
              <a:t>curtas</a:t>
            </a:r>
            <a:r>
              <a:rPr lang="en-IE" sz="3200" dirty="0">
                <a:latin typeface="Abel"/>
                <a:ea typeface="Abel"/>
                <a:cs typeface="Abel"/>
                <a:sym typeface="Abel"/>
              </a:rPr>
              <a:t> e </a:t>
            </a:r>
            <a:r>
              <a:rPr lang="en-IE" sz="3200" dirty="0" err="1">
                <a:latin typeface="Abel"/>
                <a:ea typeface="Abel"/>
                <a:cs typeface="Abel"/>
                <a:sym typeface="Abel"/>
              </a:rPr>
              <a:t>concisas</a:t>
            </a:r>
            <a:endParaRPr sz="3200" dirty="0">
              <a:latin typeface="Abel"/>
              <a:ea typeface="Abel"/>
              <a:cs typeface="Abel"/>
              <a:sym typeface="Abel"/>
            </a:endParaRPr>
          </a:p>
          <a:p>
            <a:pPr lvl="0" indent="-332814">
              <a:buSzPct val="66176"/>
            </a:pPr>
            <a:r>
              <a:rPr lang="pt-PT" sz="3200" dirty="0">
                <a:latin typeface="Abel"/>
                <a:ea typeface="Abel"/>
                <a:cs typeface="Abel"/>
                <a:sym typeface="Abel"/>
              </a:rPr>
              <a:t>utilizar materiais de origem facilmente disponíveis
incluir elementos de histórias universais</a:t>
            </a:r>
            <a:endParaRPr sz="3200" dirty="0">
              <a:latin typeface="Abel"/>
              <a:ea typeface="Abel"/>
              <a:cs typeface="Abel"/>
              <a:sym typeface="Abel"/>
            </a:endParaRPr>
          </a:p>
          <a:p>
            <a:pPr lvl="0" indent="-332814">
              <a:buSzPct val="66176"/>
            </a:pPr>
            <a:r>
              <a:rPr lang="pt-PT" sz="3200" dirty="0">
                <a:latin typeface="Abel"/>
                <a:ea typeface="Abel"/>
                <a:cs typeface="Abel"/>
                <a:sym typeface="Abel"/>
              </a:rPr>
              <a:t>envolver a colaboração a vários níveis (permitir que os membros escrevam comentários)</a:t>
            </a:r>
            <a:endParaRPr dirty="0">
              <a:latin typeface="Abel"/>
              <a:ea typeface="Abel"/>
              <a:cs typeface="Abel"/>
              <a:sym typeface="Abel"/>
            </a:endParaRPr>
          </a:p>
        </p:txBody>
      </p:sp>
      <p:pic>
        <p:nvPicPr>
          <p:cNvPr id="656" name="Google Shape;656;p66" descr="Text&#10;&#10;Description automatically generated"/>
          <p:cNvPicPr preferRelativeResize="0"/>
          <p:nvPr/>
        </p:nvPicPr>
        <p:blipFill rotWithShape="1">
          <a:blip r:embed="rId4">
            <a:alphaModFix/>
          </a:blip>
          <a:srcRect/>
          <a:stretch/>
        </p:blipFill>
        <p:spPr>
          <a:xfrm>
            <a:off x="147484" y="6255570"/>
            <a:ext cx="1964299" cy="427819"/>
          </a:xfrm>
          <a:prstGeom prst="rect">
            <a:avLst/>
          </a:prstGeom>
          <a:noFill/>
          <a:ln>
            <a:noFill/>
          </a:ln>
        </p:spPr>
      </p:pic>
      <p:pic>
        <p:nvPicPr>
          <p:cNvPr id="657" name="Google Shape;657;p66"/>
          <p:cNvPicPr preferRelativeResize="0"/>
          <p:nvPr/>
        </p:nvPicPr>
        <p:blipFill rotWithShape="1">
          <a:blip r:embed="rId5">
            <a:alphaModFix/>
          </a:blip>
          <a:srcRect/>
          <a:stretch/>
        </p:blipFill>
        <p:spPr>
          <a:xfrm>
            <a:off x="11481619" y="152449"/>
            <a:ext cx="462675" cy="70919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61"/>
        <p:cNvGrpSpPr/>
        <p:nvPr/>
      </p:nvGrpSpPr>
      <p:grpSpPr>
        <a:xfrm>
          <a:off x="0" y="0"/>
          <a:ext cx="0" cy="0"/>
          <a:chOff x="0" y="0"/>
          <a:chExt cx="0" cy="0"/>
        </a:xfrm>
      </p:grpSpPr>
      <p:sp>
        <p:nvSpPr>
          <p:cNvPr id="662" name="Google Shape;662;p67"/>
          <p:cNvSpPr txBox="1">
            <a:spLocks noGrp="1"/>
          </p:cNvSpPr>
          <p:nvPr>
            <p:ph type="title"/>
          </p:nvPr>
        </p:nvSpPr>
        <p:spPr>
          <a:xfrm>
            <a:off x="838200" y="270642"/>
            <a:ext cx="10515600" cy="1473507"/>
          </a:xfrm>
          <a:prstGeom prst="rect">
            <a:avLst/>
          </a:prstGeom>
          <a:noFill/>
          <a:ln>
            <a:noFill/>
          </a:ln>
        </p:spPr>
        <p:txBody>
          <a:bodyPr spcFirstLastPara="1" wrap="square" lIns="91425" tIns="45700" rIns="91425" bIns="45700" anchor="ctr" anchorCtr="0">
            <a:normAutofit/>
          </a:bodyPr>
          <a:lstStyle/>
          <a:p>
            <a:pPr lvl="0"/>
            <a:r>
              <a:rPr lang="pt-PT" b="1" dirty="0">
                <a:latin typeface="Abel"/>
                <a:ea typeface="Abel"/>
                <a:cs typeface="Abel"/>
                <a:sym typeface="Abel"/>
              </a:rPr>
              <a:t>O poder da narrativa digital</a:t>
            </a:r>
            <a:endParaRPr b="1" dirty="0"/>
          </a:p>
        </p:txBody>
      </p:sp>
      <p:sp>
        <p:nvSpPr>
          <p:cNvPr id="663" name="Google Shape;663;p67"/>
          <p:cNvSpPr txBox="1">
            <a:spLocks noGrp="1"/>
          </p:cNvSpPr>
          <p:nvPr>
            <p:ph type="body" idx="1"/>
          </p:nvPr>
        </p:nvSpPr>
        <p:spPr>
          <a:xfrm>
            <a:off x="838200" y="1475965"/>
            <a:ext cx="10515600" cy="4917256"/>
          </a:xfrm>
          <a:prstGeom prst="rect">
            <a:avLst/>
          </a:prstGeom>
          <a:noFill/>
          <a:ln>
            <a:noFill/>
          </a:ln>
        </p:spPr>
        <p:txBody>
          <a:bodyPr spcFirstLastPara="1" wrap="square" lIns="91425" tIns="45700" rIns="91425" bIns="45700" anchor="t" anchorCtr="0">
            <a:normAutofit/>
          </a:bodyPr>
          <a:lstStyle/>
          <a:p>
            <a:pPr marL="114300" lvl="0" indent="0">
              <a:buSzPct val="55598"/>
              <a:buNone/>
            </a:pPr>
            <a:r>
              <a:rPr lang="pt-PT" sz="3500" b="1" dirty="0">
                <a:latin typeface="Abel"/>
                <a:ea typeface="Abel"/>
                <a:cs typeface="Abel"/>
                <a:sym typeface="Abel"/>
              </a:rPr>
              <a:t>Porque é que contar histórias é importante?
</a:t>
            </a:r>
            <a:endParaRPr sz="3500" dirty="0">
              <a:latin typeface="Abel"/>
              <a:ea typeface="Abel"/>
              <a:cs typeface="Abel"/>
              <a:sym typeface="Abel"/>
            </a:endParaRPr>
          </a:p>
          <a:p>
            <a:pPr lvl="0">
              <a:buSzPct val="60810"/>
            </a:pPr>
            <a:r>
              <a:rPr lang="pt-PT" sz="3200" dirty="0">
                <a:latin typeface="Abel"/>
                <a:ea typeface="Abel"/>
                <a:cs typeface="Abel"/>
                <a:sym typeface="Abel"/>
              </a:rPr>
              <a:t>fornece um fórum para as pessoas
ajuda a fomentar uma sensação de ligação à sociedade ou comunidade local
oferece oportunidades sociais para pessoas que querem partilhar as suas experiências pessoais
ajuda a partilhar cultura, identidade e história</a:t>
            </a:r>
            <a:endParaRPr sz="3200" dirty="0">
              <a:latin typeface="Abel"/>
              <a:ea typeface="Abel"/>
              <a:cs typeface="Abel"/>
              <a:sym typeface="Abel"/>
            </a:endParaRPr>
          </a:p>
        </p:txBody>
      </p:sp>
      <p:pic>
        <p:nvPicPr>
          <p:cNvPr id="664" name="Google Shape;664;p67" descr="Text&#10;&#10;Description automatically generated"/>
          <p:cNvPicPr preferRelativeResize="0"/>
          <p:nvPr/>
        </p:nvPicPr>
        <p:blipFill rotWithShape="1">
          <a:blip r:embed="rId4">
            <a:alphaModFix/>
          </a:blip>
          <a:srcRect/>
          <a:stretch/>
        </p:blipFill>
        <p:spPr>
          <a:xfrm>
            <a:off x="127819" y="6256901"/>
            <a:ext cx="1964299" cy="427819"/>
          </a:xfrm>
          <a:prstGeom prst="rect">
            <a:avLst/>
          </a:prstGeom>
          <a:noFill/>
          <a:ln>
            <a:noFill/>
          </a:ln>
        </p:spPr>
      </p:pic>
      <p:pic>
        <p:nvPicPr>
          <p:cNvPr id="665" name="Google Shape;665;p67"/>
          <p:cNvPicPr preferRelativeResize="0"/>
          <p:nvPr/>
        </p:nvPicPr>
        <p:blipFill rotWithShape="1">
          <a:blip r:embed="rId5">
            <a:alphaModFix/>
          </a:blip>
          <a:srcRect/>
          <a:stretch/>
        </p:blipFill>
        <p:spPr>
          <a:xfrm>
            <a:off x="11481619" y="152449"/>
            <a:ext cx="462675" cy="70919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69"/>
        <p:cNvGrpSpPr/>
        <p:nvPr/>
      </p:nvGrpSpPr>
      <p:grpSpPr>
        <a:xfrm>
          <a:off x="0" y="0"/>
          <a:ext cx="0" cy="0"/>
          <a:chOff x="0" y="0"/>
          <a:chExt cx="0" cy="0"/>
        </a:xfrm>
      </p:grpSpPr>
      <p:sp>
        <p:nvSpPr>
          <p:cNvPr id="670" name="Google Shape;670;p68"/>
          <p:cNvSpPr txBox="1">
            <a:spLocks noGrp="1"/>
          </p:cNvSpPr>
          <p:nvPr>
            <p:ph type="title"/>
          </p:nvPr>
        </p:nvSpPr>
        <p:spPr>
          <a:xfrm>
            <a:off x="838200" y="173280"/>
            <a:ext cx="10515600" cy="1473507"/>
          </a:xfrm>
          <a:prstGeom prst="rect">
            <a:avLst/>
          </a:prstGeom>
          <a:noFill/>
          <a:ln>
            <a:noFill/>
          </a:ln>
        </p:spPr>
        <p:txBody>
          <a:bodyPr spcFirstLastPara="1" wrap="square" lIns="91425" tIns="45700" rIns="91425" bIns="45700" anchor="ctr" anchorCtr="0">
            <a:normAutofit/>
          </a:bodyPr>
          <a:lstStyle/>
          <a:p>
            <a:pPr lvl="0"/>
            <a:r>
              <a:rPr lang="pt-PT" b="1" dirty="0">
                <a:latin typeface="Abel"/>
                <a:ea typeface="Abel"/>
                <a:cs typeface="Abel"/>
                <a:sym typeface="Abel"/>
              </a:rPr>
              <a:t>O poder da narrativa digital</a:t>
            </a:r>
            <a:endParaRPr b="1" dirty="0"/>
          </a:p>
        </p:txBody>
      </p:sp>
      <p:sp>
        <p:nvSpPr>
          <p:cNvPr id="671" name="Google Shape;671;p68"/>
          <p:cNvSpPr txBox="1">
            <a:spLocks noGrp="1"/>
          </p:cNvSpPr>
          <p:nvPr>
            <p:ph type="body" idx="1"/>
          </p:nvPr>
        </p:nvSpPr>
        <p:spPr>
          <a:xfrm>
            <a:off x="710380" y="1406576"/>
            <a:ext cx="11233913" cy="4917256"/>
          </a:xfrm>
          <a:prstGeom prst="rect">
            <a:avLst/>
          </a:prstGeom>
          <a:noFill/>
          <a:ln>
            <a:noFill/>
          </a:ln>
        </p:spPr>
        <p:txBody>
          <a:bodyPr spcFirstLastPara="1" wrap="square" lIns="91425" tIns="45700" rIns="91425" bIns="45700" anchor="t" anchorCtr="0">
            <a:normAutofit lnSpcReduction="10000"/>
          </a:bodyPr>
          <a:lstStyle/>
          <a:p>
            <a:pPr marL="114300" lvl="0" indent="0">
              <a:buNone/>
            </a:pPr>
            <a:r>
              <a:rPr lang="pt-PT" sz="3200" b="1" dirty="0">
                <a:latin typeface="Abel"/>
                <a:ea typeface="Abel"/>
                <a:cs typeface="Abel"/>
                <a:sym typeface="Abel"/>
              </a:rPr>
              <a:t>Partilha do património cultural através de histórias digitais
</a:t>
            </a:r>
            <a:endParaRPr dirty="0">
              <a:latin typeface="Abel"/>
              <a:ea typeface="Abel"/>
              <a:cs typeface="Abel"/>
              <a:sym typeface="Abel"/>
            </a:endParaRPr>
          </a:p>
          <a:p>
            <a:pPr marL="114300" lvl="0" indent="0">
              <a:buNone/>
            </a:pPr>
            <a:r>
              <a:rPr lang="pt-PT" sz="3200" dirty="0">
                <a:solidFill>
                  <a:srgbClr val="1A1A1A"/>
                </a:solidFill>
                <a:latin typeface="Abel"/>
                <a:ea typeface="Abel"/>
                <a:cs typeface="Abel"/>
                <a:sym typeface="Abel"/>
              </a:rPr>
              <a:t>Histórias sobre o património cultural são muito eficazes na criação de experiências poderosas e um sentido de proximidade psicológica</a:t>
            </a:r>
            <a:r>
              <a:rPr lang="en-IE" sz="3200" dirty="0">
                <a:solidFill>
                  <a:srgbClr val="1A1A1A"/>
                </a:solidFill>
                <a:latin typeface="Abel"/>
                <a:ea typeface="Abel"/>
                <a:cs typeface="Abel"/>
                <a:sym typeface="Abel"/>
              </a:rPr>
              <a:t>.</a:t>
            </a:r>
            <a:endParaRPr dirty="0"/>
          </a:p>
          <a:p>
            <a:pPr marL="114300" lvl="0" indent="0" algn="l" rtl="0">
              <a:lnSpc>
                <a:spcPct val="90000"/>
              </a:lnSpc>
              <a:spcBef>
                <a:spcPts val="1000"/>
              </a:spcBef>
              <a:spcAft>
                <a:spcPts val="0"/>
              </a:spcAft>
              <a:buSzPts val="1800"/>
              <a:buNone/>
            </a:pPr>
            <a:endParaRPr sz="3200" dirty="0">
              <a:solidFill>
                <a:srgbClr val="1A1A1A"/>
              </a:solidFill>
              <a:latin typeface="Abel"/>
              <a:ea typeface="Abel"/>
              <a:cs typeface="Abel"/>
              <a:sym typeface="Abel"/>
            </a:endParaRPr>
          </a:p>
          <a:p>
            <a:pPr marL="457200" lvl="0" indent="-342900" algn="l" rtl="0">
              <a:lnSpc>
                <a:spcPct val="90000"/>
              </a:lnSpc>
              <a:spcBef>
                <a:spcPts val="1000"/>
              </a:spcBef>
              <a:spcAft>
                <a:spcPts val="0"/>
              </a:spcAft>
              <a:buClr>
                <a:schemeClr val="dk1"/>
              </a:buClr>
              <a:buSzPts val="1800"/>
              <a:buChar char="•"/>
            </a:pPr>
            <a:r>
              <a:rPr lang="pt-PT" sz="3200" dirty="0">
                <a:solidFill>
                  <a:srgbClr val="1A1A1A"/>
                </a:solidFill>
                <a:latin typeface="Abel"/>
                <a:ea typeface="Abel"/>
                <a:cs typeface="Abel"/>
                <a:sym typeface="Abel"/>
              </a:rPr>
              <a:t>Despoletam as nossas próprias memórias pessoais, emoções e experiências</a:t>
            </a:r>
          </a:p>
          <a:p>
            <a:pPr marL="457200" lvl="0" indent="-342900" algn="l" rtl="0">
              <a:lnSpc>
                <a:spcPct val="90000"/>
              </a:lnSpc>
              <a:spcBef>
                <a:spcPts val="1000"/>
              </a:spcBef>
              <a:spcAft>
                <a:spcPts val="0"/>
              </a:spcAft>
              <a:buClr>
                <a:schemeClr val="dk1"/>
              </a:buClr>
              <a:buSzPts val="1800"/>
              <a:buChar char="•"/>
            </a:pPr>
            <a:r>
              <a:rPr lang="pt-PT" sz="3200" dirty="0">
                <a:solidFill>
                  <a:srgbClr val="1A1A1A"/>
                </a:solidFill>
                <a:latin typeface="Abel"/>
                <a:ea typeface="Abel"/>
                <a:cs typeface="Abel"/>
                <a:sym typeface="Abel"/>
              </a:rPr>
              <a:t>Geram empatia</a:t>
            </a:r>
          </a:p>
          <a:p>
            <a:pPr marL="457200" lvl="0" indent="-342900" algn="l" rtl="0">
              <a:lnSpc>
                <a:spcPct val="90000"/>
              </a:lnSpc>
              <a:spcBef>
                <a:spcPts val="1000"/>
              </a:spcBef>
              <a:spcAft>
                <a:spcPts val="0"/>
              </a:spcAft>
              <a:buClr>
                <a:schemeClr val="dk1"/>
              </a:buClr>
              <a:buSzPts val="1800"/>
              <a:buChar char="•"/>
            </a:pPr>
            <a:r>
              <a:rPr lang="pt-PT" sz="3200" dirty="0">
                <a:solidFill>
                  <a:srgbClr val="1A1A1A"/>
                </a:solidFill>
                <a:latin typeface="Abel"/>
                <a:ea typeface="Abel"/>
                <a:cs typeface="Abel"/>
                <a:sym typeface="Abel"/>
              </a:rPr>
              <a:t>Eles fomentam o nosso compromisso</a:t>
            </a:r>
            <a:endParaRPr sz="1800" dirty="0">
              <a:latin typeface="Calibri"/>
              <a:ea typeface="Calibri"/>
              <a:cs typeface="Calibri"/>
              <a:sym typeface="Calibri"/>
            </a:endParaRPr>
          </a:p>
          <a:p>
            <a:pPr marL="114300" lvl="0" indent="0" algn="l" rtl="0">
              <a:lnSpc>
                <a:spcPct val="90000"/>
              </a:lnSpc>
              <a:spcBef>
                <a:spcPts val="1000"/>
              </a:spcBef>
              <a:spcAft>
                <a:spcPts val="0"/>
              </a:spcAft>
              <a:buSzPts val="1800"/>
              <a:buNone/>
            </a:pPr>
            <a:endParaRPr sz="3200" dirty="0">
              <a:latin typeface="Abel"/>
              <a:ea typeface="Abel"/>
              <a:cs typeface="Abel"/>
              <a:sym typeface="Abel"/>
            </a:endParaRPr>
          </a:p>
        </p:txBody>
      </p:sp>
      <p:pic>
        <p:nvPicPr>
          <p:cNvPr id="672" name="Google Shape;672;p68" descr="Text&#10;&#10;Description automatically generated"/>
          <p:cNvPicPr preferRelativeResize="0"/>
          <p:nvPr/>
        </p:nvPicPr>
        <p:blipFill rotWithShape="1">
          <a:blip r:embed="rId4">
            <a:alphaModFix/>
          </a:blip>
          <a:srcRect/>
          <a:stretch/>
        </p:blipFill>
        <p:spPr>
          <a:xfrm>
            <a:off x="127819" y="6256901"/>
            <a:ext cx="1964299" cy="427819"/>
          </a:xfrm>
          <a:prstGeom prst="rect">
            <a:avLst/>
          </a:prstGeom>
          <a:noFill/>
          <a:ln>
            <a:noFill/>
          </a:ln>
        </p:spPr>
      </p:pic>
      <p:pic>
        <p:nvPicPr>
          <p:cNvPr id="673" name="Google Shape;673;p68"/>
          <p:cNvPicPr preferRelativeResize="0"/>
          <p:nvPr/>
        </p:nvPicPr>
        <p:blipFill rotWithShape="1">
          <a:blip r:embed="rId5">
            <a:alphaModFix/>
          </a:blip>
          <a:srcRect/>
          <a:stretch/>
        </p:blipFill>
        <p:spPr>
          <a:xfrm>
            <a:off x="11481619" y="152449"/>
            <a:ext cx="462675" cy="70919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77"/>
        <p:cNvGrpSpPr/>
        <p:nvPr/>
      </p:nvGrpSpPr>
      <p:grpSpPr>
        <a:xfrm>
          <a:off x="0" y="0"/>
          <a:ext cx="0" cy="0"/>
          <a:chOff x="0" y="0"/>
          <a:chExt cx="0" cy="0"/>
        </a:xfrm>
      </p:grpSpPr>
      <p:sp>
        <p:nvSpPr>
          <p:cNvPr id="678" name="Google Shape;678;p69"/>
          <p:cNvSpPr txBox="1">
            <a:spLocks noGrp="1"/>
          </p:cNvSpPr>
          <p:nvPr>
            <p:ph type="title"/>
          </p:nvPr>
        </p:nvSpPr>
        <p:spPr>
          <a:xfrm>
            <a:off x="838200" y="342746"/>
            <a:ext cx="10515600" cy="1325563"/>
          </a:xfrm>
          <a:prstGeom prst="rect">
            <a:avLst/>
          </a:prstGeom>
          <a:noFill/>
          <a:ln>
            <a:noFill/>
          </a:ln>
        </p:spPr>
        <p:txBody>
          <a:bodyPr spcFirstLastPara="1" wrap="square" lIns="91425" tIns="45700" rIns="91425" bIns="45700" anchor="ctr" anchorCtr="0">
            <a:normAutofit/>
          </a:bodyPr>
          <a:lstStyle/>
          <a:p>
            <a:pPr lvl="0"/>
            <a:r>
              <a:rPr lang="pt-PT" b="1" dirty="0">
                <a:latin typeface="Abel"/>
                <a:ea typeface="Abel"/>
                <a:cs typeface="Abel"/>
                <a:sym typeface="Abel"/>
              </a:rPr>
              <a:t>O poder da narrativa digital</a:t>
            </a:r>
            <a:endParaRPr b="1" dirty="0"/>
          </a:p>
        </p:txBody>
      </p:sp>
      <p:sp>
        <p:nvSpPr>
          <p:cNvPr id="679" name="Google Shape;679;p69"/>
          <p:cNvSpPr txBox="1">
            <a:spLocks noGrp="1"/>
          </p:cNvSpPr>
          <p:nvPr>
            <p:ph type="body" idx="1"/>
          </p:nvPr>
        </p:nvSpPr>
        <p:spPr>
          <a:xfrm>
            <a:off x="710381" y="1668309"/>
            <a:ext cx="10771238" cy="4493500"/>
          </a:xfrm>
          <a:prstGeom prst="rect">
            <a:avLst/>
          </a:prstGeom>
          <a:noFill/>
          <a:ln>
            <a:noFill/>
          </a:ln>
        </p:spPr>
        <p:txBody>
          <a:bodyPr spcFirstLastPara="1" wrap="square" lIns="91425" tIns="45700" rIns="91425" bIns="45700" anchor="t" anchorCtr="0">
            <a:normAutofit fontScale="32500" lnSpcReduction="20000"/>
          </a:bodyPr>
          <a:lstStyle/>
          <a:p>
            <a:pPr marL="114300" lvl="0" indent="0">
              <a:buSzPct val="49896"/>
              <a:buNone/>
            </a:pPr>
            <a:r>
              <a:rPr lang="en-IE" sz="11100" dirty="0">
                <a:latin typeface="Abel"/>
                <a:ea typeface="Abel"/>
                <a:cs typeface="Abel"/>
                <a:sym typeface="Abel"/>
              </a:rPr>
              <a:t>As </a:t>
            </a:r>
            <a:r>
              <a:rPr lang="en-IE" sz="11100" dirty="0" err="1">
                <a:latin typeface="Abel"/>
                <a:ea typeface="Abel"/>
                <a:cs typeface="Abel"/>
                <a:sym typeface="Abel"/>
              </a:rPr>
              <a:t>histórias</a:t>
            </a:r>
            <a:r>
              <a:rPr lang="en-IE" sz="11100" dirty="0">
                <a:latin typeface="Abel"/>
                <a:ea typeface="Abel"/>
                <a:cs typeface="Abel"/>
                <a:sym typeface="Abel"/>
              </a:rPr>
              <a:t> </a:t>
            </a:r>
            <a:r>
              <a:rPr lang="en-IE" sz="11100" dirty="0" err="1">
                <a:latin typeface="Abel"/>
                <a:ea typeface="Abel"/>
                <a:cs typeface="Abel"/>
                <a:sym typeface="Abel"/>
              </a:rPr>
              <a:t>permitem-nos</a:t>
            </a:r>
            <a:r>
              <a:rPr lang="en-IE" sz="11100" dirty="0">
                <a:latin typeface="Abel"/>
                <a:ea typeface="Abel"/>
                <a:cs typeface="Abel"/>
                <a:sym typeface="Abel"/>
              </a:rPr>
              <a:t>:
</a:t>
            </a:r>
            <a:endParaRPr sz="9000" b="1" dirty="0">
              <a:latin typeface="Abel"/>
              <a:ea typeface="Abel"/>
              <a:cs typeface="Abel"/>
              <a:sym typeface="Abel"/>
            </a:endParaRPr>
          </a:p>
          <a:p>
            <a:pPr lvl="0">
              <a:lnSpc>
                <a:spcPct val="107000"/>
              </a:lnSpc>
              <a:buSzPct val="56514"/>
            </a:pPr>
            <a:r>
              <a:rPr lang="pt-PT" sz="9800" dirty="0">
                <a:solidFill>
                  <a:srgbClr val="1A1A1A"/>
                </a:solidFill>
                <a:latin typeface="Abel"/>
                <a:ea typeface="Abel"/>
                <a:cs typeface="Abel"/>
                <a:sym typeface="Abel"/>
              </a:rPr>
              <a:t>Dar sentido ao mundo
Aprender e alargar o nosso conhecimento
Refletir e mudar o nosso comportamento
Ter empatia e conectar-se uns com os outros
Manter as culturas vivas</a:t>
            </a:r>
            <a:endParaRPr dirty="0">
              <a:latin typeface="Abel"/>
              <a:ea typeface="Abel"/>
              <a:cs typeface="Abel"/>
              <a:sym typeface="Abel"/>
            </a:endParaRPr>
          </a:p>
        </p:txBody>
      </p:sp>
      <p:pic>
        <p:nvPicPr>
          <p:cNvPr id="680" name="Google Shape;680;p69" descr="Text&#10;&#10;Description automatically generated"/>
          <p:cNvPicPr preferRelativeResize="0"/>
          <p:nvPr/>
        </p:nvPicPr>
        <p:blipFill rotWithShape="1">
          <a:blip r:embed="rId4">
            <a:alphaModFix/>
          </a:blip>
          <a:srcRect/>
          <a:stretch/>
        </p:blipFill>
        <p:spPr>
          <a:xfrm>
            <a:off x="147484" y="6255570"/>
            <a:ext cx="1964299" cy="427819"/>
          </a:xfrm>
          <a:prstGeom prst="rect">
            <a:avLst/>
          </a:prstGeom>
          <a:noFill/>
          <a:ln>
            <a:noFill/>
          </a:ln>
        </p:spPr>
      </p:pic>
      <p:pic>
        <p:nvPicPr>
          <p:cNvPr id="681" name="Google Shape;681;p69"/>
          <p:cNvPicPr preferRelativeResize="0"/>
          <p:nvPr/>
        </p:nvPicPr>
        <p:blipFill rotWithShape="1">
          <a:blip r:embed="rId5">
            <a:alphaModFix/>
          </a:blip>
          <a:srcRect/>
          <a:stretch/>
        </p:blipFill>
        <p:spPr>
          <a:xfrm>
            <a:off x="11481619" y="152449"/>
            <a:ext cx="462675" cy="70919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7"/>
          <p:cNvSpPr txBox="1"/>
          <p:nvPr/>
        </p:nvSpPr>
        <p:spPr>
          <a:xfrm>
            <a:off x="3037812" y="6117162"/>
            <a:ext cx="677164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IE" sz="1000" b="0" i="0" u="none" strike="noStrike" cap="non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sz="1400" b="0" i="0" u="none" strike="noStrike" cap="none">
              <a:solidFill>
                <a:srgbClr val="000000"/>
              </a:solidFill>
              <a:latin typeface="Arial"/>
              <a:ea typeface="Arial"/>
              <a:cs typeface="Arial"/>
              <a:sym typeface="Arial"/>
            </a:endParaRPr>
          </a:p>
        </p:txBody>
      </p:sp>
      <p:pic>
        <p:nvPicPr>
          <p:cNvPr id="687" name="Google Shape;687;p1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688" name="Google Shape;688;p1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689" name="Google Shape;689;p17"/>
          <p:cNvPicPr preferRelativeResize="0"/>
          <p:nvPr/>
        </p:nvPicPr>
        <p:blipFill rotWithShape="1">
          <a:blip r:embed="rId4">
            <a:alphaModFix/>
          </a:blip>
          <a:srcRect/>
          <a:stretch/>
        </p:blipFill>
        <p:spPr>
          <a:xfrm>
            <a:off x="11374639" y="152449"/>
            <a:ext cx="462675" cy="709197"/>
          </a:xfrm>
          <a:prstGeom prst="rect">
            <a:avLst/>
          </a:prstGeom>
          <a:noFill/>
          <a:ln>
            <a:noFill/>
          </a:ln>
        </p:spPr>
      </p:pic>
      <p:grpSp>
        <p:nvGrpSpPr>
          <p:cNvPr id="690" name="Google Shape;690;p17"/>
          <p:cNvGrpSpPr/>
          <p:nvPr/>
        </p:nvGrpSpPr>
        <p:grpSpPr>
          <a:xfrm>
            <a:off x="2602130" y="3591659"/>
            <a:ext cx="6987740" cy="2019664"/>
            <a:chOff x="1671918" y="2487063"/>
            <a:chExt cx="6453775" cy="1865333"/>
          </a:xfrm>
        </p:grpSpPr>
        <p:pic>
          <p:nvPicPr>
            <p:cNvPr id="691" name="Google Shape;691;p17"/>
            <p:cNvPicPr preferRelativeResize="0"/>
            <p:nvPr/>
          </p:nvPicPr>
          <p:blipFill rotWithShape="1">
            <a:blip r:embed="rId5">
              <a:alphaModFix/>
            </a:blip>
            <a:srcRect/>
            <a:stretch/>
          </p:blipFill>
          <p:spPr>
            <a:xfrm>
              <a:off x="3628337" y="3554732"/>
              <a:ext cx="1131311" cy="754207"/>
            </a:xfrm>
            <a:prstGeom prst="rect">
              <a:avLst/>
            </a:prstGeom>
            <a:noFill/>
            <a:ln>
              <a:noFill/>
            </a:ln>
          </p:spPr>
        </p:pic>
        <p:pic>
          <p:nvPicPr>
            <p:cNvPr id="692" name="Google Shape;692;p17" descr="Logo&#10;&#10;Description automatically generated"/>
            <p:cNvPicPr preferRelativeResize="0"/>
            <p:nvPr/>
          </p:nvPicPr>
          <p:blipFill rotWithShape="1">
            <a:blip r:embed="rId6">
              <a:alphaModFix/>
            </a:blip>
            <a:srcRect/>
            <a:stretch/>
          </p:blipFill>
          <p:spPr>
            <a:xfrm>
              <a:off x="6637985" y="3567439"/>
              <a:ext cx="1487708" cy="741500"/>
            </a:xfrm>
            <a:prstGeom prst="rect">
              <a:avLst/>
            </a:prstGeom>
            <a:noFill/>
            <a:ln>
              <a:noFill/>
            </a:ln>
          </p:spPr>
        </p:pic>
        <p:pic>
          <p:nvPicPr>
            <p:cNvPr id="693" name="Google Shape;693;p17" descr="A picture containing text, first-aid kit, sign&#10;&#10;Description automatically generated"/>
            <p:cNvPicPr preferRelativeResize="0"/>
            <p:nvPr/>
          </p:nvPicPr>
          <p:blipFill rotWithShape="1">
            <a:blip r:embed="rId7">
              <a:alphaModFix/>
            </a:blip>
            <a:srcRect/>
            <a:stretch/>
          </p:blipFill>
          <p:spPr>
            <a:xfrm>
              <a:off x="4572000" y="2510287"/>
              <a:ext cx="594745" cy="853963"/>
            </a:xfrm>
            <a:prstGeom prst="rect">
              <a:avLst/>
            </a:prstGeom>
            <a:noFill/>
            <a:ln>
              <a:noFill/>
            </a:ln>
          </p:spPr>
        </p:pic>
        <p:pic>
          <p:nvPicPr>
            <p:cNvPr id="694" name="Google Shape;694;p17" descr="A picture containing text&#10;&#10;Description automatically generated"/>
            <p:cNvPicPr preferRelativeResize="0"/>
            <p:nvPr/>
          </p:nvPicPr>
          <p:blipFill rotWithShape="1">
            <a:blip r:embed="rId8">
              <a:alphaModFix/>
            </a:blip>
            <a:srcRect/>
            <a:stretch/>
          </p:blipFill>
          <p:spPr>
            <a:xfrm>
              <a:off x="5827597" y="2487063"/>
              <a:ext cx="1007918" cy="1007918"/>
            </a:xfrm>
            <a:prstGeom prst="rect">
              <a:avLst/>
            </a:prstGeom>
            <a:noFill/>
            <a:ln>
              <a:noFill/>
            </a:ln>
          </p:spPr>
        </p:pic>
        <p:pic>
          <p:nvPicPr>
            <p:cNvPr id="695" name="Google Shape;695;p17" descr="A picture containing text&#10;&#10;Description automatically generated"/>
            <p:cNvPicPr preferRelativeResize="0"/>
            <p:nvPr/>
          </p:nvPicPr>
          <p:blipFill rotWithShape="1">
            <a:blip r:embed="rId9">
              <a:alphaModFix/>
            </a:blip>
            <a:srcRect/>
            <a:stretch/>
          </p:blipFill>
          <p:spPr>
            <a:xfrm>
              <a:off x="5228359" y="3462417"/>
              <a:ext cx="889979" cy="889979"/>
            </a:xfrm>
            <a:prstGeom prst="rect">
              <a:avLst/>
            </a:prstGeom>
            <a:noFill/>
            <a:ln>
              <a:noFill/>
            </a:ln>
          </p:spPr>
        </p:pic>
        <p:pic>
          <p:nvPicPr>
            <p:cNvPr id="696" name="Google Shape;696;p17" descr="Logo&#10;&#10;Description automatically generated with medium confidence"/>
            <p:cNvPicPr preferRelativeResize="0"/>
            <p:nvPr/>
          </p:nvPicPr>
          <p:blipFill rotWithShape="1">
            <a:blip r:embed="rId10">
              <a:alphaModFix/>
            </a:blip>
            <a:srcRect/>
            <a:stretch/>
          </p:blipFill>
          <p:spPr>
            <a:xfrm>
              <a:off x="1671918" y="3687222"/>
              <a:ext cx="1487708" cy="607605"/>
            </a:xfrm>
            <a:prstGeom prst="rect">
              <a:avLst/>
            </a:prstGeom>
            <a:noFill/>
            <a:ln>
              <a:noFill/>
            </a:ln>
          </p:spPr>
        </p:pic>
        <p:pic>
          <p:nvPicPr>
            <p:cNvPr id="697" name="Google Shape;697;p17" descr="Logo&#10;&#10;Description automatically generated with medium confidence"/>
            <p:cNvPicPr preferRelativeResize="0"/>
            <p:nvPr/>
          </p:nvPicPr>
          <p:blipFill rotWithShape="1">
            <a:blip r:embed="rId11">
              <a:alphaModFix/>
            </a:blip>
            <a:srcRect/>
            <a:stretch/>
          </p:blipFill>
          <p:spPr>
            <a:xfrm>
              <a:off x="2822894" y="2510287"/>
              <a:ext cx="1007918" cy="984694"/>
            </a:xfrm>
            <a:prstGeom prst="rect">
              <a:avLst/>
            </a:prstGeom>
            <a:noFill/>
            <a:ln>
              <a:noFill/>
            </a:ln>
          </p:spPr>
        </p:pic>
      </p:grpSp>
      <p:pic>
        <p:nvPicPr>
          <p:cNvPr id="698" name="Google Shape;698;p17"/>
          <p:cNvPicPr preferRelativeResize="0"/>
          <p:nvPr/>
        </p:nvPicPr>
        <p:blipFill rotWithShape="1">
          <a:blip r:embed="rId12">
            <a:alphaModFix/>
          </a:blip>
          <a:srcRect/>
          <a:stretch/>
        </p:blipFill>
        <p:spPr>
          <a:xfrm>
            <a:off x="5129963" y="398400"/>
            <a:ext cx="1932074" cy="25011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135"/>
        <p:cNvGrpSpPr/>
        <p:nvPr/>
      </p:nvGrpSpPr>
      <p:grpSpPr>
        <a:xfrm>
          <a:off x="0" y="0"/>
          <a:ext cx="0" cy="0"/>
          <a:chOff x="0" y="0"/>
          <a:chExt cx="0" cy="0"/>
        </a:xfrm>
      </p:grpSpPr>
      <p:sp>
        <p:nvSpPr>
          <p:cNvPr id="136" name="Google Shape;136;p30"/>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7" name="Google Shape;137;p3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138" name="Google Shape;138;p3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9" name="Google Shape;139;p3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140" name="Google Shape;140;p30"/>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141" name="Google Shape;141;p3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2" name="Google Shape;142;p30"/>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43" name="Google Shape;143;p30"/>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lvl="0">
              <a:buSzPts val="4400"/>
            </a:pPr>
            <a:r>
              <a:rPr lang="pt-PT" dirty="0"/>
              <a:t>Editar e apresentar a sua história online</a:t>
            </a:r>
            <a:endParaRPr dirty="0"/>
          </a:p>
        </p:txBody>
      </p:sp>
      <p:sp>
        <p:nvSpPr>
          <p:cNvPr id="144" name="Google Shape;144;p30"/>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en-IE" sz="4400" b="1" dirty="0" err="1">
                <a:solidFill>
                  <a:schemeClr val="accent2"/>
                </a:solidFill>
                <a:latin typeface="Arial Black"/>
                <a:ea typeface="Arial Black"/>
                <a:cs typeface="Arial Black"/>
                <a:sym typeface="Arial Black"/>
              </a:rPr>
              <a:t>Edição</a:t>
            </a:r>
            <a:r>
              <a:rPr lang="en-IE" sz="4400" b="1" dirty="0">
                <a:solidFill>
                  <a:schemeClr val="accent2"/>
                </a:solidFill>
                <a:latin typeface="Arial Black"/>
                <a:ea typeface="Arial Black"/>
                <a:cs typeface="Arial Black"/>
                <a:sym typeface="Arial Black"/>
              </a:rPr>
              <a:t> Digital</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
        <p:cNvGrpSpPr/>
        <p:nvPr/>
      </p:nvGrpSpPr>
      <p:grpSpPr>
        <a:xfrm>
          <a:off x="0" y="0"/>
          <a:ext cx="0" cy="0"/>
          <a:chOff x="0" y="0"/>
          <a:chExt cx="0" cy="0"/>
        </a:xfrm>
      </p:grpSpPr>
      <p:pic>
        <p:nvPicPr>
          <p:cNvPr id="149" name="Google Shape;149;p10" descr="A close-up of a microphone&#10;&#10;Description automatically generated with medium confidence"/>
          <p:cNvPicPr preferRelativeResize="0"/>
          <p:nvPr/>
        </p:nvPicPr>
        <p:blipFill rotWithShape="1">
          <a:blip r:embed="rId3">
            <a:alphaModFix amt="35000"/>
          </a:blip>
          <a:srcRect t="40875" b="21589"/>
          <a:stretch/>
        </p:blipFill>
        <p:spPr>
          <a:xfrm>
            <a:off x="-7" y="-8"/>
            <a:ext cx="12192000" cy="6855958"/>
          </a:xfrm>
          <a:prstGeom prst="rect">
            <a:avLst/>
          </a:prstGeom>
          <a:noFill/>
          <a:ln>
            <a:noFill/>
          </a:ln>
        </p:spPr>
      </p:pic>
      <p:sp>
        <p:nvSpPr>
          <p:cNvPr id="150" name="Google Shape;150;p10"/>
          <p:cNvSpPr txBox="1"/>
          <p:nvPr/>
        </p:nvSpPr>
        <p:spPr>
          <a:xfrm>
            <a:off x="584008" y="2298190"/>
            <a:ext cx="6499826" cy="2939947"/>
          </a:xfrm>
          <a:prstGeom prst="rect">
            <a:avLst/>
          </a:prstGeom>
          <a:noFill/>
          <a:ln>
            <a:noFill/>
          </a:ln>
        </p:spPr>
        <p:txBody>
          <a:bodyPr spcFirstLastPara="1" wrap="square" lIns="91425" tIns="45700" rIns="91425" bIns="45700" anchor="t" anchorCtr="0">
            <a:noAutofit/>
          </a:bodyPr>
          <a:lstStyle/>
          <a:p>
            <a:pPr lvl="0">
              <a:lnSpc>
                <a:spcPct val="90000"/>
              </a:lnSpc>
            </a:pPr>
            <a:r>
              <a:rPr lang="en-IE" sz="3600" dirty="0" err="1">
                <a:solidFill>
                  <a:srgbClr val="E1AE44"/>
                </a:solidFill>
                <a:latin typeface="Abel"/>
                <a:ea typeface="Abel"/>
                <a:cs typeface="Abel"/>
                <a:sym typeface="Abel"/>
              </a:rPr>
              <a:t>Edição</a:t>
            </a:r>
            <a:r>
              <a:rPr lang="en-IE" sz="3600" dirty="0">
                <a:solidFill>
                  <a:srgbClr val="E1AE44"/>
                </a:solidFill>
                <a:latin typeface="Abel"/>
                <a:ea typeface="Abel"/>
                <a:cs typeface="Abel"/>
                <a:sym typeface="Abel"/>
              </a:rPr>
              <a:t> Digital</a:t>
            </a:r>
            <a:br>
              <a:rPr lang="en-IE" sz="2400" b="0" i="0" u="none" strike="noStrike" cap="none" dirty="0">
                <a:solidFill>
                  <a:srgbClr val="D8D8D8"/>
                </a:solidFill>
                <a:latin typeface="Abel"/>
                <a:ea typeface="Abel"/>
                <a:cs typeface="Abel"/>
                <a:sym typeface="Abel"/>
              </a:rPr>
            </a:br>
            <a:r>
              <a:rPr lang="pt-PT" sz="2800" dirty="0">
                <a:solidFill>
                  <a:srgbClr val="F2F2F2"/>
                </a:solidFill>
                <a:latin typeface="Abel"/>
                <a:ea typeface="Abel"/>
                <a:cs typeface="Abel"/>
                <a:sym typeface="Abel"/>
              </a:rPr>
              <a:t>A edição digital é o processo de transferência de filmes e áudio para um editor digital, de forma a editar e fazer alterações nos seus ficheiros de media. É aqui que combina peças visuais e áudio para criar e publicar conteúdos digitais.
</a:t>
            </a:r>
            <a:endParaRPr sz="2400" b="0" i="0" u="none" strike="noStrike" cap="none" dirty="0">
              <a:solidFill>
                <a:schemeClr val="lt1"/>
              </a:solidFill>
              <a:latin typeface="Abel"/>
              <a:ea typeface="Abel"/>
              <a:cs typeface="Abel"/>
              <a:sym typeface="Abel"/>
            </a:endParaRPr>
          </a:p>
        </p:txBody>
      </p:sp>
      <p:sp>
        <p:nvSpPr>
          <p:cNvPr id="151" name="Google Shape;151;p10"/>
          <p:cNvSpPr/>
          <p:nvPr/>
        </p:nvSpPr>
        <p:spPr>
          <a:xfrm>
            <a:off x="7525108" y="-2055"/>
            <a:ext cx="4666892" cy="3481643"/>
          </a:xfrm>
          <a:custGeom>
            <a:avLst/>
            <a:gdLst/>
            <a:ahLst/>
            <a:cxnLst/>
            <a:rect l="l" t="t" r="r" b="b"/>
            <a:pathLst>
              <a:path w="4666892" h="3481643" extrusionOk="0">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8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52" name="Google Shape;152;p10"/>
          <p:cNvPicPr preferRelativeResize="0"/>
          <p:nvPr/>
        </p:nvPicPr>
        <p:blipFill rotWithShape="1">
          <a:blip r:embed="rId4">
            <a:alphaModFix/>
          </a:blip>
          <a:srcRect t="25463" b="25463"/>
          <a:stretch/>
        </p:blipFill>
        <p:spPr>
          <a:xfrm>
            <a:off x="7689829" y="-2055"/>
            <a:ext cx="4502173" cy="3316924"/>
          </a:xfrm>
          <a:custGeom>
            <a:avLst/>
            <a:gdLst/>
            <a:ahLst/>
            <a:cxnLst/>
            <a:rect l="l" t="t" r="r" b="b"/>
            <a:pathLst>
              <a:path w="4502173" h="3316924" extrusionOk="0">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noFill/>
          <a:ln>
            <a:noFill/>
          </a:ln>
        </p:spPr>
      </p:pic>
      <p:sp>
        <p:nvSpPr>
          <p:cNvPr id="153" name="Google Shape;153;p10"/>
          <p:cNvSpPr/>
          <p:nvPr/>
        </p:nvSpPr>
        <p:spPr>
          <a:xfrm>
            <a:off x="8604737" y="3918051"/>
            <a:ext cx="3587263" cy="2939948"/>
          </a:xfrm>
          <a:custGeom>
            <a:avLst/>
            <a:gdLst/>
            <a:ahLst/>
            <a:cxnLst/>
            <a:rect l="l" t="t" r="r" b="b"/>
            <a:pathLst>
              <a:path w="3587263" h="2939948" extrusionOk="0">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54" name="Google Shape;154;p10" descr="A picture containing text, indoor&#10;&#10;Description automatically generated"/>
          <p:cNvPicPr preferRelativeResize="0"/>
          <p:nvPr/>
        </p:nvPicPr>
        <p:blipFill rotWithShape="1">
          <a:blip r:embed="rId5">
            <a:alphaModFix/>
          </a:blip>
          <a:srcRect r="17680" b="-4"/>
          <a:stretch/>
        </p:blipFill>
        <p:spPr>
          <a:xfrm>
            <a:off x="8768834" y="4082148"/>
            <a:ext cx="3423175" cy="2775859"/>
          </a:xfrm>
          <a:custGeom>
            <a:avLst/>
            <a:gdLst/>
            <a:ahLst/>
            <a:cxnLst/>
            <a:rect l="l" t="t" r="r" b="b"/>
            <a:pathLst>
              <a:path w="3423175" h="2775859" extrusionOk="0">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ln>
            <a:noFill/>
          </a:ln>
        </p:spPr>
      </p:pic>
      <p:sp>
        <p:nvSpPr>
          <p:cNvPr id="155" name="Google Shape;155;p1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6" name="Google Shape;156;p10" descr="Text&#10;&#10;Description automatically generated"/>
          <p:cNvPicPr preferRelativeResize="0"/>
          <p:nvPr/>
        </p:nvPicPr>
        <p:blipFill rotWithShape="1">
          <a:blip r:embed="rId6">
            <a:alphaModFix/>
          </a:blip>
          <a:srcRect/>
          <a:stretch/>
        </p:blipFill>
        <p:spPr>
          <a:xfrm>
            <a:off x="235341" y="6242795"/>
            <a:ext cx="1964299" cy="427819"/>
          </a:xfrm>
          <a:prstGeom prst="rect">
            <a:avLst/>
          </a:prstGeom>
          <a:noFill/>
          <a:ln>
            <a:noFill/>
          </a:ln>
        </p:spPr>
      </p:pic>
      <p:sp>
        <p:nvSpPr>
          <p:cNvPr id="157" name="Google Shape;157;p1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8" name="Google Shape;158;p10"/>
          <p:cNvPicPr preferRelativeResize="0"/>
          <p:nvPr/>
        </p:nvPicPr>
        <p:blipFill rotWithShape="1">
          <a:blip r:embed="rId7">
            <a:alphaModFix/>
          </a:blip>
          <a:srcRect/>
          <a:stretch/>
        </p:blipFill>
        <p:spPr>
          <a:xfrm>
            <a:off x="11374639" y="152449"/>
            <a:ext cx="462675" cy="7091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31"/>
          <p:cNvSpPr/>
          <p:nvPr/>
        </p:nvSpPr>
        <p:spPr>
          <a:xfrm>
            <a:off x="-1"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64" name="Google Shape;164;p31"/>
          <p:cNvCxnSpPr/>
          <p:nvPr/>
        </p:nvCxnSpPr>
        <p:spPr>
          <a:xfrm rot="10800000">
            <a:off x="1" y="2026340"/>
            <a:ext cx="6095999" cy="0"/>
          </a:xfrm>
          <a:prstGeom prst="straightConnector1">
            <a:avLst/>
          </a:prstGeom>
          <a:noFill/>
          <a:ln w="12700" cap="flat" cmpd="sng">
            <a:solidFill>
              <a:schemeClr val="accent2"/>
            </a:solidFill>
            <a:prstDash val="solid"/>
            <a:round/>
            <a:headEnd type="none" w="sm" len="sm"/>
            <a:tailEnd type="none" w="sm" len="sm"/>
          </a:ln>
        </p:spPr>
      </p:cxnSp>
      <p:sp>
        <p:nvSpPr>
          <p:cNvPr id="165" name="Google Shape;165;p31"/>
          <p:cNvSpPr txBox="1"/>
          <p:nvPr/>
        </p:nvSpPr>
        <p:spPr>
          <a:xfrm>
            <a:off x="340042" y="2295148"/>
            <a:ext cx="6436677" cy="3760259"/>
          </a:xfrm>
          <a:prstGeom prst="rect">
            <a:avLst/>
          </a:prstGeom>
          <a:noFill/>
          <a:ln>
            <a:noFill/>
          </a:ln>
        </p:spPr>
        <p:txBody>
          <a:bodyPr spcFirstLastPara="1" wrap="square" lIns="91425" tIns="45700" rIns="91425" bIns="45700" anchor="t" anchorCtr="0">
            <a:noAutofit/>
          </a:bodyPr>
          <a:lstStyle/>
          <a:p>
            <a:pPr lvl="0">
              <a:lnSpc>
                <a:spcPct val="107000"/>
              </a:lnSpc>
            </a:pPr>
            <a:r>
              <a:rPr lang="en-IE" sz="3600" dirty="0" err="1">
                <a:solidFill>
                  <a:srgbClr val="E1AE44"/>
                </a:solidFill>
                <a:latin typeface="Abel"/>
                <a:ea typeface="Abel"/>
                <a:cs typeface="Abel"/>
                <a:sym typeface="Abel"/>
              </a:rPr>
              <a:t>Escolher</a:t>
            </a:r>
            <a:r>
              <a:rPr lang="en-IE" sz="3600" dirty="0">
                <a:solidFill>
                  <a:srgbClr val="E1AE44"/>
                </a:solidFill>
                <a:latin typeface="Abel"/>
                <a:ea typeface="Abel"/>
                <a:cs typeface="Abel"/>
                <a:sym typeface="Abel"/>
              </a:rPr>
              <a:t> as ferramentas </a:t>
            </a:r>
            <a:r>
              <a:rPr lang="en-IE" sz="3600" dirty="0" err="1">
                <a:solidFill>
                  <a:srgbClr val="E1AE44"/>
                </a:solidFill>
                <a:latin typeface="Abel"/>
                <a:ea typeface="Abel"/>
                <a:cs typeface="Abel"/>
                <a:sym typeface="Abel"/>
              </a:rPr>
              <a:t>certas</a:t>
            </a:r>
            <a:br>
              <a:rPr lang="en-IE" sz="2000" b="0" i="0" u="none" strike="noStrike" cap="none" dirty="0">
                <a:solidFill>
                  <a:srgbClr val="D8D8D8"/>
                </a:solidFill>
                <a:latin typeface="Abel"/>
                <a:ea typeface="Abel"/>
                <a:cs typeface="Abel"/>
                <a:sym typeface="Abel"/>
              </a:rPr>
            </a:br>
            <a:r>
              <a:rPr lang="pt-PT" sz="2400" dirty="0">
                <a:solidFill>
                  <a:srgbClr val="F2F2F2"/>
                </a:solidFill>
                <a:latin typeface="Abel"/>
                <a:ea typeface="Abel"/>
                <a:cs typeface="Abel"/>
                <a:sym typeface="Abel"/>
              </a:rPr>
              <a:t>Os contadores de histórias não têm de usar ferramentas profissionais - às vezes, um telemóvel é tudo o que precisa. Existem muitas ferramentas de código aberto gratuitos disponíveis online para criar e partilhar histórias. Na sua maioria, terá de encontrar uma ferramenta que corresponda melhor ao propósito do seu projeto, às suas habilidades, aos recursos disponíveis e às necessidades do seu público-alvo.
</a:t>
            </a:r>
            <a:endParaRPr sz="2400" b="0" i="0" u="none" strike="noStrike" cap="none" dirty="0">
              <a:solidFill>
                <a:srgbClr val="D8D8D8"/>
              </a:solidFill>
              <a:latin typeface="Calibri"/>
              <a:ea typeface="Calibri"/>
              <a:cs typeface="Calibri"/>
              <a:sym typeface="Calibri"/>
            </a:endParaRPr>
          </a:p>
        </p:txBody>
      </p:sp>
      <p:pic>
        <p:nvPicPr>
          <p:cNvPr id="166" name="Google Shape;166;p31" descr="A sign on a brick wall&#10;&#10;Description automatically generated"/>
          <p:cNvPicPr preferRelativeResize="0"/>
          <p:nvPr/>
        </p:nvPicPr>
        <p:blipFill rotWithShape="1">
          <a:blip r:embed="rId3">
            <a:alphaModFix/>
          </a:blip>
          <a:srcRect/>
          <a:stretch/>
        </p:blipFill>
        <p:spPr>
          <a:xfrm>
            <a:off x="6645193" y="564470"/>
            <a:ext cx="3588640" cy="2395417"/>
          </a:xfrm>
          <a:prstGeom prst="rect">
            <a:avLst/>
          </a:prstGeom>
          <a:noFill/>
          <a:ln>
            <a:noFill/>
          </a:ln>
        </p:spPr>
      </p:pic>
      <p:sp>
        <p:nvSpPr>
          <p:cNvPr id="167" name="Google Shape;167;p31"/>
          <p:cNvSpPr/>
          <p:nvPr/>
        </p:nvSpPr>
        <p:spPr>
          <a:xfrm>
            <a:off x="6431603" y="182859"/>
            <a:ext cx="3996261" cy="3177496"/>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8" name="Google Shape;168;p31"/>
          <p:cNvPicPr preferRelativeResize="0"/>
          <p:nvPr/>
        </p:nvPicPr>
        <p:blipFill rotWithShape="1">
          <a:blip r:embed="rId4">
            <a:alphaModFix/>
          </a:blip>
          <a:srcRect t="7821" b="7820"/>
          <a:stretch/>
        </p:blipFill>
        <p:spPr>
          <a:xfrm>
            <a:off x="8038661" y="4113420"/>
            <a:ext cx="3588640" cy="2018225"/>
          </a:xfrm>
          <a:prstGeom prst="rect">
            <a:avLst/>
          </a:prstGeom>
          <a:noFill/>
          <a:ln>
            <a:noFill/>
          </a:ln>
        </p:spPr>
      </p:pic>
      <p:sp>
        <p:nvSpPr>
          <p:cNvPr id="169" name="Google Shape;169;p31"/>
          <p:cNvSpPr/>
          <p:nvPr/>
        </p:nvSpPr>
        <p:spPr>
          <a:xfrm>
            <a:off x="7825071" y="3543213"/>
            <a:ext cx="3996261" cy="3177496"/>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0" name="Google Shape;170;p3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1" name="Google Shape;171;p3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mt="91000"/>
          </a:blip>
          <a:stretch>
            <a:fillRect/>
          </a:stretch>
        </a:blipFill>
        <a:effectLst/>
      </p:bgPr>
    </p:bg>
    <p:spTree>
      <p:nvGrpSpPr>
        <p:cNvPr id="1" name="Shape 177"/>
        <p:cNvGrpSpPr/>
        <p:nvPr/>
      </p:nvGrpSpPr>
      <p:grpSpPr>
        <a:xfrm>
          <a:off x="0" y="0"/>
          <a:ext cx="0" cy="0"/>
          <a:chOff x="0" y="0"/>
          <a:chExt cx="0" cy="0"/>
        </a:xfrm>
      </p:grpSpPr>
      <p:sp>
        <p:nvSpPr>
          <p:cNvPr id="178" name="Google Shape;178;p32"/>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9" name="Google Shape;179;p32"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sp>
        <p:nvSpPr>
          <p:cNvPr id="180" name="Google Shape;180;p3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1" name="Google Shape;181;p3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pic>
        <p:nvPicPr>
          <p:cNvPr id="182" name="Google Shape;182;p32"/>
          <p:cNvPicPr preferRelativeResize="0"/>
          <p:nvPr/>
        </p:nvPicPr>
        <p:blipFill rotWithShape="1">
          <a:blip r:embed="rId5">
            <a:alphaModFix/>
          </a:blip>
          <a:srcRect/>
          <a:stretch/>
        </p:blipFill>
        <p:spPr>
          <a:xfrm>
            <a:off x="853482" y="-13184"/>
            <a:ext cx="857250" cy="5667375"/>
          </a:xfrm>
          <a:prstGeom prst="rect">
            <a:avLst/>
          </a:prstGeom>
          <a:noFill/>
          <a:ln>
            <a:noFill/>
          </a:ln>
        </p:spPr>
      </p:pic>
      <p:sp>
        <p:nvSpPr>
          <p:cNvPr id="183" name="Google Shape;183;p3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4" name="Google Shape;184;p32"/>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85" name="Google Shape;185;p32"/>
          <p:cNvSpPr txBox="1">
            <a:spLocks noGrp="1"/>
          </p:cNvSpPr>
          <p:nvPr>
            <p:ph type="title"/>
          </p:nvPr>
        </p:nvSpPr>
        <p:spPr>
          <a:xfrm>
            <a:off x="2049516" y="365125"/>
            <a:ext cx="8970437" cy="1325563"/>
          </a:xfrm>
          <a:prstGeom prst="rect">
            <a:avLst/>
          </a:prstGeom>
          <a:noFill/>
          <a:ln>
            <a:noFill/>
          </a:ln>
        </p:spPr>
        <p:txBody>
          <a:bodyPr spcFirstLastPara="1" wrap="square" lIns="91425" tIns="45700" rIns="91425" bIns="45700" anchor="ctr" anchorCtr="0">
            <a:normAutofit/>
          </a:bodyPr>
          <a:lstStyle/>
          <a:p>
            <a:pPr lvl="0">
              <a:buSzPts val="4400"/>
            </a:pPr>
            <a:r>
              <a:rPr lang="pt-PT" dirty="0"/>
              <a:t>Editar e apresentar a sua história online</a:t>
            </a:r>
            <a:endParaRPr dirty="0"/>
          </a:p>
        </p:txBody>
      </p:sp>
      <p:sp>
        <p:nvSpPr>
          <p:cNvPr id="186" name="Google Shape;186;p32"/>
          <p:cNvSpPr txBox="1"/>
          <p:nvPr/>
        </p:nvSpPr>
        <p:spPr>
          <a:xfrm>
            <a:off x="2123089" y="2616649"/>
            <a:ext cx="76830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IE" sz="4400" b="1" i="0" u="none" strike="noStrike" cap="none" dirty="0">
                <a:solidFill>
                  <a:schemeClr val="accent2"/>
                </a:solidFill>
                <a:latin typeface="Arial Black"/>
                <a:ea typeface="Arial Black"/>
                <a:cs typeface="Arial Black"/>
                <a:sym typeface="Arial Black"/>
              </a:rPr>
              <a:t>Software de </a:t>
            </a:r>
            <a:r>
              <a:rPr lang="en-IE" sz="4400" b="1" i="0" u="none" strike="noStrike" cap="none" dirty="0" err="1">
                <a:solidFill>
                  <a:schemeClr val="accent2"/>
                </a:solidFill>
                <a:latin typeface="Arial Black"/>
                <a:ea typeface="Arial Black"/>
                <a:cs typeface="Arial Black"/>
                <a:sym typeface="Arial Black"/>
              </a:rPr>
              <a:t>código</a:t>
            </a:r>
            <a:r>
              <a:rPr lang="en-IE" sz="4400" b="1" i="0" u="none" strike="noStrike" cap="none" dirty="0">
                <a:solidFill>
                  <a:schemeClr val="accent2"/>
                </a:solidFill>
                <a:latin typeface="Arial Black"/>
                <a:ea typeface="Arial Black"/>
                <a:cs typeface="Arial Black"/>
                <a:sym typeface="Arial Black"/>
              </a:rPr>
              <a:t> </a:t>
            </a:r>
            <a:r>
              <a:rPr lang="en-IE" sz="4400" b="1" i="0" u="none" strike="noStrike" cap="none" dirty="0" err="1">
                <a:solidFill>
                  <a:schemeClr val="accent2"/>
                </a:solidFill>
                <a:latin typeface="Arial Black"/>
                <a:ea typeface="Arial Black"/>
                <a:cs typeface="Arial Black"/>
                <a:sym typeface="Arial Black"/>
              </a:rPr>
              <a:t>aberto</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5"/>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2" name="Google Shape;192;p5" descr="Icon&#10;&#10;Description automatically generated"/>
          <p:cNvPicPr preferRelativeResize="0"/>
          <p:nvPr/>
        </p:nvPicPr>
        <p:blipFill rotWithShape="1">
          <a:blip r:embed="rId3">
            <a:alphaModFix/>
          </a:blip>
          <a:srcRect/>
          <a:stretch/>
        </p:blipFill>
        <p:spPr>
          <a:xfrm>
            <a:off x="8120087" y="-9954"/>
            <a:ext cx="4236194" cy="3917530"/>
          </a:xfrm>
          <a:prstGeom prst="rect">
            <a:avLst/>
          </a:prstGeom>
          <a:noFill/>
          <a:ln>
            <a:noFill/>
          </a:ln>
        </p:spPr>
      </p:pic>
      <p:sp>
        <p:nvSpPr>
          <p:cNvPr id="193" name="Google Shape;193;p5"/>
          <p:cNvSpPr txBox="1">
            <a:spLocks noGrp="1"/>
          </p:cNvSpPr>
          <p:nvPr>
            <p:ph type="title"/>
          </p:nvPr>
        </p:nvSpPr>
        <p:spPr>
          <a:xfrm>
            <a:off x="2408033" y="4503259"/>
            <a:ext cx="7400985" cy="1400400"/>
          </a:xfrm>
          <a:prstGeom prst="rect">
            <a:avLst/>
          </a:prstGeom>
          <a:noFill/>
          <a:ln>
            <a:noFill/>
          </a:ln>
        </p:spPr>
        <p:txBody>
          <a:bodyPr spcFirstLastPara="1" wrap="square" lIns="91425" tIns="45700" rIns="91425" bIns="45700" anchor="b" anchorCtr="0">
            <a:normAutofit fontScale="90000"/>
          </a:bodyPr>
          <a:lstStyle/>
          <a:p>
            <a:pPr lvl="0">
              <a:buSzPts val="4400"/>
            </a:pPr>
            <a:r>
              <a:rPr lang="pt-PT" sz="4000" dirty="0">
                <a:solidFill>
                  <a:srgbClr val="E1AE44"/>
                </a:solidFill>
                <a:latin typeface="Abel"/>
                <a:ea typeface="Abel"/>
                <a:cs typeface="Abel"/>
                <a:sym typeface="Abel"/>
              </a:rPr>
              <a:t>Software de edição de áudio Código Aberto</a:t>
            </a:r>
            <a:br>
              <a:rPr lang="pt-PT" sz="4000" dirty="0">
                <a:solidFill>
                  <a:srgbClr val="E1AE44"/>
                </a:solidFill>
                <a:latin typeface="Abel"/>
                <a:ea typeface="Abel"/>
                <a:cs typeface="Abel"/>
                <a:sym typeface="Abel"/>
              </a:rPr>
            </a:br>
            <a:endParaRPr sz="2800" dirty="0">
              <a:solidFill>
                <a:srgbClr val="E1AE44"/>
              </a:solidFill>
              <a:latin typeface="Calibri"/>
              <a:ea typeface="Calibri"/>
              <a:cs typeface="Calibri"/>
              <a:sym typeface="Calibri"/>
            </a:endParaRPr>
          </a:p>
        </p:txBody>
      </p:sp>
      <p:pic>
        <p:nvPicPr>
          <p:cNvPr id="194" name="Google Shape;194;p5" descr="Logo&#10;&#10;Description automatically generated with low confidence"/>
          <p:cNvPicPr preferRelativeResize="0"/>
          <p:nvPr/>
        </p:nvPicPr>
        <p:blipFill rotWithShape="1">
          <a:blip r:embed="rId4">
            <a:alphaModFix/>
          </a:blip>
          <a:srcRect l="21419" r="21658" b="1"/>
          <a:stretch/>
        </p:blipFill>
        <p:spPr>
          <a:xfrm>
            <a:off x="30" y="0"/>
            <a:ext cx="4000480" cy="4005933"/>
          </a:xfrm>
          <a:custGeom>
            <a:avLst/>
            <a:gdLst/>
            <a:ahLst/>
            <a:cxnLst/>
            <a:rect l="l" t="t" r="r" b="b"/>
            <a:pathLst>
              <a:path w="4000500" h="4005943" extrusionOk="0">
                <a:moveTo>
                  <a:pt x="0" y="0"/>
                </a:moveTo>
                <a:lnTo>
                  <a:pt x="4000500" y="0"/>
                </a:lnTo>
                <a:lnTo>
                  <a:pt x="4000500" y="3936797"/>
                </a:lnTo>
                <a:lnTo>
                  <a:pt x="3316514" y="4005943"/>
                </a:lnTo>
                <a:lnTo>
                  <a:pt x="0" y="3964175"/>
                </a:lnTo>
                <a:close/>
              </a:path>
            </a:pathLst>
          </a:custGeom>
          <a:noFill/>
          <a:ln>
            <a:noFill/>
          </a:ln>
        </p:spPr>
      </p:pic>
      <p:pic>
        <p:nvPicPr>
          <p:cNvPr id="195" name="Google Shape;195;p5" descr="Logo&#10;&#10;Description automatically generated"/>
          <p:cNvPicPr preferRelativeResize="0"/>
          <p:nvPr/>
        </p:nvPicPr>
        <p:blipFill rotWithShape="1">
          <a:blip r:embed="rId5">
            <a:alphaModFix/>
          </a:blip>
          <a:srcRect l="7965" r="16250" b="2"/>
          <a:stretch/>
        </p:blipFill>
        <p:spPr>
          <a:xfrm>
            <a:off x="4034209" y="-9954"/>
            <a:ext cx="4085877" cy="3914287"/>
          </a:xfrm>
          <a:custGeom>
            <a:avLst/>
            <a:gdLst/>
            <a:ahLst/>
            <a:cxnLst/>
            <a:rect l="l" t="t" r="r" b="b"/>
            <a:pathLst>
              <a:path w="4000500" h="3959032" extrusionOk="0">
                <a:moveTo>
                  <a:pt x="0" y="0"/>
                </a:moveTo>
                <a:lnTo>
                  <a:pt x="4000500" y="0"/>
                </a:lnTo>
                <a:lnTo>
                  <a:pt x="4000500" y="3959032"/>
                </a:lnTo>
                <a:lnTo>
                  <a:pt x="9072" y="3926114"/>
                </a:lnTo>
                <a:lnTo>
                  <a:pt x="0" y="3925346"/>
                </a:lnTo>
                <a:close/>
              </a:path>
            </a:pathLst>
          </a:custGeom>
          <a:noFill/>
          <a:ln>
            <a:noFill/>
          </a:ln>
        </p:spPr>
      </p:pic>
      <p:grpSp>
        <p:nvGrpSpPr>
          <p:cNvPr id="196" name="Google Shape;196;p5"/>
          <p:cNvGrpSpPr/>
          <p:nvPr/>
        </p:nvGrpSpPr>
        <p:grpSpPr>
          <a:xfrm>
            <a:off x="0" y="3528992"/>
            <a:ext cx="12192000" cy="757168"/>
            <a:chOff x="0" y="2959818"/>
            <a:chExt cx="12192000" cy="757168"/>
          </a:xfrm>
        </p:grpSpPr>
        <p:sp>
          <p:nvSpPr>
            <p:cNvPr id="197" name="Google Shape;197;p5"/>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8" name="Google Shape;198;p5"/>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6">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99" name="Google Shape;199;p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0" name="Google Shape;200;p5" descr="Text&#10;&#10;Description automatically generated"/>
          <p:cNvPicPr preferRelativeResize="0"/>
          <p:nvPr/>
        </p:nvPicPr>
        <p:blipFill rotWithShape="1">
          <a:blip r:embed="rId7">
            <a:alphaModFix/>
          </a:blip>
          <a:srcRect/>
          <a:stretch/>
        </p:blipFill>
        <p:spPr>
          <a:xfrm>
            <a:off x="235341" y="6242795"/>
            <a:ext cx="1964299" cy="427819"/>
          </a:xfrm>
          <a:prstGeom prst="rect">
            <a:avLst/>
          </a:prstGeom>
          <a:noFill/>
          <a:ln>
            <a:noFill/>
          </a:ln>
        </p:spPr>
      </p:pic>
      <p:sp>
        <p:nvSpPr>
          <p:cNvPr id="201" name="Google Shape;201;p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2" name="Google Shape;202;p5"/>
          <p:cNvPicPr preferRelativeResize="0"/>
          <p:nvPr/>
        </p:nvPicPr>
        <p:blipFill rotWithShape="1">
          <a:blip r:embed="rId8">
            <a:alphaModFix/>
          </a:blip>
          <a:srcRect/>
          <a:stretch/>
        </p:blipFill>
        <p:spPr>
          <a:xfrm>
            <a:off x="11374639" y="152449"/>
            <a:ext cx="462675" cy="70919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3029</Words>
  <Application>Microsoft Office PowerPoint</Application>
  <PresentationFormat>Ecrã Panorâmico</PresentationFormat>
  <Paragraphs>235</Paragraphs>
  <Slides>48</Slides>
  <Notes>48</Notes>
  <HiddenSlides>0</HiddenSlides>
  <MMClips>0</MMClips>
  <ScaleCrop>false</ScaleCrop>
  <HeadingPairs>
    <vt:vector size="6" baseType="variant">
      <vt:variant>
        <vt:lpstr>Tipos de letra usados</vt:lpstr>
      </vt:variant>
      <vt:variant>
        <vt:i4>4</vt:i4>
      </vt:variant>
      <vt:variant>
        <vt:lpstr>Tema</vt:lpstr>
      </vt:variant>
      <vt:variant>
        <vt:i4>2</vt:i4>
      </vt:variant>
      <vt:variant>
        <vt:lpstr>Títulos dos diapositivos</vt:lpstr>
      </vt:variant>
      <vt:variant>
        <vt:i4>48</vt:i4>
      </vt:variant>
    </vt:vector>
  </HeadingPairs>
  <TitlesOfParts>
    <vt:vector size="54" baseType="lpstr">
      <vt:lpstr>Abel</vt:lpstr>
      <vt:lpstr>Arial</vt:lpstr>
      <vt:lpstr>Calibri</vt:lpstr>
      <vt:lpstr>Arial Black</vt:lpstr>
      <vt:lpstr>Office Theme</vt:lpstr>
      <vt:lpstr>Office Theme</vt:lpstr>
      <vt:lpstr>Module 4</vt:lpstr>
      <vt:lpstr>Apresentação do PowerPoint</vt:lpstr>
      <vt:lpstr>Editar e apresentar a sua história online
</vt:lpstr>
      <vt:lpstr>Apresentação do PowerPoint</vt:lpstr>
      <vt:lpstr>Editar e apresentar a sua história online</vt:lpstr>
      <vt:lpstr>Apresentação do PowerPoint</vt:lpstr>
      <vt:lpstr>Apresentação do PowerPoint</vt:lpstr>
      <vt:lpstr>Editar e apresentar a sua história online</vt:lpstr>
      <vt:lpstr>Software de edição de áudio Código Aberto </vt:lpstr>
      <vt:lpstr>Apresentação do PowerPoint</vt:lpstr>
      <vt:lpstr>Apresentação do PowerPoint</vt:lpstr>
      <vt:lpstr>Programa Lightworks é um premiado e fácil de usar editor de vídeo com uma interface simples que lhe permite cortar e fundir vídeos, sons e imagens.  Tutorial do Youtube: https://www.youtube.com/watch?v=gXfyXAwFfVU Descarregar grátis aqui: https://lightworks.en.softonic.com/download</vt:lpstr>
      <vt:lpstr>Apresentação do PowerPoint</vt:lpstr>
      <vt:lpstr>   Programa Powtoon  é uma plataforma de comunicação visual online e um criador de vídeo online projetado para criar vídeos e apresentações animadas envolventes com um aspeto e sensação profissional.</vt:lpstr>
      <vt:lpstr>Apresentação do PowerPoint</vt:lpstr>
      <vt:lpstr>Apresentação do PowerPoint</vt:lpstr>
      <vt:lpstr>Editar e apresentar a sua história online</vt:lpstr>
      <vt:lpstr>Utilização de Software de Edição</vt:lpstr>
      <vt:lpstr>Utilização de Software de Edição</vt:lpstr>
      <vt:lpstr>Utilização de Software de Edição</vt:lpstr>
      <vt:lpstr>Utilização de Software de Edição</vt:lpstr>
      <vt:lpstr>Utilização de Software de Edição</vt:lpstr>
      <vt:lpstr>Utilização de Software de Edição</vt:lpstr>
      <vt:lpstr>Editar e apresentar a sua história online</vt:lpstr>
      <vt:lpstr>Apresentação do PowerPoint</vt:lpstr>
      <vt:lpstr>Apresentação do PowerPoint</vt:lpstr>
      <vt:lpstr>Apresentação do PowerPoint</vt:lpstr>
      <vt:lpstr>Editar e apresentar a sua história online</vt:lpstr>
      <vt:lpstr>Sites de partilha de vídeos</vt:lpstr>
      <vt:lpstr>Apresentação do PowerPoint</vt:lpstr>
      <vt:lpstr>Apresentação do PowerPoint</vt:lpstr>
      <vt:lpstr>Apresentação do PowerPoint</vt:lpstr>
      <vt:lpstr>Apresentação do PowerPoint</vt:lpstr>
      <vt:lpstr>Apresentação do PowerPoint</vt:lpstr>
      <vt:lpstr>Apresentação do PowerPoint</vt:lpstr>
      <vt:lpstr>Editar e apresentar a sua história online</vt:lpstr>
      <vt:lpstr>Apresentação do PowerPoint</vt:lpstr>
      <vt:lpstr>Apresentação do PowerPoint</vt:lpstr>
      <vt:lpstr>Apresentação do PowerPoint</vt:lpstr>
      <vt:lpstr>Apresentação do PowerPoint</vt:lpstr>
      <vt:lpstr>Apresentação do PowerPoint</vt:lpstr>
      <vt:lpstr>Editar e apresentar a sua história online</vt:lpstr>
      <vt:lpstr>O poder da narrativa digital
</vt:lpstr>
      <vt:lpstr>O poder da narrativa digital</vt:lpstr>
      <vt:lpstr>O poder da narrativa digital</vt:lpstr>
      <vt:lpstr>O poder da narrativa digital</vt:lpstr>
      <vt:lpstr>O poder da narrativa digital</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dc:title>
  <dc:creator>Gary</dc:creator>
  <cp:lastModifiedBy>Rightchallenge Associação</cp:lastModifiedBy>
  <cp:revision>1</cp:revision>
  <dcterms:created xsi:type="dcterms:W3CDTF">2021-04-20T08:47:25Z</dcterms:created>
  <dcterms:modified xsi:type="dcterms:W3CDTF">2022-07-08T13:44:29Z</dcterms:modified>
</cp:coreProperties>
</file>