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Lst>
  <p:sldSz cy="6858000" cx="12192000"/>
  <p:notesSz cx="6858000" cy="9144000"/>
  <p:embeddedFontLst>
    <p:embeddedFont>
      <p:font typeface="Abel"/>
      <p:regular r:id="rId55"/>
    </p:embeddedFont>
    <p:embeddedFont>
      <p:font typeface="Arial Black"/>
      <p:regular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57" roundtripDataSignature="AMtx7mgdTLT6LsEeNTh7kp7FHPKd+vRcN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2A9BE54-C1F9-4649-9499-245DBB590327}">
  <a:tblStyle styleId="{62A9BE54-C1F9-4649-9499-245DBB590327}"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CECE7"/>
          </a:solidFill>
        </a:fill>
      </a:tcStyle>
    </a:wholeTbl>
    <a:band1H>
      <a:tcTxStyle b="off" i="off"/>
      <a:tcStyle>
        <a:fill>
          <a:solidFill>
            <a:srgbClr val="F8D6CC"/>
          </a:solidFill>
        </a:fill>
      </a:tcStyle>
    </a:band1H>
    <a:band2H>
      <a:tcTxStyle b="off" i="off"/>
    </a:band2H>
    <a:band1V>
      <a:tcTxStyle b="off" i="off"/>
      <a:tcStyle>
        <a:fill>
          <a:solidFill>
            <a:srgbClr val="F8D6CC"/>
          </a:solidFill>
        </a:fill>
      </a:tcStyle>
    </a:band1V>
    <a:band2V>
      <a:tcTxStyle b="off" i="off"/>
    </a:band2V>
    <a:lastCol>
      <a:tcTxStyle b="on" i="off">
        <a:font>
          <a:latin typeface="Calibri"/>
          <a:ea typeface="Calibri"/>
          <a:cs typeface="Calibri"/>
        </a:font>
        <a:schemeClr val="lt1"/>
      </a:tcTxStyle>
      <a:tcStyle>
        <a:fill>
          <a:solidFill>
            <a:schemeClr val="accent2"/>
          </a:solidFill>
        </a:fill>
      </a:tcStyle>
    </a:lastCol>
    <a:firstCol>
      <a:tcTxStyle b="on" i="off">
        <a:font>
          <a:latin typeface="Calibri"/>
          <a:ea typeface="Calibri"/>
          <a:cs typeface="Calibri"/>
        </a:font>
        <a:schemeClr val="lt1"/>
      </a:tcTxStyle>
      <a:tcStyle>
        <a:fill>
          <a:solidFill>
            <a:schemeClr val="accent2"/>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2"/>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2"/>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Abel-regular.fntdata"/><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customschemas.google.com/relationships/presentationmetadata" Target="metadata"/><Relationship Id="rId12" Type="http://schemas.openxmlformats.org/officeDocument/2006/relationships/slide" Target="slides/slide6.xml"/><Relationship Id="rId56" Type="http://schemas.openxmlformats.org/officeDocument/2006/relationships/font" Target="fonts/ArialBlack-regular.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4" name="Google Shape;9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5" name="Google Shape;205;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8" name="Google Shape;218;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0" name="Google Shape;240;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3" name="Google Shape;253;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4" name="Google Shape;274;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8" name="Google Shape;288;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6" name="Google Shape;306;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0" name="Google Shape;320;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3" name="Google Shape;333;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7" name="Google Shape;347;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2" name="Google Shape;10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1" name="Google Shape;361;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5" name="Google Shape;375;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9" name="Google Shape;389;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3" name="Google Shape;403;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7" name="Google Shape;417;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0" name="Google Shape;430;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1" name="Google Shape;441;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2" name="Google Shape;452;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3" name="Google Shape;463;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6" name="Google Shape;476;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3" name="Google Shape;11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1" name="Google Shape;491;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1" name="Google Shape;501;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1" name="Google Shape;511;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1" name="Google Shape;521;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1" name="Google Shape;531;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1" name="Google Shape;541;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7" name="Google Shape;567;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0" name="Google Shape;580;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0" name="Google Shape;590;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0" name="Google Shape;600;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6" name="Google Shape;12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0" name="Google Shape;610;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1" name="Google Shape;621;p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1" name="Google Shape;631;p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4" name="Google Shape;644;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2" name="Google Shape;652;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0" name="Google Shape;660;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8" name="Google Shape;668;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6" name="Google Shape;676;p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4" name="Google Shape;684;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4" name="Google Shape;134;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7" name="Google Shape;14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1" name="Google Shape;161;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6" name="Google Shape;176;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9" name="Google Shape;189;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1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6" name="Shape 86"/>
        <p:cNvGrpSpPr/>
        <p:nvPr/>
      </p:nvGrpSpPr>
      <p:grpSpPr>
        <a:xfrm>
          <a:off x="0" y="0"/>
          <a:ext cx="0" cy="0"/>
          <a:chOff x="0" y="0"/>
          <a:chExt cx="0" cy="0"/>
        </a:xfrm>
      </p:grpSpPr>
      <p:sp>
        <p:nvSpPr>
          <p:cNvPr id="87" name="Google Shape;87;p7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7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2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2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2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2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2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2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2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7"/>
          <p:cNvSpPr/>
          <p:nvPr>
            <p:ph idx="2" type="pic"/>
          </p:nvPr>
        </p:nvSpPr>
        <p:spPr>
          <a:xfrm>
            <a:off x="5183188" y="987425"/>
            <a:ext cx="6172200" cy="4873625"/>
          </a:xfrm>
          <a:prstGeom prst="rect">
            <a:avLst/>
          </a:prstGeom>
          <a:noFill/>
          <a:ln>
            <a:noFill/>
          </a:ln>
        </p:spPr>
      </p:sp>
      <p:sp>
        <p:nvSpPr>
          <p:cNvPr id="64" name="Google Shape;64;p2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p7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2" name="Google Shape;82;p7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 name="Google Shape;83;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4" name="Google Shape;84;p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5" name="Google Shape;85;p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 accent1="accent1" accent2="accent2" accent3="accent3" accent4="accent4" accent5="accent5" accent6="accent6" bg1="lt1" bg2="dk2" tx1="dk1" tx2="lt2" folHlink="folHlink" hlink="hlink"/>
  <p:sldLayoutIdLst>
    <p:sldLayoutId id="214748366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5.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hyperlink" Target="https://www.youtube.com/watch?v=FiXbfeKA-fk" TargetMode="External"/><Relationship Id="rId6" Type="http://schemas.openxmlformats.org/officeDocument/2006/relationships/hyperlink" Target="https://www.audacityteam.org/download/" TargetMode="External"/><Relationship Id="rId7" Type="http://schemas.openxmlformats.org/officeDocument/2006/relationships/image" Target="../media/image19.png"/></Relationships>
</file>

<file path=ppt/slides/_rels/slide11.xml.rels><?xml version="1.0" encoding="UTF-8" standalone="yes"?><Relationships xmlns="http://schemas.openxmlformats.org/package/2006/relationships"><Relationship Id="rId11" Type="http://schemas.openxmlformats.org/officeDocument/2006/relationships/hyperlink" Target="https://www.audacityteam.org/wp-content/uploads/2017/12/feature-editing.png" TargetMode="External"/><Relationship Id="rId10" Type="http://schemas.openxmlformats.org/officeDocument/2006/relationships/image" Target="../media/image24.png"/><Relationship Id="rId13" Type="http://schemas.openxmlformats.org/officeDocument/2006/relationships/hyperlink" Target="https://www.audacityteam.org/wp-content/uploads/2017/12/feature-effects.png" TargetMode="External"/><Relationship Id="rId12" Type="http://schemas.openxmlformats.org/officeDocument/2006/relationships/image" Target="../media/image27.png"/><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11.png"/><Relationship Id="rId9" Type="http://schemas.openxmlformats.org/officeDocument/2006/relationships/hyperlink" Target="https://www.audacityteam.org/wp-content/uploads/2017/12/feature-export.png" TargetMode="External"/><Relationship Id="rId14" Type="http://schemas.openxmlformats.org/officeDocument/2006/relationships/image" Target="../media/image25.png"/><Relationship Id="rId5" Type="http://schemas.openxmlformats.org/officeDocument/2006/relationships/image" Target="../media/image1.png"/><Relationship Id="rId6" Type="http://schemas.openxmlformats.org/officeDocument/2006/relationships/hyperlink" Target="https://www.audacityteam.org/wp-content/uploads/2017/12/feature-recording.png" TargetMode="External"/><Relationship Id="rId7" Type="http://schemas.openxmlformats.org/officeDocument/2006/relationships/image" Target="../media/image20.png"/><Relationship Id="rId8"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hyperlink" Target="https://www.youtube.com/watch?v=gXfyXAwFfVU" TargetMode="External"/><Relationship Id="rId5" Type="http://schemas.openxmlformats.org/officeDocument/2006/relationships/hyperlink" Target="https://lightworks.en.softonic.com/download" TargetMode="External"/><Relationship Id="rId6" Type="http://schemas.openxmlformats.org/officeDocument/2006/relationships/image" Target="../media/image11.png"/><Relationship Id="rId7"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32.png"/><Relationship Id="rId5" Type="http://schemas.openxmlformats.org/officeDocument/2006/relationships/image" Target="../media/image30.png"/><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8.png"/><Relationship Id="rId4" Type="http://schemas.openxmlformats.org/officeDocument/2006/relationships/image" Target="../media/image11.png"/><Relationship Id="rId5" Type="http://schemas.openxmlformats.org/officeDocument/2006/relationships/image" Target="../media/image1.png"/><Relationship Id="rId6" Type="http://schemas.openxmlformats.org/officeDocument/2006/relationships/hyperlink" Target="https://www.powtoon.com/" TargetMode="External"/><Relationship Id="rId7" Type="http://schemas.openxmlformats.org/officeDocument/2006/relationships/hyperlink" Target="https://www.youtube.com/watch?v=lEQiZQi-aGY&amp;t=508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9.png"/><Relationship Id="rId8"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1.png"/><Relationship Id="rId6"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2.jpg"/><Relationship Id="rId4" Type="http://schemas.openxmlformats.org/officeDocument/2006/relationships/image" Target="../media/image11.png"/><Relationship Id="rId5"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0.jpg"/><Relationship Id="rId4" Type="http://schemas.openxmlformats.org/officeDocument/2006/relationships/image" Target="../media/image11.png"/><Relationship Id="rId5"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11.png"/><Relationship Id="rId6"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7.jpg"/><Relationship Id="rId4" Type="http://schemas.openxmlformats.org/officeDocument/2006/relationships/image" Target="../media/image11.png"/><Relationship Id="rId5"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3.jpg"/><Relationship Id="rId4" Type="http://schemas.openxmlformats.org/officeDocument/2006/relationships/image" Target="../media/image11.png"/><Relationship Id="rId5"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4.jpg"/><Relationship Id="rId4" Type="http://schemas.openxmlformats.org/officeDocument/2006/relationships/image" Target="../media/image11.png"/><Relationship Id="rId5"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5.jpg"/><Relationship Id="rId4" Type="http://schemas.openxmlformats.org/officeDocument/2006/relationships/image" Target="../media/image11.png"/><Relationship Id="rId5"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6.jp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6.jp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6.jp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1.jpg"/><Relationship Id="rId4" Type="http://schemas.openxmlformats.org/officeDocument/2006/relationships/image" Target="../media/image11.png"/><Relationship Id="rId5" Type="http://schemas.openxmlformats.org/officeDocument/2006/relationships/image" Target="../media/image1.png"/><Relationship Id="rId6" Type="http://schemas.openxmlformats.org/officeDocument/2006/relationships/image" Target="../media/image50.png"/><Relationship Id="rId7"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2.jpg"/><Relationship Id="rId4" Type="http://schemas.openxmlformats.org/officeDocument/2006/relationships/image" Target="../media/image11.png"/><Relationship Id="rId5"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2.jpg"/><Relationship Id="rId4" Type="http://schemas.openxmlformats.org/officeDocument/2006/relationships/image" Target="../media/image11.png"/><Relationship Id="rId5"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2.jpg"/><Relationship Id="rId4" Type="http://schemas.openxmlformats.org/officeDocument/2006/relationships/image" Target="../media/image11.png"/><Relationship Id="rId5"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4.png"/><Relationship Id="rId4" Type="http://schemas.openxmlformats.org/officeDocument/2006/relationships/image" Target="../media/image11.png"/><Relationship Id="rId5"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4.png"/><Relationship Id="rId4" Type="http://schemas.openxmlformats.org/officeDocument/2006/relationships/image" Target="../media/image11.png"/><Relationship Id="rId5"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1.png"/><Relationship Id="rId4" Type="http://schemas.openxmlformats.org/officeDocument/2006/relationships/image" Target="../media/image11.png"/><Relationship Id="rId9" Type="http://schemas.openxmlformats.org/officeDocument/2006/relationships/image" Target="../media/image62.jpg"/><Relationship Id="rId5" Type="http://schemas.openxmlformats.org/officeDocument/2006/relationships/image" Target="../media/image1.png"/><Relationship Id="rId6" Type="http://schemas.openxmlformats.org/officeDocument/2006/relationships/image" Target="../media/image56.jpg"/><Relationship Id="rId7" Type="http://schemas.openxmlformats.org/officeDocument/2006/relationships/image" Target="../media/image60.jpg"/><Relationship Id="rId8" Type="http://schemas.openxmlformats.org/officeDocument/2006/relationships/image" Target="../media/image5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3.jpg"/><Relationship Id="rId4" Type="http://schemas.openxmlformats.org/officeDocument/2006/relationships/image" Target="../media/image11.png"/><Relationship Id="rId5"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3.jpg"/><Relationship Id="rId4" Type="http://schemas.openxmlformats.org/officeDocument/2006/relationships/image" Target="../media/image11.png"/><Relationship Id="rId5"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3.jpg"/><Relationship Id="rId4" Type="http://schemas.openxmlformats.org/officeDocument/2006/relationships/image" Target="../media/image11.png"/><Relationship Id="rId5"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3.jpg"/><Relationship Id="rId4" Type="http://schemas.openxmlformats.org/officeDocument/2006/relationships/image" Target="../media/image11.png"/><Relationship Id="rId9" Type="http://schemas.openxmlformats.org/officeDocument/2006/relationships/hyperlink" Target="http://dig.ccmixter.org/" TargetMode="External"/><Relationship Id="rId5" Type="http://schemas.openxmlformats.org/officeDocument/2006/relationships/image" Target="../media/image1.png"/><Relationship Id="rId6" Type="http://schemas.openxmlformats.org/officeDocument/2006/relationships/hyperlink" Target="https://unsplash.com/" TargetMode="External"/><Relationship Id="rId7" Type="http://schemas.openxmlformats.org/officeDocument/2006/relationships/hyperlink" Target="https://pixabay.com/" TargetMode="External"/><Relationship Id="rId8" Type="http://schemas.openxmlformats.org/officeDocument/2006/relationships/hyperlink" Target="https://www.freepik.com/"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3.jpg"/><Relationship Id="rId4" Type="http://schemas.openxmlformats.org/officeDocument/2006/relationships/image" Target="../media/image11.png"/><Relationship Id="rId5"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7.jpg"/><Relationship Id="rId4" Type="http://schemas.openxmlformats.org/officeDocument/2006/relationships/image" Target="../media/image11.png"/><Relationship Id="rId5"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7.jpg"/><Relationship Id="rId4" Type="http://schemas.openxmlformats.org/officeDocument/2006/relationships/image" Target="../media/image11.png"/><Relationship Id="rId5"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7.jpg"/><Relationship Id="rId4" Type="http://schemas.openxmlformats.org/officeDocument/2006/relationships/image" Target="../media/image11.png"/><Relationship Id="rId5"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67.jpg"/><Relationship Id="rId4" Type="http://schemas.openxmlformats.org/officeDocument/2006/relationships/image" Target="../media/image11.png"/><Relationship Id="rId5"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7.jpg"/><Relationship Id="rId4" Type="http://schemas.openxmlformats.org/officeDocument/2006/relationships/image" Target="../media/image11.png"/><Relationship Id="rId5" Type="http://schemas.openxmlformats.org/officeDocument/2006/relationships/image" Target="../media/image1.png"/></Relationships>
</file>

<file path=ppt/slides/_rels/slide48.xml.rels><?xml version="1.0" encoding="UTF-8" standalone="yes"?><Relationships xmlns="http://schemas.openxmlformats.org/package/2006/relationships"><Relationship Id="rId11" Type="http://schemas.openxmlformats.org/officeDocument/2006/relationships/image" Target="../media/image77.jpg"/><Relationship Id="rId10" Type="http://schemas.openxmlformats.org/officeDocument/2006/relationships/image" Target="../media/image78.png"/><Relationship Id="rId12"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75.jpg"/><Relationship Id="rId5" Type="http://schemas.openxmlformats.org/officeDocument/2006/relationships/image" Target="../media/image72.png"/><Relationship Id="rId6" Type="http://schemas.openxmlformats.org/officeDocument/2006/relationships/image" Target="../media/image80.png"/><Relationship Id="rId7" Type="http://schemas.openxmlformats.org/officeDocument/2006/relationships/image" Target="../media/image76.png"/><Relationship Id="rId8" Type="http://schemas.openxmlformats.org/officeDocument/2006/relationships/image" Target="../media/image7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9.png"/><Relationship Id="rId4" Type="http://schemas.openxmlformats.org/officeDocument/2006/relationships/image" Target="../media/image13.jpg"/><Relationship Id="rId5" Type="http://schemas.openxmlformats.org/officeDocument/2006/relationships/image" Target="../media/image18.jpg"/><Relationship Id="rId6" Type="http://schemas.openxmlformats.org/officeDocument/2006/relationships/image" Target="../media/image11.png"/><Relationship Id="rId7"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2.jpg"/><Relationship Id="rId4" Type="http://schemas.openxmlformats.org/officeDocument/2006/relationships/image" Target="../media/image16.jpg"/><Relationship Id="rId5" Type="http://schemas.openxmlformats.org/officeDocument/2006/relationships/image" Target="../media/image11.png"/><Relationship Id="rId6"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17.jpg"/><Relationship Id="rId6" Type="http://schemas.openxmlformats.org/officeDocument/2006/relationships/image" Target="../media/image21.jpg"/><Relationship Id="rId7" Type="http://schemas.openxmlformats.org/officeDocument/2006/relationships/image" Target="../media/image11.png"/><Relationship Id="rId8"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1000"/>
          </a:blip>
          <a:stretch>
            <a:fillRect/>
          </a:stretch>
        </a:blipFill>
      </p:bgPr>
    </p:bg>
    <p:spTree>
      <p:nvGrpSpPr>
        <p:cNvPr id="95" name="Shape 95"/>
        <p:cNvGrpSpPr/>
        <p:nvPr/>
      </p:nvGrpSpPr>
      <p:grpSpPr>
        <a:xfrm>
          <a:off x="0" y="0"/>
          <a:ext cx="0" cy="0"/>
          <a:chOff x="0" y="0"/>
          <a:chExt cx="0" cy="0"/>
        </a:xfrm>
      </p:grpSpPr>
      <p:sp>
        <p:nvSpPr>
          <p:cNvPr id="96" name="Google Shape;96;p1"/>
          <p:cNvSpPr txBox="1"/>
          <p:nvPr>
            <p:ph type="ctrTitle"/>
          </p:nvPr>
        </p:nvSpPr>
        <p:spPr>
          <a:xfrm>
            <a:off x="3303013" y="5117807"/>
            <a:ext cx="5585974" cy="606374"/>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2400"/>
              <a:buNone/>
            </a:pPr>
            <a:r>
              <a:rPr lang="en-IE" sz="2400">
                <a:latin typeface="Arial Black"/>
                <a:ea typeface="Arial Black"/>
                <a:cs typeface="Arial Black"/>
                <a:sym typeface="Arial Black"/>
              </a:rPr>
              <a:t>Μάθημα</a:t>
            </a:r>
            <a:r>
              <a:rPr lang="en-IE" sz="2400">
                <a:latin typeface="Arial Black"/>
                <a:ea typeface="Arial Black"/>
                <a:cs typeface="Arial Black"/>
                <a:sym typeface="Arial Black"/>
              </a:rPr>
              <a:t> 4</a:t>
            </a:r>
            <a:endParaRPr/>
          </a:p>
        </p:txBody>
      </p:sp>
      <p:pic>
        <p:nvPicPr>
          <p:cNvPr descr="Text&#10;&#10;Description automatically generated" id="97" name="Google Shape;97;p1"/>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pic>
        <p:nvPicPr>
          <p:cNvPr id="98" name="Google Shape;98;p1"/>
          <p:cNvPicPr preferRelativeResize="0"/>
          <p:nvPr/>
        </p:nvPicPr>
        <p:blipFill rotWithShape="1">
          <a:blip r:embed="rId5">
            <a:alphaModFix/>
          </a:blip>
          <a:srcRect b="0" l="0" r="0" t="0"/>
          <a:stretch/>
        </p:blipFill>
        <p:spPr>
          <a:xfrm>
            <a:off x="4542691" y="769716"/>
            <a:ext cx="3106618" cy="4021632"/>
          </a:xfrm>
          <a:prstGeom prst="rect">
            <a:avLst/>
          </a:prstGeom>
          <a:noFill/>
          <a:ln>
            <a:noFill/>
          </a:ln>
        </p:spPr>
      </p:pic>
      <p:pic>
        <p:nvPicPr>
          <p:cNvPr id="99" name="Google Shape;99;p1"/>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6" name="Shape 206"/>
        <p:cNvGrpSpPr/>
        <p:nvPr/>
      </p:nvGrpSpPr>
      <p:grpSpPr>
        <a:xfrm>
          <a:off x="0" y="0"/>
          <a:ext cx="0" cy="0"/>
          <a:chOff x="0" y="0"/>
          <a:chExt cx="0" cy="0"/>
        </a:xfrm>
      </p:grpSpPr>
      <p:sp>
        <p:nvSpPr>
          <p:cNvPr id="207" name="Google Shape;207;p3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8" name="Google Shape;208;p33"/>
          <p:cNvSpPr/>
          <p:nvPr/>
        </p:nvSpPr>
        <p:spPr>
          <a:xfrm>
            <a:off x="0" y="0"/>
            <a:ext cx="4693698" cy="6858000"/>
          </a:xfrm>
          <a:custGeom>
            <a:rect b="b" l="l" r="r" t="t"/>
            <a:pathLst>
              <a:path extrusionOk="0" h="6858000" w="4693698">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33"/>
          <p:cNvSpPr/>
          <p:nvPr/>
        </p:nvSpPr>
        <p:spPr>
          <a:xfrm flipH="1">
            <a:off x="0" y="0"/>
            <a:ext cx="4838076" cy="6858000"/>
          </a:xfrm>
          <a:custGeom>
            <a:rect b="b" l="l" r="r" t="t"/>
            <a:pathLst>
              <a:path extrusionOk="0" h="6858000" w="4838076">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rgbClr val="1F3864">
              <a:alpha val="2431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0" name="Google Shape;210;p33"/>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11" name="Google Shape;211;p33"/>
          <p:cNvPicPr preferRelativeResize="0"/>
          <p:nvPr/>
        </p:nvPicPr>
        <p:blipFill rotWithShape="1">
          <a:blip r:embed="rId3">
            <a:alphaModFix/>
          </a:blip>
          <a:srcRect b="0" l="0" r="0" t="0"/>
          <a:stretch/>
        </p:blipFill>
        <p:spPr>
          <a:xfrm>
            <a:off x="235341" y="6242795"/>
            <a:ext cx="1964299" cy="427819"/>
          </a:xfrm>
          <a:prstGeom prst="rect">
            <a:avLst/>
          </a:prstGeom>
          <a:noFill/>
          <a:ln>
            <a:noFill/>
          </a:ln>
        </p:spPr>
      </p:pic>
      <p:sp>
        <p:nvSpPr>
          <p:cNvPr id="212" name="Google Shape;212;p33"/>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13" name="Google Shape;213;p33"/>
          <p:cNvPicPr preferRelativeResize="0"/>
          <p:nvPr/>
        </p:nvPicPr>
        <p:blipFill rotWithShape="1">
          <a:blip r:embed="rId4">
            <a:alphaModFix/>
          </a:blip>
          <a:srcRect b="0" l="0" r="0" t="0"/>
          <a:stretch/>
        </p:blipFill>
        <p:spPr>
          <a:xfrm>
            <a:off x="11374639" y="152449"/>
            <a:ext cx="462675" cy="709197"/>
          </a:xfrm>
          <a:prstGeom prst="rect">
            <a:avLst/>
          </a:prstGeom>
          <a:noFill/>
          <a:ln>
            <a:noFill/>
          </a:ln>
        </p:spPr>
      </p:pic>
      <p:sp>
        <p:nvSpPr>
          <p:cNvPr id="214" name="Google Shape;214;p33"/>
          <p:cNvSpPr txBox="1"/>
          <p:nvPr/>
        </p:nvSpPr>
        <p:spPr>
          <a:xfrm>
            <a:off x="331598" y="264154"/>
            <a:ext cx="4030502" cy="566543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4400"/>
              <a:buFont typeface="Arial"/>
              <a:buNone/>
            </a:pPr>
            <a:r>
              <a:rPr b="0" i="0" lang="en-IE" sz="4400" u="none" cap="none" strike="noStrike">
                <a:solidFill>
                  <a:srgbClr val="E1AE44"/>
                </a:solidFill>
                <a:latin typeface="Abel"/>
                <a:ea typeface="Abel"/>
                <a:cs typeface="Abel"/>
                <a:sym typeface="Abel"/>
              </a:rPr>
              <a:t>Audacity</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600"/>
              </a:spcBef>
              <a:spcAft>
                <a:spcPts val="0"/>
              </a:spcAft>
              <a:buNone/>
            </a:pPr>
            <a:r>
              <a:rPr b="0" i="0" lang="en-IE" sz="2400" u="none" cap="none" strike="noStrike">
                <a:solidFill>
                  <a:schemeClr val="lt1"/>
                </a:solidFill>
                <a:latin typeface="Abel"/>
                <a:ea typeface="Abel"/>
                <a:cs typeface="Abel"/>
                <a:sym typeface="Abel"/>
              </a:rPr>
              <a:t>Το Audacity είναι ένα δωρεάν, εύχρηστο</a:t>
            </a:r>
            <a:r>
              <a:rPr lang="en-IE" sz="2400">
                <a:solidFill>
                  <a:schemeClr val="lt1"/>
                </a:solidFill>
                <a:latin typeface="Abel"/>
                <a:ea typeface="Abel"/>
                <a:cs typeface="Abel"/>
                <a:sym typeface="Abel"/>
              </a:rPr>
              <a:t> </a:t>
            </a:r>
            <a:r>
              <a:rPr b="0" i="0" lang="en-IE" sz="2400" u="none" cap="none" strike="noStrike">
                <a:solidFill>
                  <a:schemeClr val="lt1"/>
                </a:solidFill>
                <a:latin typeface="Abel"/>
                <a:ea typeface="Abel"/>
                <a:cs typeface="Abel"/>
                <a:sym typeface="Abel"/>
              </a:rPr>
              <a:t>πρόγραμμα επεξεργασίας και εγγραφής ήχου με πολλ</a:t>
            </a:r>
            <a:r>
              <a:rPr lang="en-IE" sz="2400">
                <a:solidFill>
                  <a:schemeClr val="lt1"/>
                </a:solidFill>
                <a:latin typeface="Abel"/>
                <a:ea typeface="Abel"/>
                <a:cs typeface="Abel"/>
                <a:sym typeface="Abel"/>
              </a:rPr>
              <a:t>ά κανάλια </a:t>
            </a:r>
            <a:r>
              <a:rPr b="0" i="0" lang="en-IE" sz="2400" u="none" cap="none" strike="noStrike">
                <a:solidFill>
                  <a:schemeClr val="lt1"/>
                </a:solidFill>
                <a:latin typeface="Abel"/>
                <a:ea typeface="Abel"/>
                <a:cs typeface="Abel"/>
                <a:sym typeface="Abel"/>
              </a:rPr>
              <a:t>για διάφορα λειτουργικά συστήματα.</a:t>
            </a:r>
            <a:endParaRPr/>
          </a:p>
          <a:p>
            <a:pPr indent="0" lvl="0" marL="0" marR="0" rtl="0" algn="l">
              <a:lnSpc>
                <a:spcPct val="90000"/>
              </a:lnSpc>
              <a:spcBef>
                <a:spcPts val="600"/>
              </a:spcBef>
              <a:spcAft>
                <a:spcPts val="0"/>
              </a:spcAft>
              <a:buNone/>
            </a:pPr>
            <a:r>
              <a:rPr b="0" i="0" lang="en-IE" sz="2400" u="none" cap="none" strike="noStrike">
                <a:solidFill>
                  <a:schemeClr val="lt1"/>
                </a:solidFill>
                <a:latin typeface="Abel"/>
                <a:ea typeface="Abel"/>
                <a:cs typeface="Abel"/>
                <a:sym typeface="Abel"/>
              </a:rPr>
              <a:t>Μπορείτε να προσθέσετε μουσική, ηχητικά εφέ, κομμάτια ήχου στο έργο σας και να δημιουργήσετε τη δική σας ψηφιακή ιστορία.</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600"/>
              </a:spcBef>
              <a:spcAft>
                <a:spcPts val="0"/>
              </a:spcAft>
              <a:buClr>
                <a:srgbClr val="000000"/>
              </a:buClr>
              <a:buSzPts val="1800"/>
              <a:buFont typeface="Arial"/>
              <a:buNone/>
            </a:pPr>
            <a:r>
              <a:t/>
            </a:r>
            <a:endParaRPr b="0" i="0" sz="1800" u="none" cap="none" strike="noStrike">
              <a:solidFill>
                <a:schemeClr val="lt1"/>
              </a:solidFill>
              <a:latin typeface="Abel"/>
              <a:ea typeface="Abel"/>
              <a:cs typeface="Abel"/>
              <a:sym typeface="Abel"/>
            </a:endParaRPr>
          </a:p>
          <a:p>
            <a:pPr indent="0" lvl="0" marL="0" marR="0" rtl="0" algn="l">
              <a:lnSpc>
                <a:spcPct val="90000"/>
              </a:lnSpc>
              <a:spcBef>
                <a:spcPts val="600"/>
              </a:spcBef>
              <a:spcAft>
                <a:spcPts val="0"/>
              </a:spcAft>
              <a:buClr>
                <a:srgbClr val="000000"/>
              </a:buClr>
              <a:buSzPts val="1800"/>
              <a:buFont typeface="Arial"/>
              <a:buNone/>
            </a:pPr>
            <a:r>
              <a:rPr lang="en-IE" sz="1800">
                <a:solidFill>
                  <a:schemeClr val="lt1"/>
                </a:solidFill>
                <a:latin typeface="Abel"/>
                <a:ea typeface="Abel"/>
                <a:cs typeface="Abel"/>
                <a:sym typeface="Abel"/>
              </a:rPr>
              <a:t>Βίντεο στο </a:t>
            </a:r>
            <a:r>
              <a:rPr b="0" i="0" lang="en-IE" sz="1800" u="none" cap="none" strike="noStrike">
                <a:solidFill>
                  <a:schemeClr val="lt1"/>
                </a:solidFill>
                <a:latin typeface="Abel"/>
                <a:ea typeface="Abel"/>
                <a:cs typeface="Abel"/>
                <a:sym typeface="Abel"/>
              </a:rPr>
              <a:t>YouTube: </a:t>
            </a:r>
            <a:r>
              <a:rPr b="0" i="0" lang="en-IE" sz="1800" u="sng" cap="none" strike="noStrike">
                <a:solidFill>
                  <a:srgbClr val="FFFFFF"/>
                </a:solidFill>
                <a:latin typeface="Abel"/>
                <a:ea typeface="Abel"/>
                <a:cs typeface="Abel"/>
                <a:sym typeface="Abel"/>
                <a:hlinkClick r:id="rId5">
                  <a:extLst>
                    <a:ext uri="{A12FA001-AC4F-418D-AE19-62706E023703}">
                      <ahyp:hlinkClr val="tx"/>
                    </a:ext>
                  </a:extLst>
                </a:hlinkClick>
              </a:rPr>
              <a:t>https://www.youtube.com/watch?v=FiXbfeKA-fk</a:t>
            </a:r>
            <a:endParaRPr b="0" i="0" sz="1800" u="none" cap="none" strike="noStrike">
              <a:solidFill>
                <a:srgbClr val="FFFFFF"/>
              </a:solidFill>
              <a:latin typeface="Abel"/>
              <a:ea typeface="Abel"/>
              <a:cs typeface="Abel"/>
              <a:sym typeface="Abel"/>
            </a:endParaRPr>
          </a:p>
          <a:p>
            <a:pPr indent="0" lvl="0" marL="0" marR="0" rtl="0" algn="l">
              <a:lnSpc>
                <a:spcPct val="90000"/>
              </a:lnSpc>
              <a:spcBef>
                <a:spcPts val="600"/>
              </a:spcBef>
              <a:spcAft>
                <a:spcPts val="0"/>
              </a:spcAft>
              <a:buClr>
                <a:srgbClr val="000000"/>
              </a:buClr>
              <a:buSzPts val="1800"/>
              <a:buFont typeface="Arial"/>
              <a:buNone/>
            </a:pPr>
            <a:r>
              <a:rPr lang="en-IE" sz="1800">
                <a:solidFill>
                  <a:schemeClr val="lt1"/>
                </a:solidFill>
                <a:latin typeface="Abel"/>
                <a:ea typeface="Abel"/>
                <a:cs typeface="Abel"/>
                <a:sym typeface="Abel"/>
              </a:rPr>
              <a:t>Κατεβάστε το δωρεάν εδώ</a:t>
            </a:r>
            <a:r>
              <a:rPr b="0" i="0" lang="en-IE" sz="1800" u="none" cap="none" strike="noStrike">
                <a:solidFill>
                  <a:schemeClr val="lt1"/>
                </a:solidFill>
                <a:latin typeface="Abel"/>
                <a:ea typeface="Abel"/>
                <a:cs typeface="Abel"/>
                <a:sym typeface="Abel"/>
              </a:rPr>
              <a:t>: </a:t>
            </a:r>
            <a:r>
              <a:rPr b="0" i="0" lang="en-IE" sz="1800" u="sng" cap="none" strike="noStrike">
                <a:solidFill>
                  <a:srgbClr val="FFFFFF"/>
                </a:solidFill>
                <a:latin typeface="Abel"/>
                <a:ea typeface="Abel"/>
                <a:cs typeface="Abel"/>
                <a:sym typeface="Abel"/>
                <a:hlinkClick r:id="rId6">
                  <a:extLst>
                    <a:ext uri="{A12FA001-AC4F-418D-AE19-62706E023703}">
                      <ahyp:hlinkClr val="tx"/>
                    </a:ext>
                  </a:extLst>
                </a:hlinkClick>
              </a:rPr>
              <a:t>https://www.audacityteam.org/download/</a:t>
            </a:r>
            <a:endParaRPr b="0" i="0" sz="1800" u="none" cap="none" strike="noStrike">
              <a:solidFill>
                <a:srgbClr val="FFFFFF"/>
              </a:solidFill>
              <a:latin typeface="Abel"/>
              <a:ea typeface="Abel"/>
              <a:cs typeface="Abel"/>
              <a:sym typeface="Abel"/>
            </a:endParaRPr>
          </a:p>
        </p:txBody>
      </p:sp>
      <p:pic>
        <p:nvPicPr>
          <p:cNvPr descr="Graphical user interface, application&#10;&#10;Description automatically generated" id="215" name="Google Shape;215;p33"/>
          <p:cNvPicPr preferRelativeResize="0"/>
          <p:nvPr/>
        </p:nvPicPr>
        <p:blipFill rotWithShape="1">
          <a:blip r:embed="rId7">
            <a:alphaModFix/>
          </a:blip>
          <a:srcRect b="11609" l="0" r="-3" t="9567"/>
          <a:stretch/>
        </p:blipFill>
        <p:spPr>
          <a:xfrm>
            <a:off x="5363567" y="1637288"/>
            <a:ext cx="6014185" cy="3583424"/>
          </a:xfrm>
          <a:prstGeom prst="rect">
            <a:avLst/>
          </a:prstGeom>
          <a:noFill/>
          <a:ln>
            <a:noFill/>
          </a:ln>
          <a:effectLst>
            <a:outerShdw blurRad="63500" sx="102000" rotWithShape="0" algn="ctr" sy="102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9" name="Shape 219"/>
        <p:cNvGrpSpPr/>
        <p:nvPr/>
      </p:nvGrpSpPr>
      <p:grpSpPr>
        <a:xfrm>
          <a:off x="0" y="0"/>
          <a:ext cx="0" cy="0"/>
          <a:chOff x="0" y="0"/>
          <a:chExt cx="0" cy="0"/>
        </a:xfrm>
      </p:grpSpPr>
      <p:sp>
        <p:nvSpPr>
          <p:cNvPr id="220" name="Google Shape;220;p34"/>
          <p:cNvSpPr/>
          <p:nvPr/>
        </p:nvSpPr>
        <p:spPr>
          <a:xfrm>
            <a:off x="0" y="0"/>
            <a:ext cx="12192000"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21" name="Google Shape;221;p34"/>
          <p:cNvPicPr preferRelativeResize="0"/>
          <p:nvPr/>
        </p:nvPicPr>
        <p:blipFill rotWithShape="1">
          <a:blip r:embed="rId3">
            <a:alphaModFix amt="35000"/>
          </a:blip>
          <a:srcRect b="0" l="0" r="0" t="0"/>
          <a:stretch/>
        </p:blipFill>
        <p:spPr>
          <a:xfrm>
            <a:off x="637038" y="1181002"/>
            <a:ext cx="9582755" cy="4689878"/>
          </a:xfrm>
          <a:prstGeom prst="rect">
            <a:avLst/>
          </a:prstGeom>
          <a:noFill/>
          <a:ln>
            <a:noFill/>
          </a:ln>
        </p:spPr>
      </p:pic>
      <p:sp>
        <p:nvSpPr>
          <p:cNvPr id="222" name="Google Shape;222;p34"/>
          <p:cNvSpPr txBox="1"/>
          <p:nvPr/>
        </p:nvSpPr>
        <p:spPr>
          <a:xfrm>
            <a:off x="235350" y="2069650"/>
            <a:ext cx="4717200" cy="3639000"/>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None/>
            </a:pPr>
            <a:r>
              <a:rPr b="0" i="0" lang="en-IE" sz="5200" u="none" cap="none" strike="noStrike">
                <a:solidFill>
                  <a:srgbClr val="E1AE44"/>
                </a:solidFill>
                <a:latin typeface="Abel"/>
                <a:ea typeface="Abel"/>
                <a:cs typeface="Abel"/>
                <a:sym typeface="Abel"/>
              </a:rPr>
              <a:t>Χαρακτηριστικά του Audacity</a:t>
            </a:r>
            <a:endParaRPr b="0" i="0" sz="5200" u="none" cap="none" strike="noStrike">
              <a:solidFill>
                <a:srgbClr val="E1AE44"/>
              </a:solidFill>
              <a:latin typeface="Abel"/>
              <a:ea typeface="Abel"/>
              <a:cs typeface="Abel"/>
              <a:sym typeface="Abel"/>
            </a:endParaRPr>
          </a:p>
        </p:txBody>
      </p:sp>
      <p:cxnSp>
        <p:nvCxnSpPr>
          <p:cNvPr id="223" name="Google Shape;223;p34"/>
          <p:cNvCxnSpPr/>
          <p:nvPr/>
        </p:nvCxnSpPr>
        <p:spPr>
          <a:xfrm>
            <a:off x="4653372" y="2286000"/>
            <a:ext cx="0" cy="2286000"/>
          </a:xfrm>
          <a:prstGeom prst="straightConnector1">
            <a:avLst/>
          </a:prstGeom>
          <a:noFill/>
          <a:ln cap="flat" cmpd="sng" w="15875">
            <a:solidFill>
              <a:srgbClr val="FFFFFF"/>
            </a:solidFill>
            <a:prstDash val="solid"/>
            <a:round/>
            <a:headEnd len="sm" w="sm" type="none"/>
            <a:tailEnd len="sm" w="sm" type="none"/>
          </a:ln>
        </p:spPr>
      </p:cxnSp>
      <p:sp>
        <p:nvSpPr>
          <p:cNvPr id="224" name="Google Shape;224;p34"/>
          <p:cNvSpPr txBox="1"/>
          <p:nvPr/>
        </p:nvSpPr>
        <p:spPr>
          <a:xfrm>
            <a:off x="4899016" y="1325154"/>
            <a:ext cx="6938298" cy="5127875"/>
          </a:xfrm>
          <a:prstGeom prst="rect">
            <a:avLst/>
          </a:prstGeom>
          <a:noFill/>
          <a:ln>
            <a:noFill/>
          </a:ln>
        </p:spPr>
        <p:txBody>
          <a:bodyPr anchorCtr="0" anchor="ctr" bIns="45700" lIns="91425" spcFirstLastPara="1" rIns="91425" wrap="square" tIns="45700">
            <a:normAutofit/>
          </a:bodyPr>
          <a:lstStyle/>
          <a:p>
            <a:pPr indent="101600" lvl="0" marL="0" marR="0" rtl="0" algn="l">
              <a:lnSpc>
                <a:spcPct val="90000"/>
              </a:lnSpc>
              <a:spcBef>
                <a:spcPts val="0"/>
              </a:spcBef>
              <a:spcAft>
                <a:spcPts val="0"/>
              </a:spcAft>
              <a:buClr>
                <a:srgbClr val="000000"/>
              </a:buClr>
              <a:buSzPts val="1600"/>
              <a:buFont typeface="Arial"/>
              <a:buNone/>
            </a:pPr>
            <a:r>
              <a:t/>
            </a:r>
            <a:endParaRPr b="0" i="0" sz="1600" u="none" cap="none" strike="noStrike">
              <a:solidFill>
                <a:srgbClr val="FFFFFF"/>
              </a:solidFill>
              <a:latin typeface="Arial"/>
              <a:ea typeface="Arial"/>
              <a:cs typeface="Arial"/>
              <a:sym typeface="Arial"/>
            </a:endParaRPr>
          </a:p>
        </p:txBody>
      </p:sp>
      <p:sp>
        <p:nvSpPr>
          <p:cNvPr id="225" name="Google Shape;225;p34"/>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26" name="Google Shape;226;p34"/>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27" name="Google Shape;227;p34"/>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28" name="Google Shape;228;p34"/>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pic>
        <p:nvPicPr>
          <p:cNvPr id="229" name="Google Shape;229;p34">
            <a:hlinkClick r:id="rId6"/>
          </p:cNvPr>
          <p:cNvPicPr preferRelativeResize="0"/>
          <p:nvPr/>
        </p:nvPicPr>
        <p:blipFill rotWithShape="1">
          <a:blip r:embed="rId7">
            <a:alphaModFix/>
          </a:blip>
          <a:srcRect b="4" l="0" r="4" t="0"/>
          <a:stretch/>
        </p:blipFill>
        <p:spPr>
          <a:xfrm>
            <a:off x="4807519" y="439770"/>
            <a:ext cx="1325141" cy="1325141"/>
          </a:xfrm>
          <a:prstGeom prst="rect">
            <a:avLst/>
          </a:prstGeom>
          <a:noFill/>
          <a:ln>
            <a:noFill/>
          </a:ln>
          <a:effectLst>
            <a:outerShdw blurRad="50800" rotWithShape="0" algn="r" dir="10800000" dist="38100">
              <a:srgbClr val="000000">
                <a:alpha val="40000"/>
              </a:srgbClr>
            </a:outerShdw>
          </a:effectLst>
        </p:spPr>
      </p:pic>
      <p:sp>
        <p:nvSpPr>
          <p:cNvPr id="230" name="Google Shape;230;p34"/>
          <p:cNvSpPr txBox="1"/>
          <p:nvPr/>
        </p:nvSpPr>
        <p:spPr>
          <a:xfrm>
            <a:off x="6377831" y="691863"/>
            <a:ext cx="3809647" cy="1073048"/>
          </a:xfrm>
          <a:prstGeom prst="rect">
            <a:avLst/>
          </a:prstGeom>
          <a:noFill/>
          <a:ln>
            <a:noFill/>
          </a:ln>
        </p:spPr>
        <p:txBody>
          <a:bodyPr anchorCtr="0" anchor="t" bIns="45700" lIns="91425" spcFirstLastPara="1" rIns="91425" wrap="square" tIns="45700">
            <a:normAutofit fontScale="62500" lnSpcReduction="20000"/>
          </a:bodyPr>
          <a:lstStyle/>
          <a:p>
            <a:pPr indent="0" lvl="0" marL="0" marR="0" rtl="0" algn="l">
              <a:lnSpc>
                <a:spcPct val="90000"/>
              </a:lnSpc>
              <a:spcBef>
                <a:spcPts val="0"/>
              </a:spcBef>
              <a:spcAft>
                <a:spcPts val="0"/>
              </a:spcAft>
              <a:buNone/>
            </a:pPr>
            <a:r>
              <a:rPr b="0" i="0" lang="en-IE" sz="3400" u="none" cap="none" strike="noStrike">
                <a:solidFill>
                  <a:srgbClr val="0070C0"/>
                </a:solidFill>
                <a:latin typeface="Abel"/>
                <a:ea typeface="Abel"/>
                <a:cs typeface="Abel"/>
                <a:sym typeface="Abel"/>
              </a:rPr>
              <a:t>Ηχογράφηση</a:t>
            </a:r>
            <a:endParaRPr/>
          </a:p>
          <a:p>
            <a:pPr indent="0" lvl="0" marL="0" marR="0" rtl="0" algn="l">
              <a:lnSpc>
                <a:spcPct val="90000"/>
              </a:lnSpc>
              <a:spcBef>
                <a:spcPts val="0"/>
              </a:spcBef>
              <a:spcAft>
                <a:spcPts val="0"/>
              </a:spcAft>
              <a:buNone/>
            </a:pPr>
            <a:r>
              <a:rPr b="0" i="0" lang="en-IE" sz="2600" u="none" cap="none" strike="noStrike">
                <a:solidFill>
                  <a:schemeClr val="lt1"/>
                </a:solidFill>
                <a:latin typeface="Abel"/>
                <a:ea typeface="Abel"/>
                <a:cs typeface="Abel"/>
                <a:sym typeface="Abel"/>
              </a:rPr>
              <a:t>Το Audacity μπορεί να ηχογραφήσει ζωντανό ήχο μέσω μικροφώνου ή μίκτη ή να ψηφιοποιήσει ηχογραφήσεις από άλλα μέσα.</a:t>
            </a:r>
            <a:endParaRPr b="0" i="0" sz="2600" u="none" cap="none" strike="noStrike">
              <a:solidFill>
                <a:schemeClr val="lt1"/>
              </a:solidFill>
              <a:latin typeface="Abel"/>
              <a:ea typeface="Abel"/>
              <a:cs typeface="Abel"/>
              <a:sym typeface="Abel"/>
            </a:endParaRPr>
          </a:p>
        </p:txBody>
      </p:sp>
      <p:pic>
        <p:nvPicPr>
          <p:cNvPr id="231" name="Google Shape;231;p34"/>
          <p:cNvPicPr preferRelativeResize="0"/>
          <p:nvPr/>
        </p:nvPicPr>
        <p:blipFill rotWithShape="1">
          <a:blip r:embed="rId8">
            <a:alphaModFix/>
          </a:blip>
          <a:srcRect b="0" l="0" r="0" t="0"/>
          <a:stretch/>
        </p:blipFill>
        <p:spPr>
          <a:xfrm>
            <a:off x="2114965" y="1675290"/>
            <a:ext cx="1222630" cy="1222630"/>
          </a:xfrm>
          <a:prstGeom prst="rect">
            <a:avLst/>
          </a:prstGeom>
          <a:noFill/>
          <a:ln>
            <a:noFill/>
          </a:ln>
          <a:effectLst>
            <a:outerShdw blurRad="50800" rotWithShape="0" algn="r" dir="10800000" dist="38100">
              <a:srgbClr val="000000">
                <a:alpha val="40000"/>
              </a:srgbClr>
            </a:outerShdw>
          </a:effectLst>
        </p:spPr>
      </p:pic>
      <p:pic>
        <p:nvPicPr>
          <p:cNvPr id="232" name="Google Shape;232;p34">
            <a:hlinkClick r:id="rId9"/>
          </p:cNvPr>
          <p:cNvPicPr preferRelativeResize="0"/>
          <p:nvPr/>
        </p:nvPicPr>
        <p:blipFill rotWithShape="1">
          <a:blip r:embed="rId10">
            <a:alphaModFix/>
          </a:blip>
          <a:srcRect b="0" l="0" r="0" t="0"/>
          <a:stretch/>
        </p:blipFill>
        <p:spPr>
          <a:xfrm>
            <a:off x="4812126" y="1937760"/>
            <a:ext cx="1325142" cy="1325142"/>
          </a:xfrm>
          <a:prstGeom prst="rect">
            <a:avLst/>
          </a:prstGeom>
          <a:noFill/>
          <a:ln>
            <a:noFill/>
          </a:ln>
          <a:effectLst>
            <a:outerShdw blurRad="50800" rotWithShape="0" algn="r" dir="10800000" dist="38100">
              <a:srgbClr val="000000">
                <a:alpha val="40000"/>
              </a:srgbClr>
            </a:outerShdw>
          </a:effectLst>
        </p:spPr>
      </p:pic>
      <p:sp>
        <p:nvSpPr>
          <p:cNvPr id="233" name="Google Shape;233;p34"/>
          <p:cNvSpPr txBox="1"/>
          <p:nvPr/>
        </p:nvSpPr>
        <p:spPr>
          <a:xfrm>
            <a:off x="6425037" y="1805100"/>
            <a:ext cx="5269287" cy="151182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IE" sz="2400" u="none" cap="none" strike="noStrike">
                <a:solidFill>
                  <a:srgbClr val="2E75B5"/>
                </a:solidFill>
                <a:latin typeface="Abel"/>
                <a:ea typeface="Abel"/>
                <a:cs typeface="Abel"/>
                <a:sym typeface="Abel"/>
              </a:rPr>
              <a:t>Εξαγωγή / Εισαγωγή</a:t>
            </a:r>
            <a:endParaRPr/>
          </a:p>
          <a:p>
            <a:pPr indent="0" lvl="0" marL="0" marR="0" rtl="0" algn="l">
              <a:lnSpc>
                <a:spcPct val="100000"/>
              </a:lnSpc>
              <a:spcBef>
                <a:spcPts val="0"/>
              </a:spcBef>
              <a:spcAft>
                <a:spcPts val="0"/>
              </a:spcAft>
              <a:buNone/>
            </a:pPr>
            <a:r>
              <a:rPr b="0" i="0" lang="en-IE" sz="1600" u="none" cap="none" strike="noStrike">
                <a:solidFill>
                  <a:schemeClr val="lt1"/>
                </a:solidFill>
                <a:latin typeface="Abel"/>
                <a:ea typeface="Abel"/>
                <a:cs typeface="Abel"/>
                <a:sym typeface="Abel"/>
              </a:rPr>
              <a:t>Εισαγωγή, επεξεργασία και συνδυασμός αρχείων ήχου. Εξάγετε τις ηχογραφήσεις σας σε πολλές διαφορετικές μορφές αρχείων, συμπεριλαμβανομένων πολλαπλών αρχείων ταυτόχρονα.</a:t>
            </a:r>
            <a:endParaRPr b="0" i="0" sz="1200" u="none" cap="none" strike="noStrike">
              <a:solidFill>
                <a:srgbClr val="000000"/>
              </a:solidFill>
              <a:latin typeface="Arial"/>
              <a:ea typeface="Arial"/>
              <a:cs typeface="Arial"/>
              <a:sym typeface="Arial"/>
            </a:endParaRPr>
          </a:p>
        </p:txBody>
      </p:sp>
      <p:sp>
        <p:nvSpPr>
          <p:cNvPr id="234" name="Google Shape;234;p34"/>
          <p:cNvSpPr txBox="1"/>
          <p:nvPr/>
        </p:nvSpPr>
        <p:spPr>
          <a:xfrm>
            <a:off x="6425038" y="3639781"/>
            <a:ext cx="3809647" cy="1175070"/>
          </a:xfrm>
          <a:prstGeom prst="rect">
            <a:avLst/>
          </a:prstGeom>
          <a:noFill/>
          <a:ln>
            <a:noFill/>
          </a:ln>
        </p:spPr>
        <p:txBody>
          <a:bodyPr anchorCtr="0" anchor="t" bIns="45700" lIns="91425" spcFirstLastPara="1" rIns="91425" wrap="square" tIns="45700">
            <a:normAutofit fontScale="32500" lnSpcReduction="20000"/>
          </a:bodyPr>
          <a:lstStyle/>
          <a:p>
            <a:pPr indent="0" lvl="0" marL="0" marR="0" rtl="0" algn="l">
              <a:lnSpc>
                <a:spcPct val="90000"/>
              </a:lnSpc>
              <a:spcBef>
                <a:spcPts val="0"/>
              </a:spcBef>
              <a:spcAft>
                <a:spcPts val="0"/>
              </a:spcAft>
              <a:buNone/>
            </a:pPr>
            <a:r>
              <a:rPr b="0" i="0" lang="en-IE" sz="6000" u="none" cap="none" strike="noStrike">
                <a:solidFill>
                  <a:srgbClr val="2E75B5"/>
                </a:solidFill>
                <a:latin typeface="Abel"/>
                <a:ea typeface="Abel"/>
                <a:cs typeface="Abel"/>
                <a:sym typeface="Abel"/>
              </a:rPr>
              <a:t>Επεξεργασία</a:t>
            </a:r>
            <a:endParaRPr b="0" i="0" sz="6000" u="none" cap="none" strike="noStrike">
              <a:solidFill>
                <a:schemeClr val="lt1"/>
              </a:solidFill>
              <a:latin typeface="Abel"/>
              <a:ea typeface="Abel"/>
              <a:cs typeface="Abel"/>
              <a:sym typeface="Abel"/>
            </a:endParaRPr>
          </a:p>
          <a:p>
            <a:pPr indent="0" lvl="0" marL="0" marR="0" rtl="0" algn="l">
              <a:lnSpc>
                <a:spcPct val="100000"/>
              </a:lnSpc>
              <a:spcBef>
                <a:spcPts val="600"/>
              </a:spcBef>
              <a:spcAft>
                <a:spcPts val="0"/>
              </a:spcAft>
              <a:buNone/>
            </a:pPr>
            <a:r>
              <a:rPr b="0" i="0" lang="en-IE" sz="4900" u="none" cap="none" strike="noStrike">
                <a:solidFill>
                  <a:schemeClr val="lt1"/>
                </a:solidFill>
                <a:latin typeface="Abel"/>
                <a:ea typeface="Abel"/>
                <a:cs typeface="Abel"/>
                <a:sym typeface="Abel"/>
              </a:rPr>
              <a:t>Το Audacity μπορεί να ηχογραφήσει ζωντανό ήχο μέσω μικροφώνου ή μίκτη ή να ψηφιοποιήσει ηχογραφήσεις από άλλα μέσα.</a:t>
            </a:r>
            <a:endParaRPr b="1" i="0" sz="4900" u="none" cap="none" strike="noStrike">
              <a:solidFill>
                <a:schemeClr val="lt1"/>
              </a:solidFill>
              <a:latin typeface="Calibri"/>
              <a:ea typeface="Calibri"/>
              <a:cs typeface="Calibri"/>
              <a:sym typeface="Calibri"/>
            </a:endParaRPr>
          </a:p>
        </p:txBody>
      </p:sp>
      <p:pic>
        <p:nvPicPr>
          <p:cNvPr id="235" name="Google Shape;235;p34">
            <a:hlinkClick r:id="rId11"/>
          </p:cNvPr>
          <p:cNvPicPr preferRelativeResize="0"/>
          <p:nvPr/>
        </p:nvPicPr>
        <p:blipFill rotWithShape="1">
          <a:blip r:embed="rId12">
            <a:alphaModFix/>
          </a:blip>
          <a:srcRect b="0" l="0" r="0" t="0"/>
          <a:stretch/>
        </p:blipFill>
        <p:spPr>
          <a:xfrm>
            <a:off x="4871598" y="5049415"/>
            <a:ext cx="1325142" cy="1325142"/>
          </a:xfrm>
          <a:prstGeom prst="rect">
            <a:avLst/>
          </a:prstGeom>
          <a:noFill/>
          <a:ln>
            <a:noFill/>
          </a:ln>
          <a:effectLst>
            <a:outerShdw blurRad="50800" rotWithShape="0" algn="r" dir="10800000" dist="38100">
              <a:srgbClr val="000000">
                <a:alpha val="40000"/>
              </a:srgbClr>
            </a:outerShdw>
          </a:effectLst>
        </p:spPr>
      </p:pic>
      <p:sp>
        <p:nvSpPr>
          <p:cNvPr id="236" name="Google Shape;236;p34"/>
          <p:cNvSpPr txBox="1"/>
          <p:nvPr/>
        </p:nvSpPr>
        <p:spPr>
          <a:xfrm>
            <a:off x="6425038" y="5185467"/>
            <a:ext cx="3616174" cy="1081770"/>
          </a:xfrm>
          <a:prstGeom prst="rect">
            <a:avLst/>
          </a:prstGeom>
          <a:noFill/>
          <a:ln>
            <a:noFill/>
          </a:ln>
        </p:spPr>
        <p:txBody>
          <a:bodyPr anchorCtr="0" anchor="t" bIns="45700" lIns="91425" spcFirstLastPara="1" rIns="91425" wrap="square" tIns="45700">
            <a:normAutofit fontScale="85000" lnSpcReduction="20000"/>
          </a:bodyPr>
          <a:lstStyle/>
          <a:p>
            <a:pPr indent="0" lvl="0" marL="0" marR="0" rtl="0" algn="l">
              <a:lnSpc>
                <a:spcPct val="90000"/>
              </a:lnSpc>
              <a:spcBef>
                <a:spcPts val="0"/>
              </a:spcBef>
              <a:spcAft>
                <a:spcPts val="0"/>
              </a:spcAft>
              <a:buNone/>
            </a:pPr>
            <a:r>
              <a:rPr b="0" i="0" lang="en-IE" sz="2600" u="none" cap="none" strike="noStrike">
                <a:solidFill>
                  <a:srgbClr val="2E75B5"/>
                </a:solidFill>
                <a:latin typeface="Abel"/>
                <a:ea typeface="Abel"/>
                <a:cs typeface="Abel"/>
                <a:sym typeface="Abel"/>
              </a:rPr>
              <a:t>Αποτελέσματα</a:t>
            </a:r>
            <a:endParaRPr/>
          </a:p>
          <a:p>
            <a:pPr indent="0" lvl="0" marL="0" marR="0" rtl="0" algn="l">
              <a:lnSpc>
                <a:spcPct val="90000"/>
              </a:lnSpc>
              <a:spcBef>
                <a:spcPts val="0"/>
              </a:spcBef>
              <a:spcAft>
                <a:spcPts val="0"/>
              </a:spcAft>
              <a:buNone/>
            </a:pPr>
            <a:r>
              <a:rPr b="0" i="0" lang="en-IE" sz="1900" u="none" cap="none" strike="noStrike">
                <a:solidFill>
                  <a:schemeClr val="lt1"/>
                </a:solidFill>
                <a:latin typeface="Abel"/>
                <a:ea typeface="Abel"/>
                <a:cs typeface="Abel"/>
                <a:sym typeface="Abel"/>
              </a:rPr>
              <a:t>Το Audacity μπορεί να ηχογραφήσει ζωντανό ήχο μέσω μικροφώνου ή μίκτη ή να ψηφιοποιήσει ηχογραφήσεις από άλλα μέσα.</a:t>
            </a:r>
            <a:endParaRPr b="0" i="0" sz="1900" u="none" cap="none" strike="noStrike">
              <a:solidFill>
                <a:schemeClr val="lt1"/>
              </a:solidFill>
              <a:latin typeface="Abel"/>
              <a:ea typeface="Abel"/>
              <a:cs typeface="Abel"/>
              <a:sym typeface="Abel"/>
            </a:endParaRPr>
          </a:p>
        </p:txBody>
      </p:sp>
      <p:pic>
        <p:nvPicPr>
          <p:cNvPr id="237" name="Google Shape;237;p34">
            <a:hlinkClick r:id="rId13"/>
          </p:cNvPr>
          <p:cNvPicPr preferRelativeResize="0"/>
          <p:nvPr/>
        </p:nvPicPr>
        <p:blipFill rotWithShape="1">
          <a:blip r:embed="rId14">
            <a:alphaModFix/>
          </a:blip>
          <a:srcRect b="0" l="0" r="0" t="0"/>
          <a:stretch/>
        </p:blipFill>
        <p:spPr>
          <a:xfrm>
            <a:off x="4740263" y="3404924"/>
            <a:ext cx="1499387" cy="1499387"/>
          </a:xfrm>
          <a:prstGeom prst="rect">
            <a:avLst/>
          </a:prstGeom>
          <a:noFill/>
          <a:ln>
            <a:noFill/>
          </a:ln>
          <a:effectLst>
            <a:outerShdw blurRad="50800" rotWithShape="0" algn="r" dir="10800000" dist="381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1" name="Shape 241"/>
        <p:cNvGrpSpPr/>
        <p:nvPr/>
      </p:nvGrpSpPr>
      <p:grpSpPr>
        <a:xfrm>
          <a:off x="0" y="0"/>
          <a:ext cx="0" cy="0"/>
          <a:chOff x="0" y="0"/>
          <a:chExt cx="0" cy="0"/>
        </a:xfrm>
      </p:grpSpPr>
      <p:sp>
        <p:nvSpPr>
          <p:cNvPr id="242" name="Google Shape;242;p35"/>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Graphical user interface&#10;&#10;Description automatically generated" id="243" name="Google Shape;243;p35"/>
          <p:cNvPicPr preferRelativeResize="0"/>
          <p:nvPr/>
        </p:nvPicPr>
        <p:blipFill rotWithShape="1">
          <a:blip r:embed="rId3">
            <a:alphaModFix/>
          </a:blip>
          <a:srcRect b="34099" l="0" r="-4" t="609"/>
          <a:stretch/>
        </p:blipFill>
        <p:spPr>
          <a:xfrm>
            <a:off x="4594928" y="3681405"/>
            <a:ext cx="7644062" cy="3176595"/>
          </a:xfrm>
          <a:prstGeom prst="rect">
            <a:avLst/>
          </a:prstGeom>
          <a:noFill/>
          <a:ln>
            <a:noFill/>
          </a:ln>
        </p:spPr>
      </p:pic>
      <p:sp>
        <p:nvSpPr>
          <p:cNvPr id="244" name="Google Shape;244;p35"/>
          <p:cNvSpPr/>
          <p:nvPr/>
        </p:nvSpPr>
        <p:spPr>
          <a:xfrm>
            <a:off x="0" y="0"/>
            <a:ext cx="12192000" cy="6858000"/>
          </a:xfrm>
          <a:prstGeom prst="rect">
            <a:avLst/>
          </a:prstGeom>
          <a:gradFill>
            <a:gsLst>
              <a:gs pos="0">
                <a:srgbClr val="0C0C0C"/>
              </a:gs>
              <a:gs pos="36000">
                <a:srgbClr val="0C0C0C"/>
              </a:gs>
              <a:gs pos="81000">
                <a:srgbClr val="0C0C0C">
                  <a:alpha val="0"/>
                </a:srgbClr>
              </a:gs>
              <a:gs pos="100000">
                <a:srgbClr val="0C0C0C">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5" name="Google Shape;245;p35"/>
          <p:cNvSpPr txBox="1"/>
          <p:nvPr>
            <p:ph type="title"/>
          </p:nvPr>
        </p:nvSpPr>
        <p:spPr>
          <a:xfrm>
            <a:off x="750209" y="243832"/>
            <a:ext cx="7171480" cy="3437572"/>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SzPct val="50000"/>
              <a:buNone/>
            </a:pPr>
            <a:r>
              <a:rPr lang="en-IE" sz="4000">
                <a:solidFill>
                  <a:srgbClr val="E1AE44"/>
                </a:solidFill>
                <a:latin typeface="Abel"/>
                <a:ea typeface="Abel"/>
                <a:cs typeface="Abel"/>
                <a:sym typeface="Abel"/>
              </a:rPr>
              <a:t>Lightworks</a:t>
            </a:r>
            <a:br>
              <a:rPr lang="en-IE" sz="2700">
                <a:solidFill>
                  <a:srgbClr val="FFD10F"/>
                </a:solidFill>
                <a:latin typeface="Calibri"/>
                <a:ea typeface="Calibri"/>
                <a:cs typeface="Calibri"/>
                <a:sym typeface="Calibri"/>
              </a:rPr>
            </a:br>
            <a:r>
              <a:rPr lang="en-IE" sz="3100">
                <a:solidFill>
                  <a:schemeClr val="lt1"/>
                </a:solidFill>
                <a:latin typeface="Abel"/>
                <a:ea typeface="Abel"/>
                <a:cs typeface="Abel"/>
                <a:sym typeface="Abel"/>
              </a:rPr>
              <a:t>είναι ένα βραβευμένο και εύχρηστο πρόγραμμα επεξεργασίας βίντεο με απλό περιβάλλον εργασίας που σας επιτρέπει να κόβετε και να συγχωνεύετε βίντεο, ήχους και εικόνες.</a:t>
            </a:r>
            <a:br>
              <a:rPr lang="en-IE" sz="3100">
                <a:solidFill>
                  <a:schemeClr val="lt1"/>
                </a:solidFill>
                <a:latin typeface="Abel"/>
                <a:ea typeface="Abel"/>
                <a:cs typeface="Abel"/>
                <a:sym typeface="Abel"/>
              </a:rPr>
            </a:br>
            <a:br>
              <a:rPr lang="en-IE" sz="2800">
                <a:solidFill>
                  <a:srgbClr val="D8D8D8"/>
                </a:solidFill>
                <a:latin typeface="Calibri"/>
                <a:ea typeface="Calibri"/>
                <a:cs typeface="Calibri"/>
                <a:sym typeface="Calibri"/>
              </a:rPr>
            </a:br>
            <a:r>
              <a:rPr lang="en-IE" sz="2000">
                <a:solidFill>
                  <a:srgbClr val="D8D8D8"/>
                </a:solidFill>
              </a:rPr>
              <a:t>Βίντεο στο </a:t>
            </a:r>
            <a:r>
              <a:rPr lang="en-IE" sz="2200">
                <a:solidFill>
                  <a:schemeClr val="lt1"/>
                </a:solidFill>
                <a:latin typeface="Abel"/>
                <a:ea typeface="Abel"/>
                <a:cs typeface="Abel"/>
                <a:sym typeface="Abel"/>
              </a:rPr>
              <a:t>Youtube: </a:t>
            </a:r>
            <a:r>
              <a:rPr lang="en-IE" sz="2200" u="sng">
                <a:solidFill>
                  <a:srgbClr val="D8D8D8"/>
                </a:solidFill>
                <a:latin typeface="Abel"/>
                <a:ea typeface="Abel"/>
                <a:cs typeface="Abel"/>
                <a:sym typeface="Abel"/>
                <a:hlinkClick r:id="rId4">
                  <a:extLst>
                    <a:ext uri="{A12FA001-AC4F-418D-AE19-62706E023703}">
                      <ahyp:hlinkClr val="tx"/>
                    </a:ext>
                  </a:extLst>
                </a:hlinkClick>
              </a:rPr>
              <a:t>https://www.youtube.com/watch?v=gXfyXAwFfVU</a:t>
            </a:r>
            <a:br>
              <a:rPr lang="en-IE" sz="2200">
                <a:solidFill>
                  <a:srgbClr val="D8D8D8"/>
                </a:solidFill>
                <a:latin typeface="Abel"/>
                <a:ea typeface="Abel"/>
                <a:cs typeface="Abel"/>
                <a:sym typeface="Abel"/>
              </a:rPr>
            </a:br>
            <a:r>
              <a:rPr lang="en-IE" sz="2088">
                <a:solidFill>
                  <a:schemeClr val="lt1"/>
                </a:solidFill>
                <a:latin typeface="Abel"/>
                <a:ea typeface="Abel"/>
                <a:cs typeface="Abel"/>
                <a:sym typeface="Abel"/>
              </a:rPr>
              <a:t>Κατεβάστε το δωρεάν εδώ</a:t>
            </a:r>
            <a:r>
              <a:rPr lang="en-IE" sz="2088">
                <a:solidFill>
                  <a:schemeClr val="lt1"/>
                </a:solidFill>
                <a:latin typeface="Abel"/>
                <a:ea typeface="Abel"/>
                <a:cs typeface="Abel"/>
                <a:sym typeface="Abel"/>
              </a:rPr>
              <a:t>: </a:t>
            </a:r>
            <a:r>
              <a:rPr lang="en-IE" sz="2200" u="sng">
                <a:solidFill>
                  <a:srgbClr val="D8D8D8"/>
                </a:solidFill>
                <a:latin typeface="Abel"/>
                <a:ea typeface="Abel"/>
                <a:cs typeface="Abel"/>
                <a:sym typeface="Abel"/>
                <a:hlinkClick r:id="rId5">
                  <a:extLst>
                    <a:ext uri="{A12FA001-AC4F-418D-AE19-62706E023703}">
                      <ahyp:hlinkClr val="tx"/>
                    </a:ext>
                  </a:extLst>
                </a:hlinkClick>
              </a:rPr>
              <a:t>https://lightworks.en.softonic.com/download</a:t>
            </a:r>
            <a:endParaRPr sz="2200">
              <a:solidFill>
                <a:srgbClr val="D8D8D8"/>
              </a:solidFill>
              <a:latin typeface="Abel"/>
              <a:ea typeface="Abel"/>
              <a:cs typeface="Abel"/>
              <a:sym typeface="Abel"/>
            </a:endParaRPr>
          </a:p>
        </p:txBody>
      </p:sp>
      <p:cxnSp>
        <p:nvCxnSpPr>
          <p:cNvPr id="246" name="Google Shape;246;p35"/>
          <p:cNvCxnSpPr/>
          <p:nvPr/>
        </p:nvCxnSpPr>
        <p:spPr>
          <a:xfrm rot="10800000">
            <a:off x="838200" y="3681408"/>
            <a:ext cx="11353799" cy="0"/>
          </a:xfrm>
          <a:prstGeom prst="straightConnector1">
            <a:avLst/>
          </a:prstGeom>
          <a:noFill/>
          <a:ln cap="flat" cmpd="sng" w="12700">
            <a:solidFill>
              <a:schemeClr val="accent2"/>
            </a:solidFill>
            <a:prstDash val="solid"/>
            <a:round/>
            <a:headEnd len="sm" w="sm" type="none"/>
            <a:tailEnd len="sm" w="sm" type="none"/>
          </a:ln>
        </p:spPr>
      </p:cxnSp>
      <p:sp>
        <p:nvSpPr>
          <p:cNvPr id="247" name="Google Shape;247;p35"/>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48" name="Google Shape;248;p35"/>
          <p:cNvPicPr preferRelativeResize="0"/>
          <p:nvPr/>
        </p:nvPicPr>
        <p:blipFill rotWithShape="1">
          <a:blip r:embed="rId6">
            <a:alphaModFix/>
          </a:blip>
          <a:srcRect b="0" l="0" r="0" t="0"/>
          <a:stretch/>
        </p:blipFill>
        <p:spPr>
          <a:xfrm>
            <a:off x="235341" y="6242795"/>
            <a:ext cx="1964299" cy="427819"/>
          </a:xfrm>
          <a:prstGeom prst="rect">
            <a:avLst/>
          </a:prstGeom>
          <a:noFill/>
          <a:ln>
            <a:noFill/>
          </a:ln>
        </p:spPr>
      </p:pic>
      <p:sp>
        <p:nvSpPr>
          <p:cNvPr id="249" name="Google Shape;249;p35"/>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50" name="Google Shape;250;p35"/>
          <p:cNvPicPr preferRelativeResize="0"/>
          <p:nvPr/>
        </p:nvPicPr>
        <p:blipFill rotWithShape="1">
          <a:blip r:embed="rId7">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54" name="Shape 254"/>
        <p:cNvGrpSpPr/>
        <p:nvPr/>
      </p:nvGrpSpPr>
      <p:grpSpPr>
        <a:xfrm>
          <a:off x="0" y="0"/>
          <a:ext cx="0" cy="0"/>
          <a:chOff x="0" y="0"/>
          <a:chExt cx="0" cy="0"/>
        </a:xfrm>
      </p:grpSpPr>
      <p:sp>
        <p:nvSpPr>
          <p:cNvPr id="255" name="Google Shape;255;p36"/>
          <p:cNvSpPr/>
          <p:nvPr/>
        </p:nvSpPr>
        <p:spPr>
          <a:xfrm>
            <a:off x="0" y="0"/>
            <a:ext cx="12192000"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6" name="Google Shape;256;p36"/>
          <p:cNvSpPr txBox="1"/>
          <p:nvPr/>
        </p:nvSpPr>
        <p:spPr>
          <a:xfrm>
            <a:off x="637038" y="1909149"/>
            <a:ext cx="3313164" cy="3638873"/>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None/>
            </a:pPr>
            <a:r>
              <a:rPr b="0" i="0" lang="en-IE" sz="5400" u="none" cap="none" strike="noStrike">
                <a:solidFill>
                  <a:srgbClr val="E1AE44"/>
                </a:solidFill>
                <a:latin typeface="Abel"/>
                <a:ea typeface="Abel"/>
                <a:cs typeface="Abel"/>
                <a:sym typeface="Abel"/>
              </a:rPr>
              <a:t>Χαρακτηριστικά του Lightworks</a:t>
            </a:r>
            <a:endParaRPr b="0" i="0" sz="5400" u="none" cap="none" strike="noStrike">
              <a:solidFill>
                <a:srgbClr val="E1AE44"/>
              </a:solidFill>
              <a:latin typeface="Abel"/>
              <a:ea typeface="Abel"/>
              <a:cs typeface="Abel"/>
              <a:sym typeface="Abel"/>
            </a:endParaRPr>
          </a:p>
        </p:txBody>
      </p:sp>
      <p:cxnSp>
        <p:nvCxnSpPr>
          <p:cNvPr id="257" name="Google Shape;257;p36"/>
          <p:cNvCxnSpPr/>
          <p:nvPr/>
        </p:nvCxnSpPr>
        <p:spPr>
          <a:xfrm>
            <a:off x="4653372" y="2286000"/>
            <a:ext cx="0" cy="2286000"/>
          </a:xfrm>
          <a:prstGeom prst="straightConnector1">
            <a:avLst/>
          </a:prstGeom>
          <a:noFill/>
          <a:ln cap="flat" cmpd="sng" w="15875">
            <a:solidFill>
              <a:srgbClr val="FFFFFF"/>
            </a:solidFill>
            <a:prstDash val="solid"/>
            <a:round/>
            <a:headEnd len="sm" w="sm" type="none"/>
            <a:tailEnd len="sm" w="sm" type="none"/>
          </a:ln>
        </p:spPr>
      </p:cxnSp>
      <p:sp>
        <p:nvSpPr>
          <p:cNvPr id="258" name="Google Shape;258;p36"/>
          <p:cNvSpPr txBox="1"/>
          <p:nvPr/>
        </p:nvSpPr>
        <p:spPr>
          <a:xfrm>
            <a:off x="4899016" y="1325154"/>
            <a:ext cx="6938298" cy="5127875"/>
          </a:xfrm>
          <a:prstGeom prst="rect">
            <a:avLst/>
          </a:prstGeom>
          <a:noFill/>
          <a:ln>
            <a:noFill/>
          </a:ln>
        </p:spPr>
        <p:txBody>
          <a:bodyPr anchorCtr="0" anchor="ctr" bIns="45700" lIns="91425" spcFirstLastPara="1" rIns="91425" wrap="square" tIns="45700">
            <a:normAutofit/>
          </a:bodyPr>
          <a:lstStyle/>
          <a:p>
            <a:pPr indent="101600" lvl="0" marL="0" marR="0" rtl="0" algn="l">
              <a:lnSpc>
                <a:spcPct val="90000"/>
              </a:lnSpc>
              <a:spcBef>
                <a:spcPts val="0"/>
              </a:spcBef>
              <a:spcAft>
                <a:spcPts val="0"/>
              </a:spcAft>
              <a:buClr>
                <a:srgbClr val="000000"/>
              </a:buClr>
              <a:buSzPts val="1600"/>
              <a:buFont typeface="Arial"/>
              <a:buNone/>
            </a:pPr>
            <a:r>
              <a:t/>
            </a:r>
            <a:endParaRPr b="0" i="0" sz="1600" u="none" cap="none" strike="noStrike">
              <a:solidFill>
                <a:srgbClr val="FFFFFF"/>
              </a:solidFill>
              <a:latin typeface="Arial"/>
              <a:ea typeface="Arial"/>
              <a:cs typeface="Arial"/>
              <a:sym typeface="Arial"/>
            </a:endParaRPr>
          </a:p>
        </p:txBody>
      </p:sp>
      <p:sp>
        <p:nvSpPr>
          <p:cNvPr id="259" name="Google Shape;259;p36"/>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60" name="Google Shape;260;p36"/>
          <p:cNvPicPr preferRelativeResize="0"/>
          <p:nvPr/>
        </p:nvPicPr>
        <p:blipFill rotWithShape="1">
          <a:blip r:embed="rId3">
            <a:alphaModFix/>
          </a:blip>
          <a:srcRect b="0" l="0" r="0" t="0"/>
          <a:stretch/>
        </p:blipFill>
        <p:spPr>
          <a:xfrm>
            <a:off x="235341" y="6242795"/>
            <a:ext cx="1964299" cy="427819"/>
          </a:xfrm>
          <a:prstGeom prst="rect">
            <a:avLst/>
          </a:prstGeom>
          <a:noFill/>
          <a:ln>
            <a:noFill/>
          </a:ln>
        </p:spPr>
      </p:pic>
      <p:sp>
        <p:nvSpPr>
          <p:cNvPr id="261" name="Google Shape;261;p36"/>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62" name="Google Shape;262;p36"/>
          <p:cNvPicPr preferRelativeResize="0"/>
          <p:nvPr/>
        </p:nvPicPr>
        <p:blipFill rotWithShape="1">
          <a:blip r:embed="rId4">
            <a:alphaModFix/>
          </a:blip>
          <a:srcRect b="0" l="0" r="0" t="0"/>
          <a:stretch/>
        </p:blipFill>
        <p:spPr>
          <a:xfrm>
            <a:off x="11374639" y="152449"/>
            <a:ext cx="462675" cy="709197"/>
          </a:xfrm>
          <a:prstGeom prst="rect">
            <a:avLst/>
          </a:prstGeom>
          <a:noFill/>
          <a:ln>
            <a:noFill/>
          </a:ln>
        </p:spPr>
      </p:pic>
      <p:pic>
        <p:nvPicPr>
          <p:cNvPr descr="Icon&#10;&#10;Description automatically generated" id="263" name="Google Shape;263;p36"/>
          <p:cNvPicPr preferRelativeResize="0"/>
          <p:nvPr/>
        </p:nvPicPr>
        <p:blipFill rotWithShape="1">
          <a:blip r:embed="rId5">
            <a:alphaModFix/>
          </a:blip>
          <a:srcRect b="0" l="0" r="0" t="0"/>
          <a:stretch/>
        </p:blipFill>
        <p:spPr>
          <a:xfrm>
            <a:off x="5130484" y="643803"/>
            <a:ext cx="1167177" cy="1167177"/>
          </a:xfrm>
          <a:prstGeom prst="rect">
            <a:avLst/>
          </a:prstGeom>
          <a:noFill/>
          <a:ln>
            <a:noFill/>
          </a:ln>
        </p:spPr>
      </p:pic>
      <p:sp>
        <p:nvSpPr>
          <p:cNvPr id="264" name="Google Shape;264;p36"/>
          <p:cNvSpPr txBox="1"/>
          <p:nvPr/>
        </p:nvSpPr>
        <p:spPr>
          <a:xfrm>
            <a:off x="6529129" y="391648"/>
            <a:ext cx="4463667" cy="1781986"/>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0" i="0" lang="en-IE" sz="2400" u="none" cap="none" strike="noStrike">
                <a:solidFill>
                  <a:srgbClr val="2E75B5"/>
                </a:solidFill>
                <a:latin typeface="Abel"/>
                <a:ea typeface="Abel"/>
                <a:cs typeface="Abel"/>
                <a:sym typeface="Abel"/>
              </a:rPr>
              <a:t>Επεξεργασία</a:t>
            </a:r>
            <a:endParaRPr/>
          </a:p>
          <a:p>
            <a:pPr indent="0" lvl="0" marL="0" marR="0" rtl="0" algn="l">
              <a:lnSpc>
                <a:spcPct val="90000"/>
              </a:lnSpc>
              <a:spcBef>
                <a:spcPts val="0"/>
              </a:spcBef>
              <a:spcAft>
                <a:spcPts val="0"/>
              </a:spcAft>
              <a:buNone/>
            </a:pPr>
            <a:r>
              <a:rPr b="0" i="0" lang="en-IE" sz="1600" u="none" cap="none" strike="noStrike">
                <a:solidFill>
                  <a:schemeClr val="lt1"/>
                </a:solidFill>
                <a:latin typeface="Abel"/>
                <a:ea typeface="Abel"/>
                <a:cs typeface="Abel"/>
                <a:sym typeface="Abel"/>
              </a:rPr>
              <a:t>Επεξεργασία τριών/τεσσάρων σημείων, συμπεριλαμβανομένων των εξής: Εισαγωγή, Αντικατάσταση, Προσαρμογή σε γέμισμα, συμπλήρωση, ισοπέδωση ήχου, προειδοποιήσεις συγχρονισμού κομματιών, πολλαπλά βίντεο και ασύμμετρη περικοπή</a:t>
            </a:r>
            <a:r>
              <a:rPr b="0" i="0" lang="en-IE" sz="1800" u="none" cap="none" strike="noStrike">
                <a:solidFill>
                  <a:schemeClr val="lt1"/>
                </a:solidFill>
                <a:latin typeface="Abel"/>
                <a:ea typeface="Abel"/>
                <a:cs typeface="Abel"/>
                <a:sym typeface="Abel"/>
              </a:rPr>
              <a:t>. </a:t>
            </a:r>
            <a:endParaRPr b="0" i="0" sz="1800" u="none" cap="none" strike="noStrike">
              <a:solidFill>
                <a:schemeClr val="lt1"/>
              </a:solidFill>
              <a:latin typeface="Abel"/>
              <a:ea typeface="Abel"/>
              <a:cs typeface="Abel"/>
              <a:sym typeface="Abel"/>
            </a:endParaRPr>
          </a:p>
        </p:txBody>
      </p:sp>
      <p:pic>
        <p:nvPicPr>
          <p:cNvPr descr="Icon&#10;&#10;Description automatically generated" id="265" name="Google Shape;265;p36"/>
          <p:cNvPicPr preferRelativeResize="0"/>
          <p:nvPr/>
        </p:nvPicPr>
        <p:blipFill rotWithShape="1">
          <a:blip r:embed="rId6">
            <a:alphaModFix/>
          </a:blip>
          <a:srcRect b="0" l="0" r="0" t="0"/>
          <a:stretch/>
        </p:blipFill>
        <p:spPr>
          <a:xfrm>
            <a:off x="5187107" y="2259399"/>
            <a:ext cx="1110554" cy="1110554"/>
          </a:xfrm>
          <a:prstGeom prst="rect">
            <a:avLst/>
          </a:prstGeom>
          <a:noFill/>
          <a:ln>
            <a:noFill/>
          </a:ln>
        </p:spPr>
      </p:pic>
      <p:sp>
        <p:nvSpPr>
          <p:cNvPr id="266" name="Google Shape;266;p36"/>
          <p:cNvSpPr txBox="1"/>
          <p:nvPr/>
        </p:nvSpPr>
        <p:spPr>
          <a:xfrm>
            <a:off x="6602125" y="2170938"/>
            <a:ext cx="4463667"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2400" u="none" cap="none" strike="noStrike">
                <a:solidFill>
                  <a:srgbClr val="2E75B5"/>
                </a:solidFill>
                <a:latin typeface="Abel"/>
                <a:ea typeface="Abel"/>
                <a:cs typeface="Abel"/>
                <a:sym typeface="Abel"/>
              </a:rPr>
              <a:t>Γραφικά</a:t>
            </a:r>
            <a:endParaRPr/>
          </a:p>
          <a:p>
            <a:pPr indent="0" lvl="0" marL="0" marR="0" rtl="0" algn="l">
              <a:lnSpc>
                <a:spcPct val="100000"/>
              </a:lnSpc>
              <a:spcBef>
                <a:spcPts val="0"/>
              </a:spcBef>
              <a:spcAft>
                <a:spcPts val="0"/>
              </a:spcAft>
              <a:buNone/>
            </a:pPr>
            <a:r>
              <a:rPr b="0" i="0" lang="en-IE" sz="1600" u="none" cap="none" strike="noStrike">
                <a:solidFill>
                  <a:schemeClr val="lt1"/>
                </a:solidFill>
                <a:latin typeface="Abel"/>
                <a:ea typeface="Abel"/>
                <a:cs typeface="Abel"/>
                <a:sym typeface="Abel"/>
              </a:rPr>
              <a:t>Φίλτρα και LUTs, δημιουργικές μεταβάσεις και χρωματική διόρθωση θα δώσουν στο βίντεό σας την εμφάνιση που αναζητάτε.</a:t>
            </a:r>
            <a:endParaRPr b="0" i="0" sz="1200" u="none" cap="none" strike="noStrike">
              <a:solidFill>
                <a:srgbClr val="000000"/>
              </a:solidFill>
              <a:latin typeface="Arial"/>
              <a:ea typeface="Arial"/>
              <a:cs typeface="Arial"/>
              <a:sym typeface="Arial"/>
            </a:endParaRPr>
          </a:p>
        </p:txBody>
      </p:sp>
      <p:pic>
        <p:nvPicPr>
          <p:cNvPr descr="Icon&#10;&#10;Description automatically generated" id="267" name="Google Shape;267;p36"/>
          <p:cNvPicPr preferRelativeResize="0"/>
          <p:nvPr/>
        </p:nvPicPr>
        <p:blipFill rotWithShape="1">
          <a:blip r:embed="rId7">
            <a:alphaModFix/>
          </a:blip>
          <a:srcRect b="0" l="0" r="0" t="0"/>
          <a:stretch/>
        </p:blipFill>
        <p:spPr>
          <a:xfrm>
            <a:off x="5086293" y="3732404"/>
            <a:ext cx="1364410" cy="1364410"/>
          </a:xfrm>
          <a:prstGeom prst="rect">
            <a:avLst/>
          </a:prstGeom>
          <a:noFill/>
          <a:ln>
            <a:noFill/>
          </a:ln>
        </p:spPr>
      </p:pic>
      <p:pic>
        <p:nvPicPr>
          <p:cNvPr descr="Icon&#10;&#10;Description automatically generated" id="268" name="Google Shape;268;p36"/>
          <p:cNvPicPr preferRelativeResize="0"/>
          <p:nvPr/>
        </p:nvPicPr>
        <p:blipFill rotWithShape="1">
          <a:blip r:embed="rId8">
            <a:alphaModFix/>
          </a:blip>
          <a:srcRect b="0" l="0" r="0" t="0"/>
          <a:stretch/>
        </p:blipFill>
        <p:spPr>
          <a:xfrm>
            <a:off x="5162169" y="5318862"/>
            <a:ext cx="1212659" cy="1212659"/>
          </a:xfrm>
          <a:prstGeom prst="rect">
            <a:avLst/>
          </a:prstGeom>
          <a:noFill/>
          <a:ln>
            <a:noFill/>
          </a:ln>
        </p:spPr>
      </p:pic>
      <p:sp>
        <p:nvSpPr>
          <p:cNvPr id="269" name="Google Shape;269;p36"/>
          <p:cNvSpPr txBox="1"/>
          <p:nvPr/>
        </p:nvSpPr>
        <p:spPr>
          <a:xfrm>
            <a:off x="6602125" y="5397355"/>
            <a:ext cx="3435854" cy="1240299"/>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0" i="0" lang="en-IE" sz="2400" u="none" cap="none" strike="noStrike">
                <a:solidFill>
                  <a:srgbClr val="2E75B5"/>
                </a:solidFill>
                <a:latin typeface="Abel"/>
                <a:ea typeface="Abel"/>
                <a:cs typeface="Abel"/>
                <a:sym typeface="Abel"/>
              </a:rPr>
              <a:t>Φωνή</a:t>
            </a:r>
            <a:endParaRPr/>
          </a:p>
          <a:p>
            <a:pPr indent="0" lvl="0" marL="0" marR="0" rtl="0" algn="l">
              <a:lnSpc>
                <a:spcPct val="100000"/>
              </a:lnSpc>
              <a:spcBef>
                <a:spcPts val="600"/>
              </a:spcBef>
              <a:spcAft>
                <a:spcPts val="0"/>
              </a:spcAft>
              <a:buNone/>
            </a:pPr>
            <a:r>
              <a:rPr b="0" i="0" lang="en-IE" sz="1600" u="none" cap="none" strike="noStrike">
                <a:solidFill>
                  <a:schemeClr val="lt1"/>
                </a:solidFill>
                <a:latin typeface="Abel"/>
                <a:ea typeface="Abel"/>
                <a:cs typeface="Abel"/>
                <a:sym typeface="Abel"/>
              </a:rPr>
              <a:t>Ηχογραφήστε voiceover απευθείας πάνω από το χρονοδιάγραμμα αναπαραγωγής σας</a:t>
            </a:r>
            <a:endParaRPr/>
          </a:p>
        </p:txBody>
      </p:sp>
      <p:sp>
        <p:nvSpPr>
          <p:cNvPr id="270" name="Google Shape;270;p36"/>
          <p:cNvSpPr txBox="1"/>
          <p:nvPr/>
        </p:nvSpPr>
        <p:spPr>
          <a:xfrm>
            <a:off x="6602125" y="3724006"/>
            <a:ext cx="4282200" cy="14868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2400"/>
              <a:buFont typeface="Arial"/>
              <a:buNone/>
            </a:pPr>
            <a:r>
              <a:rPr b="0" i="0" lang="en-IE" sz="2400" u="none" cap="none" strike="noStrike">
                <a:solidFill>
                  <a:srgbClr val="2E75B5"/>
                </a:solidFill>
                <a:latin typeface="Abel"/>
                <a:ea typeface="Abel"/>
                <a:cs typeface="Abel"/>
                <a:sym typeface="Abel"/>
              </a:rPr>
              <a:t>Cloud</a:t>
            </a:r>
            <a:endParaRPr b="0" i="0" sz="2400" u="none" cap="none" strike="noStrike">
              <a:solidFill>
                <a:schemeClr val="lt1"/>
              </a:solidFill>
              <a:latin typeface="Abel"/>
              <a:ea typeface="Abel"/>
              <a:cs typeface="Abel"/>
              <a:sym typeface="Abel"/>
            </a:endParaRPr>
          </a:p>
          <a:p>
            <a:pPr indent="0" lvl="0" marL="0" marR="0" rtl="0" algn="l">
              <a:lnSpc>
                <a:spcPct val="100000"/>
              </a:lnSpc>
              <a:spcBef>
                <a:spcPts val="600"/>
              </a:spcBef>
              <a:spcAft>
                <a:spcPts val="0"/>
              </a:spcAft>
              <a:buNone/>
            </a:pPr>
            <a:r>
              <a:rPr b="0" i="0" lang="en-IE" sz="1600" u="none" cap="none" strike="noStrike">
                <a:solidFill>
                  <a:schemeClr val="lt1"/>
                </a:solidFill>
                <a:latin typeface="Abel"/>
                <a:ea typeface="Abel"/>
                <a:cs typeface="Abel"/>
                <a:sym typeface="Abel"/>
              </a:rPr>
              <a:t>Μπορείτε να επεξεργαστείτε απευθείας από την αποθήκευση στο </a:t>
            </a:r>
            <a:r>
              <a:rPr lang="en-IE" sz="1600">
                <a:solidFill>
                  <a:schemeClr val="lt1"/>
                </a:solidFill>
                <a:latin typeface="Abel"/>
                <a:ea typeface="Abel"/>
                <a:cs typeface="Abel"/>
                <a:sym typeface="Abel"/>
              </a:rPr>
              <a:t>cloud</a:t>
            </a:r>
            <a:r>
              <a:rPr b="0" i="0" lang="en-IE" sz="1600" u="none" cap="none" strike="noStrike">
                <a:solidFill>
                  <a:schemeClr val="lt1"/>
                </a:solidFill>
                <a:latin typeface="Abel"/>
                <a:ea typeface="Abel"/>
                <a:cs typeface="Abel"/>
                <a:sym typeface="Abel"/>
              </a:rPr>
              <a:t>. Απλώς συνδεθείτε, περιηγηθείτε και αποθέστε τα κλιπ αμέσως στο χρονοδιάγραμμά σας.</a:t>
            </a:r>
            <a:endParaRPr b="0" i="0" sz="1200" u="none" cap="none" strike="noStrike">
              <a:solidFill>
                <a:srgbClr val="000000"/>
              </a:solidFill>
              <a:latin typeface="Arial"/>
              <a:ea typeface="Arial"/>
              <a:cs typeface="Arial"/>
              <a:sym typeface="Arial"/>
            </a:endParaRPr>
          </a:p>
        </p:txBody>
      </p:sp>
      <p:pic>
        <p:nvPicPr>
          <p:cNvPr descr="Convert to Lightworks" id="271" name="Google Shape;271;p36"/>
          <p:cNvPicPr preferRelativeResize="0"/>
          <p:nvPr/>
        </p:nvPicPr>
        <p:blipFill rotWithShape="1">
          <a:blip r:embed="rId9">
            <a:alphaModFix/>
          </a:blip>
          <a:srcRect b="0" l="0" r="0" t="0"/>
          <a:stretch/>
        </p:blipFill>
        <p:spPr>
          <a:xfrm>
            <a:off x="1505763" y="1508508"/>
            <a:ext cx="2002376" cy="150178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5" name="Shape 275"/>
        <p:cNvGrpSpPr/>
        <p:nvPr/>
      </p:nvGrpSpPr>
      <p:grpSpPr>
        <a:xfrm>
          <a:off x="0" y="0"/>
          <a:ext cx="0" cy="0"/>
          <a:chOff x="0" y="0"/>
          <a:chExt cx="0" cy="0"/>
        </a:xfrm>
      </p:grpSpPr>
      <p:sp>
        <p:nvSpPr>
          <p:cNvPr id="276" name="Google Shape;276;p7"/>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Graphical user interface, application&#10;&#10;Description automatically generated" id="277" name="Google Shape;277;p7"/>
          <p:cNvPicPr preferRelativeResize="0"/>
          <p:nvPr/>
        </p:nvPicPr>
        <p:blipFill rotWithShape="1">
          <a:blip r:embed="rId3">
            <a:alphaModFix/>
          </a:blip>
          <a:srcRect b="-1" l="0" r="-1" t="2706"/>
          <a:stretch/>
        </p:blipFill>
        <p:spPr>
          <a:xfrm>
            <a:off x="4547937" y="-5"/>
            <a:ext cx="7644062" cy="3681406"/>
          </a:xfrm>
          <a:prstGeom prst="rect">
            <a:avLst/>
          </a:prstGeom>
          <a:noFill/>
          <a:ln>
            <a:noFill/>
          </a:ln>
        </p:spPr>
      </p:pic>
      <p:sp>
        <p:nvSpPr>
          <p:cNvPr id="278" name="Google Shape;278;p7"/>
          <p:cNvSpPr/>
          <p:nvPr/>
        </p:nvSpPr>
        <p:spPr>
          <a:xfrm>
            <a:off x="0" y="0"/>
            <a:ext cx="12192000" cy="6858000"/>
          </a:xfrm>
          <a:prstGeom prst="rect">
            <a:avLst/>
          </a:prstGeom>
          <a:gradFill>
            <a:gsLst>
              <a:gs pos="0">
                <a:srgbClr val="0C0C0C"/>
              </a:gs>
              <a:gs pos="36000">
                <a:srgbClr val="0C0C0C"/>
              </a:gs>
              <a:gs pos="81000">
                <a:srgbClr val="0C0C0C">
                  <a:alpha val="0"/>
                </a:srgbClr>
              </a:gs>
              <a:gs pos="100000">
                <a:srgbClr val="0C0C0C">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9" name="Google Shape;279;p7"/>
          <p:cNvSpPr txBox="1"/>
          <p:nvPr>
            <p:ph type="title"/>
          </p:nvPr>
        </p:nvSpPr>
        <p:spPr>
          <a:xfrm>
            <a:off x="590372" y="344129"/>
            <a:ext cx="5903734" cy="315856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SzPct val="50000"/>
              <a:buNone/>
            </a:pPr>
            <a:br>
              <a:rPr lang="en-IE" sz="4000">
                <a:solidFill>
                  <a:srgbClr val="F2F2F2"/>
                </a:solidFill>
                <a:latin typeface="Abel"/>
                <a:ea typeface="Abel"/>
                <a:cs typeface="Abel"/>
                <a:sym typeface="Abel"/>
              </a:rPr>
            </a:br>
            <a:br>
              <a:rPr lang="en-IE" sz="4000">
                <a:solidFill>
                  <a:srgbClr val="F2F2F2"/>
                </a:solidFill>
                <a:latin typeface="Abel"/>
                <a:ea typeface="Abel"/>
                <a:cs typeface="Abel"/>
                <a:sym typeface="Abel"/>
              </a:rPr>
            </a:br>
            <a:br>
              <a:rPr lang="en-IE" sz="4000">
                <a:solidFill>
                  <a:srgbClr val="F2F2F2"/>
                </a:solidFill>
                <a:latin typeface="Abel"/>
                <a:ea typeface="Abel"/>
                <a:cs typeface="Abel"/>
                <a:sym typeface="Abel"/>
              </a:rPr>
            </a:br>
            <a:r>
              <a:rPr lang="en-IE" sz="4900">
                <a:solidFill>
                  <a:srgbClr val="E1AE44"/>
                </a:solidFill>
                <a:latin typeface="Abel"/>
                <a:ea typeface="Abel"/>
                <a:cs typeface="Abel"/>
                <a:sym typeface="Abel"/>
              </a:rPr>
              <a:t>Powtoon </a:t>
            </a:r>
            <a:br>
              <a:rPr lang="en-IE" sz="4000">
                <a:solidFill>
                  <a:srgbClr val="F2F2F2"/>
                </a:solidFill>
                <a:latin typeface="Abel"/>
                <a:ea typeface="Abel"/>
                <a:cs typeface="Abel"/>
                <a:sym typeface="Abel"/>
              </a:rPr>
            </a:br>
            <a:r>
              <a:rPr lang="en-IE" sz="2700">
                <a:solidFill>
                  <a:schemeClr val="lt1"/>
                </a:solidFill>
                <a:latin typeface="Abel"/>
                <a:ea typeface="Abel"/>
                <a:cs typeface="Abel"/>
                <a:sym typeface="Abel"/>
              </a:rPr>
              <a:t>είναι μια δωρεάν διαδικτυακή πλατφόρμα οπτικής επικοινωνίας και ένας διαδικτυακός δημιουργός βίντεο που έχει σχεδιαστεί για τη δημιουργία ελκυστικών βίντεο κινουμένων σχεδίων και παρουσιάσεων με επαγγελματική εμφάνιση και αίσθηση.</a:t>
            </a:r>
            <a:endParaRPr sz="2700">
              <a:solidFill>
                <a:schemeClr val="lt1"/>
              </a:solidFill>
              <a:latin typeface="Abel"/>
              <a:ea typeface="Abel"/>
              <a:cs typeface="Abel"/>
              <a:sym typeface="Abel"/>
            </a:endParaRPr>
          </a:p>
        </p:txBody>
      </p:sp>
      <p:cxnSp>
        <p:nvCxnSpPr>
          <p:cNvPr id="280" name="Google Shape;280;p7"/>
          <p:cNvCxnSpPr/>
          <p:nvPr/>
        </p:nvCxnSpPr>
        <p:spPr>
          <a:xfrm rot="10800000">
            <a:off x="838200" y="3681408"/>
            <a:ext cx="11353799" cy="0"/>
          </a:xfrm>
          <a:prstGeom prst="straightConnector1">
            <a:avLst/>
          </a:prstGeom>
          <a:noFill/>
          <a:ln cap="flat" cmpd="sng" w="12700">
            <a:solidFill>
              <a:schemeClr val="accent2"/>
            </a:solidFill>
            <a:prstDash val="solid"/>
            <a:round/>
            <a:headEnd len="sm" w="sm" type="none"/>
            <a:tailEnd len="sm" w="sm" type="none"/>
          </a:ln>
        </p:spPr>
      </p:cxnSp>
      <p:sp>
        <p:nvSpPr>
          <p:cNvPr id="281" name="Google Shape;281;p7"/>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82" name="Google Shape;282;p7"/>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83" name="Google Shape;283;p7"/>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84" name="Google Shape;284;p7"/>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285" name="Google Shape;285;p7"/>
          <p:cNvSpPr txBox="1"/>
          <p:nvPr/>
        </p:nvSpPr>
        <p:spPr>
          <a:xfrm>
            <a:off x="590372" y="3187195"/>
            <a:ext cx="5615346" cy="2280293"/>
          </a:xfrm>
          <a:prstGeom prst="rect">
            <a:avLst/>
          </a:prstGeom>
          <a:noFill/>
          <a:ln>
            <a:noFill/>
          </a:ln>
        </p:spPr>
        <p:txBody>
          <a:bodyPr anchorCtr="0" anchor="b" bIns="45700" lIns="91425" spcFirstLastPara="1" rIns="91425" wrap="square" tIns="45700">
            <a:normAutofit fontScale="70000" lnSpcReduction="20000"/>
          </a:bodyPr>
          <a:lstStyle/>
          <a:p>
            <a:pPr indent="0" lvl="0" marL="0" marR="0" rtl="0" algn="r">
              <a:lnSpc>
                <a:spcPct val="90000"/>
              </a:lnSpc>
              <a:spcBef>
                <a:spcPts val="0"/>
              </a:spcBef>
              <a:spcAft>
                <a:spcPts val="0"/>
              </a:spcAft>
              <a:buClr>
                <a:schemeClr val="dk1"/>
              </a:buClr>
              <a:buSzPct val="60000"/>
              <a:buFont typeface="Calibri"/>
              <a:buNone/>
            </a:pPr>
            <a:br>
              <a:rPr b="0" i="0" lang="en-IE" sz="4000" u="none" cap="none" strike="noStrike">
                <a:solidFill>
                  <a:srgbClr val="F2F2F2"/>
                </a:solidFill>
                <a:latin typeface="Abel"/>
                <a:ea typeface="Abel"/>
                <a:cs typeface="Abel"/>
                <a:sym typeface="Abel"/>
              </a:rPr>
            </a:br>
            <a:br>
              <a:rPr b="0" i="0" lang="en-IE" sz="4000" u="none" cap="none" strike="noStrike">
                <a:solidFill>
                  <a:srgbClr val="F2F2F2"/>
                </a:solidFill>
                <a:latin typeface="Abel"/>
                <a:ea typeface="Abel"/>
                <a:cs typeface="Abel"/>
                <a:sym typeface="Abel"/>
              </a:rPr>
            </a:br>
            <a:br>
              <a:rPr b="0" i="0" lang="en-IE" sz="4000" u="none" cap="none" strike="noStrike">
                <a:solidFill>
                  <a:srgbClr val="F2F2F2"/>
                </a:solidFill>
                <a:latin typeface="Abel"/>
                <a:ea typeface="Abel"/>
                <a:cs typeface="Abel"/>
                <a:sym typeface="Abel"/>
              </a:rPr>
            </a:br>
            <a:endParaRPr b="0" i="0" sz="2200" u="none" cap="none" strike="noStrike">
              <a:solidFill>
                <a:schemeClr val="lt1"/>
              </a:solidFill>
              <a:latin typeface="Abel"/>
              <a:ea typeface="Abel"/>
              <a:cs typeface="Abel"/>
              <a:sym typeface="Abel"/>
            </a:endParaRPr>
          </a:p>
          <a:p>
            <a:pPr indent="0" lvl="0" marL="0" marR="0" rtl="0" algn="l">
              <a:lnSpc>
                <a:spcPct val="90000"/>
              </a:lnSpc>
              <a:spcBef>
                <a:spcPts val="0"/>
              </a:spcBef>
              <a:spcAft>
                <a:spcPts val="0"/>
              </a:spcAft>
              <a:buClr>
                <a:schemeClr val="dk1"/>
              </a:buClr>
              <a:buSzPct val="100000"/>
              <a:buFont typeface="Calibri"/>
              <a:buNone/>
            </a:pPr>
            <a:r>
              <a:rPr lang="en-IE" sz="2400">
                <a:solidFill>
                  <a:schemeClr val="lt1"/>
                </a:solidFill>
                <a:latin typeface="Abel"/>
                <a:ea typeface="Abel"/>
                <a:cs typeface="Abel"/>
                <a:sym typeface="Abel"/>
              </a:rPr>
              <a:t>Δωρεάν εγγραφή</a:t>
            </a:r>
            <a:r>
              <a:rPr b="0" i="0" lang="en-IE" sz="2400" u="none" cap="none" strike="noStrike">
                <a:solidFill>
                  <a:schemeClr val="lt1"/>
                </a:solidFill>
                <a:latin typeface="Abel"/>
                <a:ea typeface="Abel"/>
                <a:cs typeface="Abel"/>
                <a:sym typeface="Abel"/>
              </a:rPr>
              <a: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chemeClr val="dk1"/>
              </a:buClr>
              <a:buSzPct val="109089"/>
              <a:buFont typeface="Calibri"/>
              <a:buNone/>
            </a:pPr>
            <a:r>
              <a:rPr b="0" i="0" lang="en-IE" sz="2200" u="sng" cap="none" strike="noStrike">
                <a:solidFill>
                  <a:srgbClr val="F2F2F2"/>
                </a:solidFill>
                <a:latin typeface="Abel"/>
                <a:ea typeface="Abel"/>
                <a:cs typeface="Abel"/>
                <a:sym typeface="Abel"/>
                <a:hlinkClick r:id="rId6">
                  <a:extLst>
                    <a:ext uri="{A12FA001-AC4F-418D-AE19-62706E023703}">
                      <ahyp:hlinkClr val="tx"/>
                    </a:ext>
                  </a:extLst>
                </a:hlinkClick>
              </a:rPr>
              <a:t>https://www.powtoon.com/</a:t>
            </a:r>
            <a:endParaRPr b="0" i="0" sz="2200" u="none" cap="none" strike="noStrike">
              <a:solidFill>
                <a:srgbClr val="F2F2F2"/>
              </a:solidFill>
              <a:latin typeface="Abel"/>
              <a:ea typeface="Abel"/>
              <a:cs typeface="Abel"/>
              <a:sym typeface="Abel"/>
            </a:endParaRPr>
          </a:p>
          <a:p>
            <a:pPr indent="0" lvl="0" marL="0" marR="0" rtl="0" algn="l">
              <a:lnSpc>
                <a:spcPct val="90000"/>
              </a:lnSpc>
              <a:spcBef>
                <a:spcPts val="0"/>
              </a:spcBef>
              <a:spcAft>
                <a:spcPts val="0"/>
              </a:spcAft>
              <a:buClr>
                <a:schemeClr val="dk1"/>
              </a:buClr>
              <a:buSzPct val="109089"/>
              <a:buFont typeface="Calibri"/>
              <a:buNone/>
            </a:pPr>
            <a:r>
              <a:t/>
            </a:r>
            <a:endParaRPr b="0" i="0" sz="2200" u="none" cap="none" strike="noStrike">
              <a:solidFill>
                <a:srgbClr val="F2F2F2"/>
              </a:solidFill>
              <a:latin typeface="Abel"/>
              <a:ea typeface="Abel"/>
              <a:cs typeface="Abel"/>
              <a:sym typeface="Abel"/>
            </a:endParaRPr>
          </a:p>
          <a:p>
            <a:pPr indent="0" lvl="0" marL="0" marR="0" rtl="0" algn="l">
              <a:lnSpc>
                <a:spcPct val="90000"/>
              </a:lnSpc>
              <a:spcBef>
                <a:spcPts val="0"/>
              </a:spcBef>
              <a:spcAft>
                <a:spcPts val="0"/>
              </a:spcAft>
              <a:buClr>
                <a:schemeClr val="dk1"/>
              </a:buClr>
              <a:buSzPct val="109089"/>
              <a:buFont typeface="Calibri"/>
              <a:buNone/>
            </a:pPr>
            <a:r>
              <a:rPr lang="en-IE" sz="2200">
                <a:solidFill>
                  <a:schemeClr val="lt1"/>
                </a:solidFill>
                <a:latin typeface="Abel"/>
                <a:ea typeface="Abel"/>
                <a:cs typeface="Abel"/>
                <a:sym typeface="Abel"/>
              </a:rPr>
              <a:t>Βίντεο στο </a:t>
            </a:r>
            <a:r>
              <a:rPr b="0" i="0" lang="en-IE" sz="2200" u="none" cap="none" strike="noStrike">
                <a:solidFill>
                  <a:schemeClr val="lt1"/>
                </a:solidFill>
                <a:latin typeface="Abel"/>
                <a:ea typeface="Abel"/>
                <a:cs typeface="Abel"/>
                <a:sym typeface="Abel"/>
              </a:rPr>
              <a:t>YouTube: </a:t>
            </a:r>
            <a:r>
              <a:rPr b="0" i="0" lang="en-IE" sz="2200" u="sng" cap="none" strike="noStrike">
                <a:solidFill>
                  <a:srgbClr val="F2F2F2"/>
                </a:solidFill>
                <a:latin typeface="Abel"/>
                <a:ea typeface="Abel"/>
                <a:cs typeface="Abel"/>
                <a:sym typeface="Abel"/>
                <a:hlinkClick r:id="rId7">
                  <a:extLst>
                    <a:ext uri="{A12FA001-AC4F-418D-AE19-62706E023703}">
                      <ahyp:hlinkClr val="tx"/>
                    </a:ext>
                  </a:extLst>
                </a:hlinkClick>
              </a:rPr>
              <a:t>https://www.youtube.com/watch?v=lEQiZQi-aGY&amp;t=508s</a:t>
            </a:r>
            <a:endParaRPr b="0" i="0" sz="2200" u="none" cap="none" strike="noStrike">
              <a:solidFill>
                <a:srgbClr val="F2F2F2"/>
              </a:solidFill>
              <a:latin typeface="Abel"/>
              <a:ea typeface="Abel"/>
              <a:cs typeface="Abel"/>
              <a:sym typeface="Abel"/>
            </a:endParaRPr>
          </a:p>
          <a:p>
            <a:pPr indent="0" lvl="0" marL="0" marR="0" rtl="0" algn="l">
              <a:lnSpc>
                <a:spcPct val="90000"/>
              </a:lnSpc>
              <a:spcBef>
                <a:spcPts val="0"/>
              </a:spcBef>
              <a:spcAft>
                <a:spcPts val="0"/>
              </a:spcAft>
              <a:buClr>
                <a:schemeClr val="dk1"/>
              </a:buClr>
              <a:buSzPct val="114284"/>
              <a:buFont typeface="Calibri"/>
              <a:buNone/>
            </a:pPr>
            <a:r>
              <a:t/>
            </a:r>
            <a:endParaRPr b="0" i="0" sz="2100" u="none" cap="none" strike="noStrike">
              <a:solidFill>
                <a:srgbClr val="F2F2F2"/>
              </a:solidFill>
              <a:latin typeface="Abel"/>
              <a:ea typeface="Abel"/>
              <a:cs typeface="Abel"/>
              <a:sym typeface="Abel"/>
            </a:endParaRPr>
          </a:p>
          <a:p>
            <a:pPr indent="0" lvl="0" marL="0" marR="0" rtl="0" algn="l">
              <a:lnSpc>
                <a:spcPct val="90000"/>
              </a:lnSpc>
              <a:spcBef>
                <a:spcPts val="0"/>
              </a:spcBef>
              <a:spcAft>
                <a:spcPts val="0"/>
              </a:spcAft>
              <a:buClr>
                <a:schemeClr val="dk1"/>
              </a:buClr>
              <a:buSzPct val="150000"/>
              <a:buFont typeface="Calibri"/>
              <a:buNone/>
            </a:pPr>
            <a:r>
              <a:t/>
            </a:r>
            <a:endParaRPr b="0" i="0" sz="1600" u="none" cap="none" strike="noStrike">
              <a:solidFill>
                <a:srgbClr val="D8D8D8"/>
              </a:solidFill>
              <a:latin typeface="Abel"/>
              <a:ea typeface="Abel"/>
              <a:cs typeface="Abel"/>
              <a:sym typeface="Abe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89" name="Shape 289"/>
        <p:cNvGrpSpPr/>
        <p:nvPr/>
      </p:nvGrpSpPr>
      <p:grpSpPr>
        <a:xfrm>
          <a:off x="0" y="0"/>
          <a:ext cx="0" cy="0"/>
          <a:chOff x="0" y="0"/>
          <a:chExt cx="0" cy="0"/>
        </a:xfrm>
      </p:grpSpPr>
      <p:sp>
        <p:nvSpPr>
          <p:cNvPr id="290" name="Google Shape;290;p37"/>
          <p:cNvSpPr/>
          <p:nvPr/>
        </p:nvSpPr>
        <p:spPr>
          <a:xfrm>
            <a:off x="0" y="0"/>
            <a:ext cx="12192000"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1" name="Google Shape;291;p37"/>
          <p:cNvSpPr txBox="1"/>
          <p:nvPr/>
        </p:nvSpPr>
        <p:spPr>
          <a:xfrm>
            <a:off x="354675" y="2066625"/>
            <a:ext cx="4830300" cy="3639000"/>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None/>
            </a:pPr>
            <a:r>
              <a:rPr b="0" i="0" lang="en-IE" sz="5400" u="none" cap="none" strike="noStrike">
                <a:solidFill>
                  <a:srgbClr val="E1AE44"/>
                </a:solidFill>
                <a:latin typeface="Abel"/>
                <a:ea typeface="Abel"/>
                <a:cs typeface="Abel"/>
                <a:sym typeface="Abel"/>
              </a:rPr>
              <a:t>Powtoon</a:t>
            </a:r>
            <a:endParaRPr b="0" i="0" sz="5400" u="none" cap="none" strike="noStrike">
              <a:solidFill>
                <a:srgbClr val="E1AE44"/>
              </a:solidFill>
              <a:latin typeface="Abel"/>
              <a:ea typeface="Abel"/>
              <a:cs typeface="Abel"/>
              <a:sym typeface="Abel"/>
            </a:endParaRPr>
          </a:p>
          <a:p>
            <a:pPr indent="0" lvl="0" marL="0" marR="0" rtl="0" algn="r">
              <a:lnSpc>
                <a:spcPct val="90000"/>
              </a:lnSpc>
              <a:spcBef>
                <a:spcPts val="0"/>
              </a:spcBef>
              <a:spcAft>
                <a:spcPts val="0"/>
              </a:spcAft>
              <a:buNone/>
            </a:pPr>
            <a:r>
              <a:rPr b="0" i="0" lang="en-IE" sz="5400" u="none" cap="none" strike="noStrike">
                <a:solidFill>
                  <a:srgbClr val="E1AE44"/>
                </a:solidFill>
                <a:latin typeface="Abel"/>
                <a:ea typeface="Abel"/>
                <a:cs typeface="Abel"/>
                <a:sym typeface="Abel"/>
              </a:rPr>
              <a:t>Χαρακτηριστικά</a:t>
            </a:r>
            <a:endParaRPr b="0" i="0" sz="1400" u="none" cap="none" strike="noStrike">
              <a:solidFill>
                <a:srgbClr val="000000"/>
              </a:solidFill>
              <a:latin typeface="Arial"/>
              <a:ea typeface="Arial"/>
              <a:cs typeface="Arial"/>
              <a:sym typeface="Arial"/>
            </a:endParaRPr>
          </a:p>
        </p:txBody>
      </p:sp>
      <p:cxnSp>
        <p:nvCxnSpPr>
          <p:cNvPr id="292" name="Google Shape;292;p37"/>
          <p:cNvCxnSpPr/>
          <p:nvPr/>
        </p:nvCxnSpPr>
        <p:spPr>
          <a:xfrm>
            <a:off x="4653372" y="2286000"/>
            <a:ext cx="0" cy="2286000"/>
          </a:xfrm>
          <a:prstGeom prst="straightConnector1">
            <a:avLst/>
          </a:prstGeom>
          <a:noFill/>
          <a:ln cap="flat" cmpd="sng" w="15875">
            <a:solidFill>
              <a:srgbClr val="FFFFFF"/>
            </a:solidFill>
            <a:prstDash val="solid"/>
            <a:round/>
            <a:headEnd len="sm" w="sm" type="none"/>
            <a:tailEnd len="sm" w="sm" type="none"/>
          </a:ln>
        </p:spPr>
      </p:cxnSp>
      <p:sp>
        <p:nvSpPr>
          <p:cNvPr id="293" name="Google Shape;293;p37"/>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94" name="Google Shape;294;p37"/>
          <p:cNvPicPr preferRelativeResize="0"/>
          <p:nvPr/>
        </p:nvPicPr>
        <p:blipFill rotWithShape="1">
          <a:blip r:embed="rId3">
            <a:alphaModFix/>
          </a:blip>
          <a:srcRect b="0" l="0" r="0" t="0"/>
          <a:stretch/>
        </p:blipFill>
        <p:spPr>
          <a:xfrm>
            <a:off x="235341" y="6242795"/>
            <a:ext cx="1964299" cy="427819"/>
          </a:xfrm>
          <a:prstGeom prst="rect">
            <a:avLst/>
          </a:prstGeom>
          <a:noFill/>
          <a:ln>
            <a:noFill/>
          </a:ln>
        </p:spPr>
      </p:pic>
      <p:sp>
        <p:nvSpPr>
          <p:cNvPr id="295" name="Google Shape;295;p37"/>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96" name="Google Shape;296;p37"/>
          <p:cNvPicPr preferRelativeResize="0"/>
          <p:nvPr/>
        </p:nvPicPr>
        <p:blipFill rotWithShape="1">
          <a:blip r:embed="rId4">
            <a:alphaModFix/>
          </a:blip>
          <a:srcRect b="0" l="0" r="0" t="0"/>
          <a:stretch/>
        </p:blipFill>
        <p:spPr>
          <a:xfrm>
            <a:off x="11374639" y="152449"/>
            <a:ext cx="462675" cy="709197"/>
          </a:xfrm>
          <a:prstGeom prst="rect">
            <a:avLst/>
          </a:prstGeom>
          <a:noFill/>
          <a:ln>
            <a:noFill/>
          </a:ln>
        </p:spPr>
      </p:pic>
      <p:pic>
        <p:nvPicPr>
          <p:cNvPr descr="PowToon Kosten, Erfahrungen &amp;amp; Bewertungen - Capterra Österreich 2022" id="297" name="Google Shape;297;p37"/>
          <p:cNvPicPr preferRelativeResize="0"/>
          <p:nvPr/>
        </p:nvPicPr>
        <p:blipFill rotWithShape="1">
          <a:blip r:embed="rId5">
            <a:alphaModFix/>
          </a:blip>
          <a:srcRect b="0" l="0" r="0" t="0"/>
          <a:stretch/>
        </p:blipFill>
        <p:spPr>
          <a:xfrm>
            <a:off x="1395652" y="1544699"/>
            <a:ext cx="2052129" cy="1338494"/>
          </a:xfrm>
          <a:prstGeom prst="rect">
            <a:avLst/>
          </a:prstGeom>
          <a:noFill/>
          <a:ln>
            <a:noFill/>
          </a:ln>
        </p:spPr>
      </p:pic>
      <p:pic>
        <p:nvPicPr>
          <p:cNvPr descr="Video editing - Free interface icons" id="298" name="Google Shape;298;p37"/>
          <p:cNvPicPr preferRelativeResize="0"/>
          <p:nvPr/>
        </p:nvPicPr>
        <p:blipFill rotWithShape="1">
          <a:blip r:embed="rId6">
            <a:alphaModFix/>
          </a:blip>
          <a:srcRect b="0" l="0" r="0" t="0"/>
          <a:stretch/>
        </p:blipFill>
        <p:spPr>
          <a:xfrm>
            <a:off x="5614193" y="540917"/>
            <a:ext cx="1924436" cy="1924436"/>
          </a:xfrm>
          <a:prstGeom prst="rect">
            <a:avLst/>
          </a:prstGeom>
          <a:noFill/>
          <a:ln>
            <a:noFill/>
          </a:ln>
        </p:spPr>
      </p:pic>
      <p:sp>
        <p:nvSpPr>
          <p:cNvPr id="299" name="Google Shape;299;p37"/>
          <p:cNvSpPr txBox="1"/>
          <p:nvPr/>
        </p:nvSpPr>
        <p:spPr>
          <a:xfrm>
            <a:off x="7744971" y="701835"/>
            <a:ext cx="3435854" cy="184661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2400" u="none" cap="none" strike="noStrike">
                <a:solidFill>
                  <a:srgbClr val="2E75B5"/>
                </a:solidFill>
                <a:latin typeface="Abel"/>
                <a:ea typeface="Abel"/>
                <a:cs typeface="Abel"/>
                <a:sym typeface="Abel"/>
              </a:rPr>
              <a:t>Δημιουργία</a:t>
            </a:r>
            <a:endParaRPr/>
          </a:p>
          <a:p>
            <a:pPr indent="0" lvl="0" marL="0" marR="0" rtl="0" algn="l">
              <a:lnSpc>
                <a:spcPct val="100000"/>
              </a:lnSpc>
              <a:spcBef>
                <a:spcPts val="0"/>
              </a:spcBef>
              <a:spcAft>
                <a:spcPts val="0"/>
              </a:spcAft>
              <a:buNone/>
            </a:pPr>
            <a:r>
              <a:rPr b="0" i="0" lang="en-IE" sz="1800" u="none" cap="none" strike="noStrike">
                <a:solidFill>
                  <a:schemeClr val="lt1"/>
                </a:solidFill>
                <a:latin typeface="Abel"/>
                <a:ea typeface="Abel"/>
                <a:cs typeface="Abel"/>
                <a:sym typeface="Abel"/>
              </a:rPr>
              <a:t>Μπορείτε να δημιουργήσετε βίντεο και παρουσιάσεις σε οποιοδήποτε στυλ με βίντεο, εικόνες και χαρακτήρες ή κινούμενα σχέδια.</a:t>
            </a:r>
            <a:endParaRPr/>
          </a:p>
        </p:txBody>
      </p:sp>
      <p:pic>
        <p:nvPicPr>
          <p:cNvPr descr="Free Settings Icon, Symbol. PNG, SVG Download." id="300" name="Google Shape;300;p37"/>
          <p:cNvPicPr preferRelativeResize="0"/>
          <p:nvPr/>
        </p:nvPicPr>
        <p:blipFill rotWithShape="1">
          <a:blip r:embed="rId7">
            <a:alphaModFix/>
          </a:blip>
          <a:srcRect b="0" l="0" r="0" t="0"/>
          <a:stretch/>
        </p:blipFill>
        <p:spPr>
          <a:xfrm>
            <a:off x="5287021" y="3138054"/>
            <a:ext cx="1496027" cy="1496027"/>
          </a:xfrm>
          <a:prstGeom prst="rect">
            <a:avLst/>
          </a:prstGeom>
          <a:noFill/>
          <a:ln>
            <a:noFill/>
          </a:ln>
        </p:spPr>
      </p:pic>
      <p:sp>
        <p:nvSpPr>
          <p:cNvPr id="301" name="Google Shape;301;p37"/>
          <p:cNvSpPr txBox="1"/>
          <p:nvPr/>
        </p:nvSpPr>
        <p:spPr>
          <a:xfrm>
            <a:off x="6885028" y="2886739"/>
            <a:ext cx="4489500" cy="200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2400" u="none" cap="none" strike="noStrike">
                <a:solidFill>
                  <a:srgbClr val="2E75B5"/>
                </a:solidFill>
                <a:latin typeface="Abel"/>
                <a:ea typeface="Abel"/>
                <a:cs typeface="Abel"/>
                <a:sym typeface="Abel"/>
              </a:rPr>
              <a:t>Διαχείριση</a:t>
            </a:r>
            <a:endParaRPr/>
          </a:p>
          <a:p>
            <a:pPr indent="0" lvl="0" marL="0" marR="0" rtl="0" algn="l">
              <a:lnSpc>
                <a:spcPct val="100000"/>
              </a:lnSpc>
              <a:spcBef>
                <a:spcPts val="0"/>
              </a:spcBef>
              <a:spcAft>
                <a:spcPts val="0"/>
              </a:spcAft>
              <a:buNone/>
            </a:pPr>
            <a:r>
              <a:rPr b="0" i="0" lang="en-IE" sz="2000" u="none" cap="none" strike="noStrike">
                <a:solidFill>
                  <a:schemeClr val="lt1"/>
                </a:solidFill>
                <a:latin typeface="Abel"/>
                <a:ea typeface="Abel"/>
                <a:cs typeface="Abel"/>
                <a:sym typeface="Abel"/>
              </a:rPr>
              <a:t>Μπορείτε να διαχειρίζεστε τα έργα, τις ομάδες και τις κοινές βιβλιοθήκες σας. Ενσωματώσεις με Microsoft Teams, Photoshop, Canva, PowerPoint, Hibspot &amp; άλλα</a:t>
            </a:r>
            <a:endParaRPr/>
          </a:p>
        </p:txBody>
      </p:sp>
      <p:sp>
        <p:nvSpPr>
          <p:cNvPr id="302" name="Google Shape;302;p37"/>
          <p:cNvSpPr txBox="1"/>
          <p:nvPr/>
        </p:nvSpPr>
        <p:spPr>
          <a:xfrm>
            <a:off x="8401460" y="5044686"/>
            <a:ext cx="34359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IE" sz="2400">
                <a:solidFill>
                  <a:srgbClr val="2E75B5"/>
                </a:solidFill>
                <a:latin typeface="Abel"/>
                <a:ea typeface="Abel"/>
                <a:cs typeface="Abel"/>
                <a:sym typeface="Abel"/>
              </a:rPr>
              <a:t>Κοινοποίηση</a:t>
            </a:r>
            <a:endParaRPr/>
          </a:p>
          <a:p>
            <a:pPr indent="0" lvl="0" marL="0" marR="0" rtl="0" algn="l">
              <a:lnSpc>
                <a:spcPct val="100000"/>
              </a:lnSpc>
              <a:spcBef>
                <a:spcPts val="0"/>
              </a:spcBef>
              <a:spcAft>
                <a:spcPts val="0"/>
              </a:spcAft>
              <a:buNone/>
            </a:pPr>
            <a:r>
              <a:rPr b="0" i="0" lang="en-IE" sz="1800" u="none" cap="none" strike="noStrike">
                <a:solidFill>
                  <a:schemeClr val="lt1"/>
                </a:solidFill>
                <a:latin typeface="Abel"/>
                <a:ea typeface="Abel"/>
                <a:cs typeface="Abel"/>
                <a:sym typeface="Abel"/>
              </a:rPr>
              <a:t>Μπορείτε να μοιραστείτε τις δημιουργίες σας σε πλατφόρμες κοινωνικής δικτύωσης και μάρκετινγκ ή να κατεβάσετε τα βίντεό σας.</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bel"/>
              <a:ea typeface="Abel"/>
              <a:cs typeface="Abel"/>
              <a:sym typeface="Abel"/>
            </a:endParaRPr>
          </a:p>
        </p:txBody>
      </p:sp>
      <p:pic>
        <p:nvPicPr>
          <p:cNvPr id="303" name="Google Shape;303;p37"/>
          <p:cNvPicPr preferRelativeResize="0"/>
          <p:nvPr/>
        </p:nvPicPr>
        <p:blipFill rotWithShape="1">
          <a:blip r:embed="rId8">
            <a:alphaModFix/>
          </a:blip>
          <a:srcRect b="0" l="0" r="0" t="0"/>
          <a:stretch/>
        </p:blipFill>
        <p:spPr>
          <a:xfrm>
            <a:off x="7107381" y="5384786"/>
            <a:ext cx="1147669" cy="114766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07" name="Shape 307"/>
        <p:cNvGrpSpPr/>
        <p:nvPr/>
      </p:nvGrpSpPr>
      <p:grpSpPr>
        <a:xfrm>
          <a:off x="0" y="0"/>
          <a:ext cx="0" cy="0"/>
          <a:chOff x="0" y="0"/>
          <a:chExt cx="0" cy="0"/>
        </a:xfrm>
      </p:grpSpPr>
      <p:sp>
        <p:nvSpPr>
          <p:cNvPr id="308" name="Google Shape;308;p38"/>
          <p:cNvSpPr/>
          <p:nvPr/>
        </p:nvSpPr>
        <p:spPr>
          <a:xfrm>
            <a:off x="0" y="0"/>
            <a:ext cx="12192000"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09" name="Google Shape;309;p38"/>
          <p:cNvPicPr preferRelativeResize="0"/>
          <p:nvPr/>
        </p:nvPicPr>
        <p:blipFill rotWithShape="1">
          <a:blip r:embed="rId3">
            <a:alphaModFix amt="35000"/>
          </a:blip>
          <a:srcRect b="0" l="0" r="0" t="0"/>
          <a:stretch/>
        </p:blipFill>
        <p:spPr>
          <a:xfrm>
            <a:off x="667442" y="1149206"/>
            <a:ext cx="9582755" cy="4689878"/>
          </a:xfrm>
          <a:prstGeom prst="rect">
            <a:avLst/>
          </a:prstGeom>
          <a:noFill/>
          <a:ln>
            <a:noFill/>
          </a:ln>
        </p:spPr>
      </p:pic>
      <p:sp>
        <p:nvSpPr>
          <p:cNvPr id="310" name="Google Shape;310;p38"/>
          <p:cNvSpPr txBox="1"/>
          <p:nvPr/>
        </p:nvSpPr>
        <p:spPr>
          <a:xfrm>
            <a:off x="589856" y="2070539"/>
            <a:ext cx="3313164" cy="3638873"/>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None/>
            </a:pPr>
            <a:r>
              <a:rPr b="0" i="0" lang="en-IE" sz="4400" u="none" cap="none" strike="noStrike">
                <a:solidFill>
                  <a:srgbClr val="E1AE44"/>
                </a:solidFill>
                <a:latin typeface="Abel"/>
                <a:ea typeface="Abel"/>
                <a:cs typeface="Abel"/>
                <a:sym typeface="Abel"/>
              </a:rPr>
              <a:t>Πώς να κάνετε animation με το Powtoon</a:t>
            </a:r>
            <a:endParaRPr b="0" i="0" sz="4400" u="none" cap="none" strike="noStrike">
              <a:solidFill>
                <a:srgbClr val="E1AE44"/>
              </a:solidFill>
              <a:latin typeface="Abel"/>
              <a:ea typeface="Abel"/>
              <a:cs typeface="Abel"/>
              <a:sym typeface="Abel"/>
            </a:endParaRPr>
          </a:p>
        </p:txBody>
      </p:sp>
      <p:cxnSp>
        <p:nvCxnSpPr>
          <p:cNvPr id="311" name="Google Shape;311;p38"/>
          <p:cNvCxnSpPr/>
          <p:nvPr/>
        </p:nvCxnSpPr>
        <p:spPr>
          <a:xfrm>
            <a:off x="4653372" y="2286000"/>
            <a:ext cx="0" cy="2286000"/>
          </a:xfrm>
          <a:prstGeom prst="straightConnector1">
            <a:avLst/>
          </a:prstGeom>
          <a:noFill/>
          <a:ln cap="flat" cmpd="sng" w="15875">
            <a:solidFill>
              <a:srgbClr val="FFFFFF"/>
            </a:solidFill>
            <a:prstDash val="solid"/>
            <a:round/>
            <a:headEnd len="sm" w="sm" type="none"/>
            <a:tailEnd len="sm" w="sm" type="none"/>
          </a:ln>
        </p:spPr>
      </p:cxnSp>
      <p:sp>
        <p:nvSpPr>
          <p:cNvPr id="312" name="Google Shape;312;p38"/>
          <p:cNvSpPr txBox="1"/>
          <p:nvPr/>
        </p:nvSpPr>
        <p:spPr>
          <a:xfrm>
            <a:off x="4899016" y="1325154"/>
            <a:ext cx="6938298" cy="5127875"/>
          </a:xfrm>
          <a:prstGeom prst="rect">
            <a:avLst/>
          </a:prstGeom>
          <a:noFill/>
          <a:ln>
            <a:noFill/>
          </a:ln>
        </p:spPr>
        <p:txBody>
          <a:bodyPr anchorCtr="0" anchor="ctr" bIns="45700" lIns="91425" spcFirstLastPara="1" rIns="91425" wrap="square" tIns="45700">
            <a:normAutofit fontScale="70000" lnSpcReduction="20000"/>
          </a:bodyPr>
          <a:lstStyle/>
          <a:p>
            <a:pPr indent="-228631" lvl="0" marL="457200" marR="0" rtl="0" algn="l">
              <a:lnSpc>
                <a:spcPct val="90000"/>
              </a:lnSpc>
              <a:spcBef>
                <a:spcPts val="0"/>
              </a:spcBef>
              <a:spcAft>
                <a:spcPts val="0"/>
              </a:spcAft>
              <a:buClr>
                <a:srgbClr val="000000"/>
              </a:buClr>
              <a:buSzPct val="100000"/>
              <a:buFont typeface="Arial"/>
              <a:buChar char="•"/>
            </a:pPr>
            <a:r>
              <a:rPr b="0" i="0" lang="en-IE" sz="3100" u="none" cap="none" strike="noStrike">
                <a:solidFill>
                  <a:srgbClr val="E1AE44"/>
                </a:solidFill>
                <a:latin typeface="Abel"/>
                <a:ea typeface="Abel"/>
                <a:cs typeface="Abel"/>
                <a:sym typeface="Abel"/>
              </a:rPr>
              <a:t>1. Σενάριο. </a:t>
            </a:r>
            <a:r>
              <a:rPr b="0" i="0" lang="en-IE" sz="3100" u="none" cap="none" strike="noStrike">
                <a:solidFill>
                  <a:schemeClr val="lt1"/>
                </a:solidFill>
                <a:latin typeface="Abel"/>
                <a:ea typeface="Abel"/>
                <a:cs typeface="Abel"/>
                <a:sym typeface="Abel"/>
              </a:rPr>
              <a:t>Πρέπει να δημιουργήσετε ένα σενάριο που να περιγράφει τι θα συμβεί σε κάθε "σκηνή".</a:t>
            </a:r>
            <a:endParaRPr/>
          </a:p>
          <a:p>
            <a:pPr indent="-90836" lvl="0" marL="457200" marR="0" rtl="0" algn="l">
              <a:lnSpc>
                <a:spcPct val="90000"/>
              </a:lnSpc>
              <a:spcBef>
                <a:spcPts val="0"/>
              </a:spcBef>
              <a:spcAft>
                <a:spcPts val="0"/>
              </a:spcAft>
              <a:buClr>
                <a:srgbClr val="000000"/>
              </a:buClr>
              <a:buSzPct val="100000"/>
              <a:buFont typeface="Arial"/>
              <a:buNone/>
            </a:pPr>
            <a:r>
              <a:t/>
            </a:r>
            <a:endParaRPr b="0" i="0" sz="3100" u="none" cap="none" strike="noStrike">
              <a:solidFill>
                <a:schemeClr val="lt1"/>
              </a:solidFill>
              <a:latin typeface="Abel"/>
              <a:ea typeface="Abel"/>
              <a:cs typeface="Abel"/>
              <a:sym typeface="Abel"/>
            </a:endParaRPr>
          </a:p>
          <a:p>
            <a:pPr indent="-228631" lvl="0" marL="457200" marR="0" rtl="0" algn="l">
              <a:lnSpc>
                <a:spcPct val="90000"/>
              </a:lnSpc>
              <a:spcBef>
                <a:spcPts val="0"/>
              </a:spcBef>
              <a:spcAft>
                <a:spcPts val="0"/>
              </a:spcAft>
              <a:buClr>
                <a:srgbClr val="000000"/>
              </a:buClr>
              <a:buSzPct val="100000"/>
              <a:buFont typeface="Arial"/>
              <a:buChar char="•"/>
            </a:pPr>
            <a:r>
              <a:rPr b="0" i="0" lang="en-IE" sz="3100" u="none" cap="none" strike="noStrike">
                <a:solidFill>
                  <a:srgbClr val="E1AE44"/>
                </a:solidFill>
                <a:latin typeface="Abel"/>
                <a:ea typeface="Abel"/>
                <a:cs typeface="Abel"/>
                <a:sym typeface="Abel"/>
              </a:rPr>
              <a:t>2. Φωνή και μουσική υπόκρουση. </a:t>
            </a:r>
            <a:r>
              <a:rPr b="0" i="0" lang="en-IE" sz="3100" u="none" cap="none" strike="noStrike">
                <a:solidFill>
                  <a:schemeClr val="lt1"/>
                </a:solidFill>
                <a:latin typeface="Abel"/>
                <a:ea typeface="Abel"/>
                <a:cs typeface="Abel"/>
                <a:sym typeface="Abel"/>
              </a:rPr>
              <a:t>Επιλέξτε ένα κομμάτι φόντου για τη μουσική σας ή ηχογραφήστε ένα voiceover.</a:t>
            </a:r>
            <a:endParaRPr/>
          </a:p>
          <a:p>
            <a:pPr indent="-90836" lvl="0" marL="457200" marR="0" rtl="0" algn="l">
              <a:lnSpc>
                <a:spcPct val="90000"/>
              </a:lnSpc>
              <a:spcBef>
                <a:spcPts val="0"/>
              </a:spcBef>
              <a:spcAft>
                <a:spcPts val="0"/>
              </a:spcAft>
              <a:buClr>
                <a:srgbClr val="000000"/>
              </a:buClr>
              <a:buSzPct val="100000"/>
              <a:buFont typeface="Arial"/>
              <a:buNone/>
            </a:pPr>
            <a:r>
              <a:t/>
            </a:r>
            <a:endParaRPr b="0" i="0" sz="3100" u="none" cap="none" strike="noStrike">
              <a:solidFill>
                <a:srgbClr val="E1AE44"/>
              </a:solidFill>
              <a:latin typeface="Abel"/>
              <a:ea typeface="Abel"/>
              <a:cs typeface="Abel"/>
              <a:sym typeface="Abel"/>
            </a:endParaRPr>
          </a:p>
          <a:p>
            <a:pPr indent="-228631" lvl="0" marL="457200" marR="0" rtl="0" algn="l">
              <a:lnSpc>
                <a:spcPct val="90000"/>
              </a:lnSpc>
              <a:spcBef>
                <a:spcPts val="0"/>
              </a:spcBef>
              <a:spcAft>
                <a:spcPts val="0"/>
              </a:spcAft>
              <a:buClr>
                <a:srgbClr val="000000"/>
              </a:buClr>
              <a:buSzPct val="100000"/>
              <a:buFont typeface="Arial"/>
              <a:buChar char="•"/>
            </a:pPr>
            <a:r>
              <a:rPr b="0" i="0" lang="en-IE" sz="3100" u="none" cap="none" strike="noStrike">
                <a:solidFill>
                  <a:srgbClr val="E1AE44"/>
                </a:solidFill>
                <a:latin typeface="Abel"/>
                <a:ea typeface="Abel"/>
                <a:cs typeface="Abel"/>
                <a:sym typeface="Abel"/>
              </a:rPr>
              <a:t>3. Δημιουργήστε τις διαφάνειές σας. </a:t>
            </a:r>
            <a:r>
              <a:rPr b="0" i="0" lang="en-IE" sz="3100" u="none" cap="none" strike="noStrike">
                <a:solidFill>
                  <a:schemeClr val="lt1"/>
                </a:solidFill>
                <a:latin typeface="Abel"/>
                <a:ea typeface="Abel"/>
                <a:cs typeface="Abel"/>
                <a:sym typeface="Abel"/>
              </a:rPr>
              <a:t>Αρχίστε να δημιουργείτε διαφάνειες σύμφωνα με το σενάριο. Κάθε διαφάνεια αντιπροσωπεύει μια σκηνή και μια ιδέα όπως περιγράφεται στο σενάριο.</a:t>
            </a:r>
            <a:endParaRPr/>
          </a:p>
          <a:p>
            <a:pPr indent="-90836" lvl="0" marL="457200" marR="0" rtl="0" algn="l">
              <a:lnSpc>
                <a:spcPct val="90000"/>
              </a:lnSpc>
              <a:spcBef>
                <a:spcPts val="0"/>
              </a:spcBef>
              <a:spcAft>
                <a:spcPts val="0"/>
              </a:spcAft>
              <a:buClr>
                <a:srgbClr val="000000"/>
              </a:buClr>
              <a:buSzPct val="100000"/>
              <a:buFont typeface="Arial"/>
              <a:buNone/>
            </a:pPr>
            <a:r>
              <a:t/>
            </a:r>
            <a:endParaRPr b="0" i="0" sz="3100" u="none" cap="none" strike="noStrike">
              <a:solidFill>
                <a:srgbClr val="E1AE44"/>
              </a:solidFill>
              <a:latin typeface="Abel"/>
              <a:ea typeface="Abel"/>
              <a:cs typeface="Abel"/>
              <a:sym typeface="Abel"/>
            </a:endParaRPr>
          </a:p>
          <a:p>
            <a:pPr indent="-228631" lvl="0" marL="457200" marR="0" rtl="0" algn="l">
              <a:lnSpc>
                <a:spcPct val="90000"/>
              </a:lnSpc>
              <a:spcBef>
                <a:spcPts val="0"/>
              </a:spcBef>
              <a:spcAft>
                <a:spcPts val="0"/>
              </a:spcAft>
              <a:buClr>
                <a:srgbClr val="000000"/>
              </a:buClr>
              <a:buSzPct val="100000"/>
              <a:buFont typeface="Arial"/>
              <a:buChar char="•"/>
            </a:pPr>
            <a:r>
              <a:rPr b="0" i="0" lang="en-IE" sz="3100" u="none" cap="none" strike="noStrike">
                <a:solidFill>
                  <a:srgbClr val="E1AE44"/>
                </a:solidFill>
                <a:latin typeface="Abel"/>
                <a:ea typeface="Abel"/>
                <a:cs typeface="Abel"/>
                <a:sym typeface="Abel"/>
              </a:rPr>
              <a:t>4. Συμπληρώστε τις διαφάνειες. </a:t>
            </a:r>
            <a:r>
              <a:rPr b="0" i="0" lang="en-IE" sz="3100" u="none" cap="none" strike="noStrike">
                <a:solidFill>
                  <a:schemeClr val="lt1"/>
                </a:solidFill>
                <a:latin typeface="Abel"/>
                <a:ea typeface="Abel"/>
                <a:cs typeface="Abel"/>
                <a:sym typeface="Abel"/>
              </a:rPr>
              <a:t>Προσθέστε διασκεδαστικά χαρακτηριστικά, όπως χρώματα, γραφικά, φόντο, στυλ κίνησης, σκηνικά, εικόνες και χαρακτήρες στις διαφάνειές σας.</a:t>
            </a:r>
            <a:endParaRPr/>
          </a:p>
          <a:p>
            <a:pPr indent="-90836" lvl="0" marL="457200" marR="0" rtl="0" algn="l">
              <a:lnSpc>
                <a:spcPct val="90000"/>
              </a:lnSpc>
              <a:spcBef>
                <a:spcPts val="0"/>
              </a:spcBef>
              <a:spcAft>
                <a:spcPts val="0"/>
              </a:spcAft>
              <a:buClr>
                <a:srgbClr val="000000"/>
              </a:buClr>
              <a:buSzPct val="100000"/>
              <a:buFont typeface="Arial"/>
              <a:buNone/>
            </a:pPr>
            <a:r>
              <a:t/>
            </a:r>
            <a:endParaRPr b="0" i="0" sz="3100" u="none" cap="none" strike="noStrike">
              <a:solidFill>
                <a:srgbClr val="E1AE44"/>
              </a:solidFill>
              <a:latin typeface="Abel"/>
              <a:ea typeface="Abel"/>
              <a:cs typeface="Abel"/>
              <a:sym typeface="Abel"/>
            </a:endParaRPr>
          </a:p>
          <a:p>
            <a:pPr indent="-228631" lvl="0" marL="457200" marR="0" rtl="0" algn="l">
              <a:lnSpc>
                <a:spcPct val="90000"/>
              </a:lnSpc>
              <a:spcBef>
                <a:spcPts val="0"/>
              </a:spcBef>
              <a:spcAft>
                <a:spcPts val="0"/>
              </a:spcAft>
              <a:buClr>
                <a:srgbClr val="000000"/>
              </a:buClr>
              <a:buSzPct val="100000"/>
              <a:buFont typeface="Arial"/>
              <a:buChar char="•"/>
            </a:pPr>
            <a:r>
              <a:rPr b="0" i="0" lang="en-IE" sz="3100" u="none" cap="none" strike="noStrike">
                <a:solidFill>
                  <a:srgbClr val="E1AE44"/>
                </a:solidFill>
                <a:latin typeface="Abel"/>
                <a:ea typeface="Abel"/>
                <a:cs typeface="Abel"/>
                <a:sym typeface="Abel"/>
              </a:rPr>
              <a:t>5. Χρονοδιάγραμμα. </a:t>
            </a:r>
            <a:r>
              <a:rPr b="0" i="0" lang="en-IE" sz="3100" u="none" cap="none" strike="noStrike">
                <a:solidFill>
                  <a:schemeClr val="lt1"/>
                </a:solidFill>
                <a:latin typeface="Abel"/>
                <a:ea typeface="Abel"/>
                <a:cs typeface="Abel"/>
                <a:sym typeface="Abel"/>
              </a:rPr>
              <a:t>Προσαρμόστε τα στοιχεία και τη φωνή στο χρονοδιάγραμμα.</a:t>
            </a:r>
            <a:endParaRPr/>
          </a:p>
          <a:p>
            <a:pPr indent="78740" lvl="0" marL="0" marR="0" rtl="0" algn="l">
              <a:lnSpc>
                <a:spcPct val="90000"/>
              </a:lnSpc>
              <a:spcBef>
                <a:spcPts val="600"/>
              </a:spcBef>
              <a:spcAft>
                <a:spcPts val="0"/>
              </a:spcAft>
              <a:buClr>
                <a:srgbClr val="000000"/>
              </a:buClr>
              <a:buSzPct val="100000"/>
              <a:buFont typeface="Arial"/>
              <a:buNone/>
            </a:pPr>
            <a:r>
              <a:t/>
            </a:r>
            <a:endParaRPr b="0" i="0" sz="1600" u="none" cap="none" strike="noStrike">
              <a:solidFill>
                <a:schemeClr val="lt1"/>
              </a:solidFill>
              <a:latin typeface="Arial"/>
              <a:ea typeface="Arial"/>
              <a:cs typeface="Arial"/>
              <a:sym typeface="Arial"/>
            </a:endParaRPr>
          </a:p>
        </p:txBody>
      </p:sp>
      <p:sp>
        <p:nvSpPr>
          <p:cNvPr id="313" name="Google Shape;313;p38"/>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14" name="Google Shape;314;p38"/>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15" name="Google Shape;315;p38"/>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16" name="Google Shape;316;p38"/>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pic>
        <p:nvPicPr>
          <p:cNvPr descr="PowToon Kosten, Erfahrungen &amp;amp; Bewertungen - Capterra Österreich 2022" id="317" name="Google Shape;317;p38"/>
          <p:cNvPicPr preferRelativeResize="0"/>
          <p:nvPr/>
        </p:nvPicPr>
        <p:blipFill rotWithShape="1">
          <a:blip r:embed="rId6">
            <a:alphaModFix/>
          </a:blip>
          <a:srcRect b="0" l="0" r="0" t="0"/>
          <a:stretch/>
        </p:blipFill>
        <p:spPr>
          <a:xfrm>
            <a:off x="1694612" y="1407233"/>
            <a:ext cx="2033914" cy="132661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1000"/>
          </a:blip>
          <a:stretch>
            <a:fillRect/>
          </a:stretch>
        </a:blipFill>
      </p:bgPr>
    </p:bg>
    <p:spTree>
      <p:nvGrpSpPr>
        <p:cNvPr id="321" name="Shape 321"/>
        <p:cNvGrpSpPr/>
        <p:nvPr/>
      </p:nvGrpSpPr>
      <p:grpSpPr>
        <a:xfrm>
          <a:off x="0" y="0"/>
          <a:ext cx="0" cy="0"/>
          <a:chOff x="0" y="0"/>
          <a:chExt cx="0" cy="0"/>
        </a:xfrm>
      </p:grpSpPr>
      <p:sp>
        <p:nvSpPr>
          <p:cNvPr id="322" name="Google Shape;322;p39"/>
          <p:cNvSpPr/>
          <p:nvPr/>
        </p:nvSpPr>
        <p:spPr>
          <a:xfrm>
            <a:off x="0" y="6198244"/>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23" name="Google Shape;323;p39"/>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sp>
        <p:nvSpPr>
          <p:cNvPr id="324" name="Google Shape;324;p39"/>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25" name="Google Shape;325;p39"/>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pic>
        <p:nvPicPr>
          <p:cNvPr id="326" name="Google Shape;326;p39"/>
          <p:cNvPicPr preferRelativeResize="0"/>
          <p:nvPr/>
        </p:nvPicPr>
        <p:blipFill rotWithShape="1">
          <a:blip r:embed="rId5">
            <a:alphaModFix/>
          </a:blip>
          <a:srcRect b="0" l="0" r="0" t="0"/>
          <a:stretch/>
        </p:blipFill>
        <p:spPr>
          <a:xfrm>
            <a:off x="853482" y="-13184"/>
            <a:ext cx="857250" cy="5667375"/>
          </a:xfrm>
          <a:prstGeom prst="rect">
            <a:avLst/>
          </a:prstGeom>
          <a:noFill/>
          <a:ln>
            <a:noFill/>
          </a:ln>
        </p:spPr>
      </p:pic>
      <p:sp>
        <p:nvSpPr>
          <p:cNvPr id="327" name="Google Shape;327;p39"/>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28" name="Google Shape;328;p39"/>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329" name="Google Shape;329;p39"/>
          <p:cNvSpPr txBox="1"/>
          <p:nvPr>
            <p:ph type="title"/>
          </p:nvPr>
        </p:nvSpPr>
        <p:spPr>
          <a:xfrm>
            <a:off x="2049516" y="365125"/>
            <a:ext cx="8970437" cy="1325563"/>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dk1"/>
              </a:buClr>
              <a:buSzPct val="100000"/>
              <a:buFont typeface="Arial"/>
              <a:buNone/>
            </a:pPr>
            <a:r>
              <a:rPr lang="en-IE"/>
              <a:t>Επεξεργασία και παρουσίαση της ιστορίας σας στο διαδίκτυο</a:t>
            </a:r>
            <a:endParaRPr/>
          </a:p>
          <a:p>
            <a:pPr indent="0" lvl="0" marL="0" rtl="0" algn="l">
              <a:lnSpc>
                <a:spcPct val="90000"/>
              </a:lnSpc>
              <a:spcBef>
                <a:spcPts val="0"/>
              </a:spcBef>
              <a:spcAft>
                <a:spcPts val="0"/>
              </a:spcAft>
              <a:buSzPct val="100000"/>
              <a:buNone/>
            </a:pPr>
            <a:r>
              <a:t/>
            </a:r>
            <a:endParaRPr/>
          </a:p>
        </p:txBody>
      </p:sp>
      <p:sp>
        <p:nvSpPr>
          <p:cNvPr id="330" name="Google Shape;330;p39"/>
          <p:cNvSpPr txBox="1"/>
          <p:nvPr/>
        </p:nvSpPr>
        <p:spPr>
          <a:xfrm>
            <a:off x="2123089" y="2616649"/>
            <a:ext cx="7683063"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i="0" lang="en-IE" sz="4400" u="none" cap="none" strike="noStrike">
                <a:solidFill>
                  <a:schemeClr val="accent2"/>
                </a:solidFill>
                <a:latin typeface="Arial Black"/>
                <a:ea typeface="Arial Black"/>
                <a:cs typeface="Arial Black"/>
                <a:sym typeface="Arial Black"/>
              </a:rPr>
              <a:t>Χρήση λογισμικού επεξεργασίας</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4" name="Shape 334"/>
        <p:cNvGrpSpPr/>
        <p:nvPr/>
      </p:nvGrpSpPr>
      <p:grpSpPr>
        <a:xfrm>
          <a:off x="0" y="0"/>
          <a:ext cx="0" cy="0"/>
          <a:chOff x="0" y="0"/>
          <a:chExt cx="0" cy="0"/>
        </a:xfrm>
      </p:grpSpPr>
      <p:sp>
        <p:nvSpPr>
          <p:cNvPr id="335" name="Google Shape;335;p40"/>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36" name="Google Shape;336;p40"/>
          <p:cNvPicPr preferRelativeResize="0"/>
          <p:nvPr/>
        </p:nvPicPr>
        <p:blipFill rotWithShape="1">
          <a:blip r:embed="rId3">
            <a:alphaModFix/>
          </a:blip>
          <a:srcRect b="0" l="3619" r="3618" t="0"/>
          <a:stretch/>
        </p:blipFill>
        <p:spPr>
          <a:xfrm>
            <a:off x="5546558" y="2391337"/>
            <a:ext cx="6645441" cy="4466657"/>
          </a:xfrm>
          <a:prstGeom prst="rect">
            <a:avLst/>
          </a:prstGeom>
          <a:noFill/>
          <a:ln>
            <a:noFill/>
          </a:ln>
        </p:spPr>
      </p:pic>
      <p:sp>
        <p:nvSpPr>
          <p:cNvPr id="337" name="Google Shape;337;p40"/>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38" name="Google Shape;338;p40"/>
          <p:cNvSpPr txBox="1"/>
          <p:nvPr>
            <p:ph type="title"/>
          </p:nvPr>
        </p:nvSpPr>
        <p:spPr>
          <a:xfrm>
            <a:off x="1187668" y="910431"/>
            <a:ext cx="4465880" cy="146645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1800"/>
              <a:buNone/>
            </a:pPr>
            <a:r>
              <a:rPr lang="en-IE">
                <a:solidFill>
                  <a:srgbClr val="E1AE44"/>
                </a:solidFill>
                <a:latin typeface="Abel"/>
                <a:ea typeface="Abel"/>
                <a:cs typeface="Abel"/>
                <a:sym typeface="Abel"/>
              </a:rPr>
              <a:t>Χρήση λογισμικού επεξεργασίας</a:t>
            </a:r>
            <a:endParaRPr/>
          </a:p>
        </p:txBody>
      </p:sp>
      <p:cxnSp>
        <p:nvCxnSpPr>
          <p:cNvPr id="339" name="Google Shape;339;p40"/>
          <p:cNvCxnSpPr/>
          <p:nvPr/>
        </p:nvCxnSpPr>
        <p:spPr>
          <a:xfrm rot="10800000">
            <a:off x="1187669" y="2397906"/>
            <a:ext cx="11004331" cy="0"/>
          </a:xfrm>
          <a:prstGeom prst="straightConnector1">
            <a:avLst/>
          </a:prstGeom>
          <a:noFill/>
          <a:ln cap="flat" cmpd="sng" w="12700">
            <a:solidFill>
              <a:schemeClr val="accent2"/>
            </a:solidFill>
            <a:prstDash val="solid"/>
            <a:round/>
            <a:headEnd len="sm" w="sm" type="none"/>
            <a:tailEnd len="sm" w="sm" type="none"/>
          </a:ln>
        </p:spPr>
      </p:cxnSp>
      <p:sp>
        <p:nvSpPr>
          <p:cNvPr id="340" name="Google Shape;340;p40"/>
          <p:cNvSpPr txBox="1"/>
          <p:nvPr>
            <p:ph idx="1" type="body"/>
          </p:nvPr>
        </p:nvSpPr>
        <p:spPr>
          <a:xfrm>
            <a:off x="896599" y="2547084"/>
            <a:ext cx="5793235" cy="3455434"/>
          </a:xfrm>
          <a:prstGeom prst="rect">
            <a:avLst/>
          </a:prstGeom>
          <a:noFill/>
          <a:ln>
            <a:noFill/>
          </a:ln>
        </p:spPr>
        <p:txBody>
          <a:bodyPr anchorCtr="0" anchor="t" bIns="0" lIns="0" spcFirstLastPara="1" rIns="0" wrap="square" tIns="0">
            <a:normAutofit fontScale="92500" lnSpcReduction="20000"/>
          </a:bodyPr>
          <a:lstStyle/>
          <a:p>
            <a:pPr indent="0" lvl="0" marL="0" rtl="0" algn="l">
              <a:lnSpc>
                <a:spcPct val="90000"/>
              </a:lnSpc>
              <a:spcBef>
                <a:spcPts val="1000"/>
              </a:spcBef>
              <a:spcAft>
                <a:spcPts val="0"/>
              </a:spcAft>
              <a:buSzPct val="74844"/>
              <a:buNone/>
            </a:pPr>
            <a:r>
              <a:rPr lang="en-IE" sz="2600">
                <a:solidFill>
                  <a:schemeClr val="lt1"/>
                </a:solidFill>
                <a:latin typeface="Abel"/>
                <a:ea typeface="Abel"/>
                <a:cs typeface="Abel"/>
                <a:sym typeface="Abel"/>
              </a:rPr>
              <a:t>Κάντε έναν κατάλογο των σκηνών και των ηχητικών κομματιών που θα χρησιμοποιηθούν στο τελικό σχέδιο ταινίας.</a:t>
            </a:r>
            <a:endParaRPr/>
          </a:p>
          <a:p>
            <a:pPr indent="0" lvl="0" marL="0" rtl="0" algn="l">
              <a:lnSpc>
                <a:spcPct val="90000"/>
              </a:lnSpc>
              <a:spcBef>
                <a:spcPts val="1000"/>
              </a:spcBef>
              <a:spcAft>
                <a:spcPts val="0"/>
              </a:spcAft>
              <a:buSzPct val="74844"/>
              <a:buNone/>
            </a:pPr>
            <a:r>
              <a:t/>
            </a:r>
            <a:endParaRPr sz="2600">
              <a:solidFill>
                <a:schemeClr val="lt1"/>
              </a:solidFill>
              <a:latin typeface="Abel"/>
              <a:ea typeface="Abel"/>
              <a:cs typeface="Abel"/>
              <a:sym typeface="Abel"/>
            </a:endParaRPr>
          </a:p>
          <a:p>
            <a:pPr indent="0" lvl="0" marL="0" rtl="0" algn="l">
              <a:lnSpc>
                <a:spcPct val="90000"/>
              </a:lnSpc>
              <a:spcBef>
                <a:spcPts val="1000"/>
              </a:spcBef>
              <a:spcAft>
                <a:spcPts val="0"/>
              </a:spcAft>
              <a:buSzPct val="74844"/>
              <a:buNone/>
            </a:pPr>
            <a:r>
              <a:rPr lang="en-IE" sz="2600">
                <a:solidFill>
                  <a:schemeClr val="lt1"/>
                </a:solidFill>
                <a:latin typeface="Abel"/>
                <a:ea typeface="Abel"/>
                <a:cs typeface="Abel"/>
                <a:sym typeface="Abel"/>
              </a:rPr>
              <a:t>Επιλέξτε τη μουσική, τα βίντεο και τις εικόνες σας και αποθηκεύστε τα σε ένα αρχείο</a:t>
            </a:r>
            <a:endParaRPr/>
          </a:p>
          <a:p>
            <a:pPr indent="0" lvl="0" marL="0" rtl="0" algn="l">
              <a:lnSpc>
                <a:spcPct val="90000"/>
              </a:lnSpc>
              <a:spcBef>
                <a:spcPts val="1000"/>
              </a:spcBef>
              <a:spcAft>
                <a:spcPts val="0"/>
              </a:spcAft>
              <a:buSzPct val="74844"/>
              <a:buNone/>
            </a:pPr>
            <a:r>
              <a:t/>
            </a:r>
            <a:endParaRPr sz="2600">
              <a:solidFill>
                <a:schemeClr val="lt1"/>
              </a:solidFill>
              <a:latin typeface="Abel"/>
              <a:ea typeface="Abel"/>
              <a:cs typeface="Abel"/>
              <a:sym typeface="Abel"/>
            </a:endParaRPr>
          </a:p>
          <a:p>
            <a:pPr indent="0" lvl="0" marL="0" rtl="0" algn="l">
              <a:lnSpc>
                <a:spcPct val="90000"/>
              </a:lnSpc>
              <a:spcBef>
                <a:spcPts val="1000"/>
              </a:spcBef>
              <a:spcAft>
                <a:spcPts val="0"/>
              </a:spcAft>
              <a:buSzPct val="74844"/>
              <a:buNone/>
            </a:pPr>
            <a:r>
              <a:rPr lang="en-IE" sz="2600">
                <a:solidFill>
                  <a:schemeClr val="lt1"/>
                </a:solidFill>
                <a:latin typeface="Abel"/>
                <a:ea typeface="Abel"/>
                <a:cs typeface="Abel"/>
                <a:sym typeface="Abel"/>
              </a:rPr>
              <a:t>Δημιουργήστε ένα αντίγραφο όλων των αρχείων και εργαστείτε με τα αντίγραφα</a:t>
            </a:r>
            <a:endParaRPr sz="2000">
              <a:solidFill>
                <a:schemeClr val="lt1"/>
              </a:solidFill>
              <a:latin typeface="Abel"/>
              <a:ea typeface="Abel"/>
              <a:cs typeface="Abel"/>
              <a:sym typeface="Abel"/>
            </a:endParaRPr>
          </a:p>
          <a:p>
            <a:pPr indent="-228600" lvl="0" marL="457200" rtl="0" algn="l">
              <a:lnSpc>
                <a:spcPct val="90000"/>
              </a:lnSpc>
              <a:spcBef>
                <a:spcPts val="1000"/>
              </a:spcBef>
              <a:spcAft>
                <a:spcPts val="0"/>
              </a:spcAft>
              <a:buClr>
                <a:schemeClr val="dk1"/>
              </a:buClr>
              <a:buSzPct val="97297"/>
              <a:buNone/>
            </a:pPr>
            <a:r>
              <a:t/>
            </a:r>
            <a:endParaRPr sz="2000">
              <a:solidFill>
                <a:schemeClr val="lt1"/>
              </a:solidFill>
            </a:endParaRPr>
          </a:p>
        </p:txBody>
      </p:sp>
      <p:sp>
        <p:nvSpPr>
          <p:cNvPr id="341" name="Google Shape;341;p40"/>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42" name="Google Shape;342;p40"/>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43" name="Google Shape;343;p40"/>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44" name="Google Shape;344;p40"/>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8" name="Shape 348"/>
        <p:cNvGrpSpPr/>
        <p:nvPr/>
      </p:nvGrpSpPr>
      <p:grpSpPr>
        <a:xfrm>
          <a:off x="0" y="0"/>
          <a:ext cx="0" cy="0"/>
          <a:chOff x="0" y="0"/>
          <a:chExt cx="0" cy="0"/>
        </a:xfrm>
      </p:grpSpPr>
      <p:sp>
        <p:nvSpPr>
          <p:cNvPr id="349" name="Google Shape;349;p41"/>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50" name="Google Shape;350;p41"/>
          <p:cNvPicPr preferRelativeResize="0"/>
          <p:nvPr/>
        </p:nvPicPr>
        <p:blipFill rotWithShape="1">
          <a:blip r:embed="rId3">
            <a:alphaModFix/>
          </a:blip>
          <a:srcRect b="0" l="407" r="406" t="0"/>
          <a:stretch/>
        </p:blipFill>
        <p:spPr>
          <a:xfrm>
            <a:off x="5546558" y="2391337"/>
            <a:ext cx="6645441" cy="4466657"/>
          </a:xfrm>
          <a:prstGeom prst="rect">
            <a:avLst/>
          </a:prstGeom>
          <a:noFill/>
          <a:ln>
            <a:noFill/>
          </a:ln>
        </p:spPr>
      </p:pic>
      <p:sp>
        <p:nvSpPr>
          <p:cNvPr id="351" name="Google Shape;351;p41"/>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52" name="Google Shape;352;p41"/>
          <p:cNvSpPr txBox="1"/>
          <p:nvPr>
            <p:ph type="title"/>
          </p:nvPr>
        </p:nvSpPr>
        <p:spPr>
          <a:xfrm>
            <a:off x="1187680" y="910425"/>
            <a:ext cx="7582200" cy="146640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1800"/>
              <a:buNone/>
            </a:pPr>
            <a:r>
              <a:rPr lang="en-IE">
                <a:solidFill>
                  <a:srgbClr val="E1AE44"/>
                </a:solidFill>
                <a:latin typeface="Abel"/>
                <a:ea typeface="Abel"/>
                <a:cs typeface="Abel"/>
                <a:sym typeface="Abel"/>
              </a:rPr>
              <a:t>Χρήση λογισμικού επεξεργασίας</a:t>
            </a:r>
            <a:endParaRPr/>
          </a:p>
        </p:txBody>
      </p:sp>
      <p:cxnSp>
        <p:nvCxnSpPr>
          <p:cNvPr id="353" name="Google Shape;353;p41"/>
          <p:cNvCxnSpPr/>
          <p:nvPr/>
        </p:nvCxnSpPr>
        <p:spPr>
          <a:xfrm rot="10800000">
            <a:off x="1187669" y="2397906"/>
            <a:ext cx="11004331" cy="0"/>
          </a:xfrm>
          <a:prstGeom prst="straightConnector1">
            <a:avLst/>
          </a:prstGeom>
          <a:noFill/>
          <a:ln cap="flat" cmpd="sng" w="12700">
            <a:solidFill>
              <a:schemeClr val="accent2"/>
            </a:solidFill>
            <a:prstDash val="solid"/>
            <a:round/>
            <a:headEnd len="sm" w="sm" type="none"/>
            <a:tailEnd len="sm" w="sm" type="none"/>
          </a:ln>
        </p:spPr>
      </p:cxnSp>
      <p:sp>
        <p:nvSpPr>
          <p:cNvPr id="354" name="Google Shape;354;p41"/>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55" name="Google Shape;355;p41"/>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56" name="Google Shape;356;p41"/>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57" name="Google Shape;357;p41"/>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358" name="Google Shape;358;p41"/>
          <p:cNvSpPr txBox="1"/>
          <p:nvPr>
            <p:ph idx="1" type="body"/>
          </p:nvPr>
        </p:nvSpPr>
        <p:spPr>
          <a:xfrm>
            <a:off x="1090376" y="2610019"/>
            <a:ext cx="7679551" cy="3660773"/>
          </a:xfrm>
          <a:prstGeom prst="rect">
            <a:avLst/>
          </a:prstGeom>
          <a:noFill/>
          <a:ln>
            <a:noFill/>
          </a:ln>
        </p:spPr>
        <p:txBody>
          <a:bodyPr anchorCtr="0" anchor="t" bIns="0" lIns="0" spcFirstLastPara="1" rIns="0" wrap="square" tIns="0">
            <a:noAutofit/>
          </a:bodyPr>
          <a:lstStyle/>
          <a:p>
            <a:pPr indent="0" lvl="0" marL="114300" rtl="0" algn="l">
              <a:lnSpc>
                <a:spcPct val="90000"/>
              </a:lnSpc>
              <a:spcBef>
                <a:spcPts val="1000"/>
              </a:spcBef>
              <a:spcAft>
                <a:spcPts val="0"/>
              </a:spcAft>
              <a:buSzPts val="1800"/>
              <a:buNone/>
            </a:pPr>
            <a:r>
              <a:rPr lang="en-IE" sz="2600">
                <a:solidFill>
                  <a:schemeClr val="lt1"/>
                </a:solidFill>
                <a:latin typeface="Abel"/>
                <a:ea typeface="Abel"/>
                <a:cs typeface="Abel"/>
                <a:sym typeface="Abel"/>
              </a:rPr>
              <a:t>Αφού κατεβάσετε το πρόγραμμα λογισμικού που θα χρησιμοποιήσετε, θα πρέπει να "Δημιουργήσετε ένα νέο έργο" στο πρόγραμμα.</a:t>
            </a:r>
            <a:endParaRPr/>
          </a:p>
          <a:p>
            <a:pPr indent="0" lvl="0" marL="114300" rtl="0" algn="l">
              <a:lnSpc>
                <a:spcPct val="90000"/>
              </a:lnSpc>
              <a:spcBef>
                <a:spcPts val="1000"/>
              </a:spcBef>
              <a:spcAft>
                <a:spcPts val="0"/>
              </a:spcAft>
              <a:buSzPts val="1800"/>
              <a:buNone/>
            </a:pPr>
            <a:r>
              <a:t/>
            </a:r>
            <a:endParaRPr sz="2600">
              <a:solidFill>
                <a:schemeClr val="lt1"/>
              </a:solidFill>
              <a:latin typeface="Abel"/>
              <a:ea typeface="Abel"/>
              <a:cs typeface="Abel"/>
              <a:sym typeface="Abel"/>
            </a:endParaRPr>
          </a:p>
          <a:p>
            <a:pPr indent="0" lvl="0" marL="114300" rtl="0" algn="l">
              <a:lnSpc>
                <a:spcPct val="90000"/>
              </a:lnSpc>
              <a:spcBef>
                <a:spcPts val="1000"/>
              </a:spcBef>
              <a:spcAft>
                <a:spcPts val="0"/>
              </a:spcAft>
              <a:buSzPts val="1800"/>
              <a:buNone/>
            </a:pPr>
            <a:r>
              <a:rPr lang="en-IE" sz="2600">
                <a:solidFill>
                  <a:schemeClr val="lt1"/>
                </a:solidFill>
                <a:latin typeface="Abel"/>
                <a:ea typeface="Abel"/>
                <a:cs typeface="Abel"/>
                <a:sym typeface="Abel"/>
              </a:rPr>
              <a:t>Στη συνέχεια, θα πρέπει να εισαγάγετε τα αρχεία βίντεο και ήχου από το φάκελο "Final Cut".</a:t>
            </a:r>
            <a:endParaRPr/>
          </a:p>
          <a:p>
            <a:pPr indent="0" lvl="0" marL="114300" rtl="0" algn="l">
              <a:lnSpc>
                <a:spcPct val="90000"/>
              </a:lnSpc>
              <a:spcBef>
                <a:spcPts val="1000"/>
              </a:spcBef>
              <a:spcAft>
                <a:spcPts val="0"/>
              </a:spcAft>
              <a:buSzPts val="1800"/>
              <a:buNone/>
            </a:pPr>
            <a:r>
              <a:t/>
            </a:r>
            <a:endParaRPr sz="2600">
              <a:solidFill>
                <a:schemeClr val="lt1"/>
              </a:solidFill>
              <a:latin typeface="Abel"/>
              <a:ea typeface="Abel"/>
              <a:cs typeface="Abel"/>
              <a:sym typeface="Abel"/>
            </a:endParaRPr>
          </a:p>
          <a:p>
            <a:pPr indent="0" lvl="0" marL="114300" rtl="0" algn="l">
              <a:lnSpc>
                <a:spcPct val="90000"/>
              </a:lnSpc>
              <a:spcBef>
                <a:spcPts val="1000"/>
              </a:spcBef>
              <a:spcAft>
                <a:spcPts val="0"/>
              </a:spcAft>
              <a:buSzPts val="1800"/>
              <a:buNone/>
            </a:pPr>
            <a:r>
              <a:rPr lang="en-IE" sz="2600">
                <a:solidFill>
                  <a:schemeClr val="lt1"/>
                </a:solidFill>
                <a:latin typeface="Abel"/>
                <a:ea typeface="Abel"/>
                <a:cs typeface="Abel"/>
                <a:sym typeface="Abel"/>
              </a:rPr>
              <a:t>Θυμηθείτε να εισάγετε τα αρχεία με τη σειρά!</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11"/>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05" name="Google Shape;105;p11"/>
          <p:cNvPicPr preferRelativeResize="0"/>
          <p:nvPr/>
        </p:nvPicPr>
        <p:blipFill rotWithShape="1">
          <a:blip r:embed="rId4">
            <a:alphaModFix/>
          </a:blip>
          <a:srcRect b="0" l="0" r="0" t="0"/>
          <a:stretch/>
        </p:blipFill>
        <p:spPr>
          <a:xfrm>
            <a:off x="2457287" y="1236264"/>
            <a:ext cx="7168494" cy="4166562"/>
          </a:xfrm>
          <a:prstGeom prst="rect">
            <a:avLst/>
          </a:prstGeom>
          <a:noFill/>
          <a:ln>
            <a:noFill/>
          </a:ln>
        </p:spPr>
      </p:pic>
      <p:sp>
        <p:nvSpPr>
          <p:cNvPr id="106" name="Google Shape;106;p11"/>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07" name="Google Shape;107;p11"/>
          <p:cNvPicPr preferRelativeResize="0"/>
          <p:nvPr/>
        </p:nvPicPr>
        <p:blipFill rotWithShape="1">
          <a:blip r:embed="rId5">
            <a:alphaModFix/>
          </a:blip>
          <a:srcRect b="0" l="0" r="0" t="0"/>
          <a:stretch/>
        </p:blipFill>
        <p:spPr>
          <a:xfrm>
            <a:off x="235341" y="6242795"/>
            <a:ext cx="1964299" cy="427819"/>
          </a:xfrm>
          <a:prstGeom prst="rect">
            <a:avLst/>
          </a:prstGeom>
          <a:noFill/>
          <a:ln>
            <a:noFill/>
          </a:ln>
        </p:spPr>
      </p:pic>
      <p:sp>
        <p:nvSpPr>
          <p:cNvPr id="108" name="Google Shape;108;p11"/>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09" name="Google Shape;109;p11"/>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110" name="Google Shape;110;p11"/>
          <p:cNvSpPr txBox="1"/>
          <p:nvPr/>
        </p:nvSpPr>
        <p:spPr>
          <a:xfrm>
            <a:off x="3185456" y="1843971"/>
            <a:ext cx="5821200" cy="317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lang="en-IE" sz="4000">
                <a:solidFill>
                  <a:srgbClr val="FD3259"/>
                </a:solidFill>
                <a:latin typeface="Arial Black"/>
                <a:ea typeface="Arial Black"/>
                <a:cs typeface="Arial Black"/>
                <a:sym typeface="Arial Black"/>
              </a:rPr>
              <a:t>Μάθημα</a:t>
            </a:r>
            <a:r>
              <a:rPr b="0" i="0" lang="en-IE" sz="4000" u="none" cap="none" strike="noStrike">
                <a:solidFill>
                  <a:srgbClr val="FD3259"/>
                </a:solidFill>
                <a:latin typeface="Arial Black"/>
                <a:ea typeface="Arial Black"/>
                <a:cs typeface="Arial Black"/>
                <a:sym typeface="Arial Black"/>
              </a:rPr>
              <a:t> 4: Επεξεργασία και παρουσίαση της ιστορίας σας στο διαδίκτυο</a:t>
            </a:r>
            <a:endParaRPr b="1" i="0" sz="4000" u="none" cap="none" strike="noStrike">
              <a:solidFill>
                <a:srgbClr val="FD3259"/>
              </a:solidFill>
              <a:latin typeface="Arial Black"/>
              <a:ea typeface="Arial Black"/>
              <a:cs typeface="Arial Black"/>
              <a:sym typeface="Arial Black"/>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2" name="Shape 362"/>
        <p:cNvGrpSpPr/>
        <p:nvPr/>
      </p:nvGrpSpPr>
      <p:grpSpPr>
        <a:xfrm>
          <a:off x="0" y="0"/>
          <a:ext cx="0" cy="0"/>
          <a:chOff x="0" y="0"/>
          <a:chExt cx="0" cy="0"/>
        </a:xfrm>
      </p:grpSpPr>
      <p:sp>
        <p:nvSpPr>
          <p:cNvPr id="363" name="Google Shape;363;p42"/>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64" name="Google Shape;364;p42"/>
          <p:cNvPicPr preferRelativeResize="0"/>
          <p:nvPr/>
        </p:nvPicPr>
        <p:blipFill rotWithShape="1">
          <a:blip r:embed="rId3">
            <a:alphaModFix/>
          </a:blip>
          <a:srcRect b="0" l="8156" r="8154" t="0"/>
          <a:stretch/>
        </p:blipFill>
        <p:spPr>
          <a:xfrm>
            <a:off x="5546558" y="2391337"/>
            <a:ext cx="6645441" cy="4466657"/>
          </a:xfrm>
          <a:prstGeom prst="rect">
            <a:avLst/>
          </a:prstGeom>
          <a:noFill/>
          <a:ln>
            <a:noFill/>
          </a:ln>
        </p:spPr>
      </p:pic>
      <p:sp>
        <p:nvSpPr>
          <p:cNvPr id="365" name="Google Shape;365;p42"/>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66" name="Google Shape;366;p42"/>
          <p:cNvSpPr txBox="1"/>
          <p:nvPr>
            <p:ph type="title"/>
          </p:nvPr>
        </p:nvSpPr>
        <p:spPr>
          <a:xfrm>
            <a:off x="1217490" y="903426"/>
            <a:ext cx="4641631" cy="146645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1800"/>
              <a:buNone/>
            </a:pPr>
            <a:r>
              <a:rPr lang="en-IE">
                <a:solidFill>
                  <a:srgbClr val="E1AE44"/>
                </a:solidFill>
                <a:latin typeface="Abel"/>
                <a:ea typeface="Abel"/>
                <a:cs typeface="Abel"/>
                <a:sym typeface="Abel"/>
              </a:rPr>
              <a:t>Χρήση λογισμικού επεξεργασίας</a:t>
            </a:r>
            <a:endParaRPr/>
          </a:p>
        </p:txBody>
      </p:sp>
      <p:cxnSp>
        <p:nvCxnSpPr>
          <p:cNvPr id="367" name="Google Shape;367;p42"/>
          <p:cNvCxnSpPr/>
          <p:nvPr/>
        </p:nvCxnSpPr>
        <p:spPr>
          <a:xfrm rot="10800000">
            <a:off x="1187669" y="2397906"/>
            <a:ext cx="11004331" cy="0"/>
          </a:xfrm>
          <a:prstGeom prst="straightConnector1">
            <a:avLst/>
          </a:prstGeom>
          <a:noFill/>
          <a:ln cap="flat" cmpd="sng" w="12700">
            <a:solidFill>
              <a:schemeClr val="accent2"/>
            </a:solidFill>
            <a:prstDash val="solid"/>
            <a:round/>
            <a:headEnd len="sm" w="sm" type="none"/>
            <a:tailEnd len="sm" w="sm" type="none"/>
          </a:ln>
        </p:spPr>
      </p:cxnSp>
      <p:sp>
        <p:nvSpPr>
          <p:cNvPr id="368" name="Google Shape;368;p42"/>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69" name="Google Shape;369;p42"/>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70" name="Google Shape;370;p42"/>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71" name="Google Shape;371;p42"/>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372" name="Google Shape;372;p42"/>
          <p:cNvSpPr txBox="1"/>
          <p:nvPr>
            <p:ph idx="1" type="body"/>
          </p:nvPr>
        </p:nvSpPr>
        <p:spPr>
          <a:xfrm>
            <a:off x="1028982" y="2552206"/>
            <a:ext cx="5420979" cy="3666060"/>
          </a:xfrm>
          <a:prstGeom prst="rect">
            <a:avLst/>
          </a:prstGeom>
          <a:noFill/>
          <a:ln>
            <a:noFill/>
          </a:ln>
        </p:spPr>
        <p:txBody>
          <a:bodyPr anchorCtr="0" anchor="t" bIns="45700" lIns="91425" spcFirstLastPara="1" rIns="91425" wrap="square" tIns="45700">
            <a:normAutofit fontScale="47500"/>
          </a:bodyPr>
          <a:lstStyle/>
          <a:p>
            <a:pPr indent="0" lvl="0" marL="114300" rtl="0" algn="l">
              <a:lnSpc>
                <a:spcPct val="90000"/>
              </a:lnSpc>
              <a:spcBef>
                <a:spcPts val="1000"/>
              </a:spcBef>
              <a:spcAft>
                <a:spcPts val="0"/>
              </a:spcAft>
              <a:buSzPct val="72727"/>
              <a:buNone/>
            </a:pPr>
            <a:r>
              <a:rPr lang="en-IE" sz="4500">
                <a:solidFill>
                  <a:schemeClr val="lt1"/>
                </a:solidFill>
                <a:latin typeface="Abel"/>
                <a:ea typeface="Abel"/>
                <a:cs typeface="Abel"/>
                <a:sym typeface="Abel"/>
              </a:rPr>
              <a:t>Η διεπαφή χρήστη των περισσότερων λογισμικών και προγραμμάτων επεξεργασίας αποτελείται από δύο βασικά στοιχεία:</a:t>
            </a:r>
            <a:endParaRPr/>
          </a:p>
          <a:p>
            <a:pPr indent="0" lvl="0" marL="114300" rtl="0" algn="l">
              <a:lnSpc>
                <a:spcPct val="90000"/>
              </a:lnSpc>
              <a:spcBef>
                <a:spcPts val="1000"/>
              </a:spcBef>
              <a:spcAft>
                <a:spcPts val="0"/>
              </a:spcAft>
              <a:buSzPct val="72727"/>
              <a:buNone/>
            </a:pPr>
            <a:r>
              <a:t/>
            </a:r>
            <a:endParaRPr sz="4500">
              <a:solidFill>
                <a:schemeClr val="lt1"/>
              </a:solidFill>
              <a:latin typeface="Abel"/>
              <a:ea typeface="Abel"/>
              <a:cs typeface="Abel"/>
              <a:sym typeface="Abel"/>
            </a:endParaRPr>
          </a:p>
          <a:p>
            <a:pPr indent="0" lvl="0" marL="114300" rtl="0" algn="l">
              <a:lnSpc>
                <a:spcPct val="90000"/>
              </a:lnSpc>
              <a:spcBef>
                <a:spcPts val="1000"/>
              </a:spcBef>
              <a:spcAft>
                <a:spcPts val="0"/>
              </a:spcAft>
              <a:buSzPct val="72727"/>
              <a:buNone/>
            </a:pPr>
            <a:r>
              <a:rPr lang="en-IE" sz="4500">
                <a:solidFill>
                  <a:schemeClr val="lt1"/>
                </a:solidFill>
                <a:latin typeface="Abel"/>
                <a:ea typeface="Abel"/>
                <a:cs typeface="Abel"/>
                <a:sym typeface="Abel"/>
              </a:rPr>
              <a:t>1) Ένα παράθυρο επεξεργασίας, όπου το υλικό βίντεο και ήχου τοποθετείται κατά μήκος μιας γραμμής χρόνου και τυγχάνει επεξεργασίας.</a:t>
            </a:r>
            <a:endParaRPr/>
          </a:p>
          <a:p>
            <a:pPr indent="0" lvl="0" marL="114300" rtl="0" algn="l">
              <a:lnSpc>
                <a:spcPct val="90000"/>
              </a:lnSpc>
              <a:spcBef>
                <a:spcPts val="1000"/>
              </a:spcBef>
              <a:spcAft>
                <a:spcPts val="0"/>
              </a:spcAft>
              <a:buSzPct val="72727"/>
              <a:buNone/>
            </a:pPr>
            <a:r>
              <a:t/>
            </a:r>
            <a:endParaRPr sz="4500">
              <a:solidFill>
                <a:schemeClr val="lt1"/>
              </a:solidFill>
              <a:latin typeface="Abel"/>
              <a:ea typeface="Abel"/>
              <a:cs typeface="Abel"/>
              <a:sym typeface="Abel"/>
            </a:endParaRPr>
          </a:p>
          <a:p>
            <a:pPr indent="0" lvl="0" marL="114300" rtl="0" algn="l">
              <a:lnSpc>
                <a:spcPct val="90000"/>
              </a:lnSpc>
              <a:spcBef>
                <a:spcPts val="1000"/>
              </a:spcBef>
              <a:spcAft>
                <a:spcPts val="0"/>
              </a:spcAft>
              <a:buSzPct val="72727"/>
              <a:buNone/>
            </a:pPr>
            <a:r>
              <a:rPr lang="en-IE" sz="4500">
                <a:solidFill>
                  <a:schemeClr val="lt1"/>
                </a:solidFill>
                <a:latin typeface="Abel"/>
                <a:ea typeface="Abel"/>
                <a:cs typeface="Abel"/>
                <a:sym typeface="Abel"/>
              </a:rPr>
              <a:t>2) Ένα παράθυρο προεπισκόπησης, όπου μπορείτε να παρακολουθήσετε το βίντεο.</a:t>
            </a:r>
            <a:endParaRPr>
              <a:solidFill>
                <a:srgbClr val="D8D8D8"/>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6" name="Shape 376"/>
        <p:cNvGrpSpPr/>
        <p:nvPr/>
      </p:nvGrpSpPr>
      <p:grpSpPr>
        <a:xfrm>
          <a:off x="0" y="0"/>
          <a:ext cx="0" cy="0"/>
          <a:chOff x="0" y="0"/>
          <a:chExt cx="0" cy="0"/>
        </a:xfrm>
      </p:grpSpPr>
      <p:sp>
        <p:nvSpPr>
          <p:cNvPr id="377" name="Google Shape;377;p43"/>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78" name="Google Shape;378;p43"/>
          <p:cNvPicPr preferRelativeResize="0"/>
          <p:nvPr/>
        </p:nvPicPr>
        <p:blipFill rotWithShape="1">
          <a:blip r:embed="rId3">
            <a:alphaModFix/>
          </a:blip>
          <a:srcRect b="0" l="407" r="406" t="0"/>
          <a:stretch/>
        </p:blipFill>
        <p:spPr>
          <a:xfrm>
            <a:off x="5546558" y="2391337"/>
            <a:ext cx="6645441" cy="4466657"/>
          </a:xfrm>
          <a:prstGeom prst="rect">
            <a:avLst/>
          </a:prstGeom>
          <a:noFill/>
          <a:ln>
            <a:noFill/>
          </a:ln>
        </p:spPr>
      </p:pic>
      <p:sp>
        <p:nvSpPr>
          <p:cNvPr id="379" name="Google Shape;379;p43"/>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80" name="Google Shape;380;p43"/>
          <p:cNvSpPr txBox="1"/>
          <p:nvPr>
            <p:ph type="title"/>
          </p:nvPr>
        </p:nvSpPr>
        <p:spPr>
          <a:xfrm>
            <a:off x="1187668" y="910431"/>
            <a:ext cx="4641631" cy="146645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1800"/>
              <a:buNone/>
            </a:pPr>
            <a:r>
              <a:rPr lang="en-IE">
                <a:solidFill>
                  <a:srgbClr val="E1AE44"/>
                </a:solidFill>
                <a:latin typeface="Abel"/>
                <a:ea typeface="Abel"/>
                <a:cs typeface="Abel"/>
                <a:sym typeface="Abel"/>
              </a:rPr>
              <a:t>Χρήση λογισμικού επεξεργασίας</a:t>
            </a:r>
            <a:endParaRPr/>
          </a:p>
        </p:txBody>
      </p:sp>
      <p:cxnSp>
        <p:nvCxnSpPr>
          <p:cNvPr id="381" name="Google Shape;381;p43"/>
          <p:cNvCxnSpPr/>
          <p:nvPr/>
        </p:nvCxnSpPr>
        <p:spPr>
          <a:xfrm rot="10800000">
            <a:off x="1187669" y="2397906"/>
            <a:ext cx="11004331" cy="0"/>
          </a:xfrm>
          <a:prstGeom prst="straightConnector1">
            <a:avLst/>
          </a:prstGeom>
          <a:noFill/>
          <a:ln cap="flat" cmpd="sng" w="12700">
            <a:solidFill>
              <a:schemeClr val="accent2"/>
            </a:solidFill>
            <a:prstDash val="solid"/>
            <a:round/>
            <a:headEnd len="sm" w="sm" type="none"/>
            <a:tailEnd len="sm" w="sm" type="none"/>
          </a:ln>
        </p:spPr>
      </p:cxnSp>
      <p:sp>
        <p:nvSpPr>
          <p:cNvPr id="382" name="Google Shape;382;p43"/>
          <p:cNvSpPr txBox="1"/>
          <p:nvPr>
            <p:ph idx="1" type="body"/>
          </p:nvPr>
        </p:nvSpPr>
        <p:spPr>
          <a:xfrm>
            <a:off x="951723" y="2375876"/>
            <a:ext cx="9834465" cy="3839892"/>
          </a:xfrm>
          <a:prstGeom prst="rect">
            <a:avLst/>
          </a:prstGeom>
          <a:noFill/>
          <a:ln>
            <a:noFill/>
          </a:ln>
        </p:spPr>
        <p:txBody>
          <a:bodyPr anchorCtr="0" anchor="t" bIns="0" lIns="0" spcFirstLastPara="1" rIns="0" wrap="square" tIns="0">
            <a:noAutofit/>
          </a:bodyPr>
          <a:lstStyle/>
          <a:p>
            <a:pPr indent="0" lvl="0" marL="114300" rtl="0" algn="l">
              <a:lnSpc>
                <a:spcPct val="90000"/>
              </a:lnSpc>
              <a:spcBef>
                <a:spcPts val="1000"/>
              </a:spcBef>
              <a:spcAft>
                <a:spcPts val="0"/>
              </a:spcAft>
              <a:buSzPts val="1800"/>
              <a:buNone/>
            </a:pPr>
            <a:r>
              <a:rPr lang="en-IE" sz="3600">
                <a:solidFill>
                  <a:srgbClr val="2F5496"/>
                </a:solidFill>
                <a:latin typeface="Abel"/>
                <a:ea typeface="Abel"/>
                <a:cs typeface="Abel"/>
                <a:sym typeface="Abel"/>
              </a:rPr>
              <a:t>Επιδράσεις</a:t>
            </a:r>
            <a:endParaRPr/>
          </a:p>
          <a:p>
            <a:pPr indent="0" lvl="0" marL="114300" rtl="0" algn="l">
              <a:lnSpc>
                <a:spcPct val="90000"/>
              </a:lnSpc>
              <a:spcBef>
                <a:spcPts val="1000"/>
              </a:spcBef>
              <a:spcAft>
                <a:spcPts val="0"/>
              </a:spcAft>
              <a:buSzPts val="1800"/>
              <a:buNone/>
            </a:pPr>
            <a:r>
              <a:rPr lang="en-IE" sz="2200">
                <a:solidFill>
                  <a:schemeClr val="lt1"/>
                </a:solidFill>
                <a:latin typeface="Abel"/>
                <a:ea typeface="Abel"/>
                <a:cs typeface="Abel"/>
                <a:sym typeface="Abel"/>
              </a:rPr>
              <a:t>Όταν χρησιμοποιείτε το λογισμικό σας, μπορείτε να κόψετε, να κάνετε κλικ και να σύρετε και να αναδιατάξετε κομμάτια βίντεο και ήχου κατά μήκος της γραμμής χρόνου. </a:t>
            </a:r>
            <a:endParaRPr/>
          </a:p>
          <a:p>
            <a:pPr indent="0" lvl="0" marL="114300" rtl="0" algn="l">
              <a:lnSpc>
                <a:spcPct val="90000"/>
              </a:lnSpc>
              <a:spcBef>
                <a:spcPts val="1000"/>
              </a:spcBef>
              <a:spcAft>
                <a:spcPts val="0"/>
              </a:spcAft>
              <a:buSzPts val="1800"/>
              <a:buNone/>
            </a:pPr>
            <a:r>
              <a:rPr lang="en-IE" sz="2200">
                <a:solidFill>
                  <a:schemeClr val="lt1"/>
                </a:solidFill>
                <a:latin typeface="Abel"/>
                <a:ea typeface="Abel"/>
                <a:cs typeface="Abel"/>
                <a:sym typeface="Abel"/>
              </a:rPr>
              <a:t>Αλλά οι σταδιακές μετατοπίσεις, που ονομάζονται μεταβάσεις, είναι μερικές φορές πιο κατάλληλες.</a:t>
            </a:r>
            <a:endParaRPr/>
          </a:p>
          <a:p>
            <a:pPr indent="0" lvl="0" marL="114300" rtl="0" algn="l">
              <a:lnSpc>
                <a:spcPct val="90000"/>
              </a:lnSpc>
              <a:spcBef>
                <a:spcPts val="1000"/>
              </a:spcBef>
              <a:spcAft>
                <a:spcPts val="0"/>
              </a:spcAft>
              <a:buSzPts val="1800"/>
              <a:buNone/>
            </a:pPr>
            <a:r>
              <a:rPr lang="en-IE" sz="2200">
                <a:solidFill>
                  <a:schemeClr val="lt1"/>
                </a:solidFill>
                <a:latin typeface="Abel"/>
                <a:ea typeface="Abel"/>
                <a:cs typeface="Abel"/>
                <a:sym typeface="Abel"/>
              </a:rPr>
              <a:t>Εάν επεξεργάζεστε πολλαπλές σκηνές, μπορείτε να προσθέσετε "μεταβάσεις" μεταξύ των σκηνών.  </a:t>
            </a:r>
            <a:endParaRPr/>
          </a:p>
          <a:p>
            <a:pPr indent="0" lvl="0" marL="114300" rtl="0" algn="l">
              <a:lnSpc>
                <a:spcPct val="90000"/>
              </a:lnSpc>
              <a:spcBef>
                <a:spcPts val="1000"/>
              </a:spcBef>
              <a:spcAft>
                <a:spcPts val="0"/>
              </a:spcAft>
              <a:buSzPts val="1800"/>
              <a:buNone/>
            </a:pPr>
            <a:r>
              <a:rPr lang="en-IE" sz="2200">
                <a:solidFill>
                  <a:schemeClr val="lt1"/>
                </a:solidFill>
                <a:latin typeface="Abel"/>
                <a:ea typeface="Abel"/>
                <a:cs typeface="Abel"/>
                <a:sym typeface="Abel"/>
              </a:rPr>
              <a:t>Οι πιο συνηθισμένες μεταβάσεις στον κινηματογράφο και την τηλεόραση είναι το 'Cross Dissolve' (αργή εξασθένιση μεταξύ δύο κλιπ) και η μετάβαση στο μαύρο.</a:t>
            </a:r>
            <a:endParaRPr/>
          </a:p>
        </p:txBody>
      </p:sp>
      <p:sp>
        <p:nvSpPr>
          <p:cNvPr id="383" name="Google Shape;383;p43"/>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84" name="Google Shape;384;p43"/>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85" name="Google Shape;385;p43"/>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86" name="Google Shape;386;p43"/>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0" name="Shape 390"/>
        <p:cNvGrpSpPr/>
        <p:nvPr/>
      </p:nvGrpSpPr>
      <p:grpSpPr>
        <a:xfrm>
          <a:off x="0" y="0"/>
          <a:ext cx="0" cy="0"/>
          <a:chOff x="0" y="0"/>
          <a:chExt cx="0" cy="0"/>
        </a:xfrm>
      </p:grpSpPr>
      <p:sp>
        <p:nvSpPr>
          <p:cNvPr id="391" name="Google Shape;391;p44"/>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92" name="Google Shape;392;p44"/>
          <p:cNvPicPr preferRelativeResize="0"/>
          <p:nvPr/>
        </p:nvPicPr>
        <p:blipFill rotWithShape="1">
          <a:blip r:embed="rId3">
            <a:alphaModFix/>
          </a:blip>
          <a:srcRect b="0" l="407" r="406" t="0"/>
          <a:stretch/>
        </p:blipFill>
        <p:spPr>
          <a:xfrm>
            <a:off x="5546558" y="2391337"/>
            <a:ext cx="6645441" cy="4466657"/>
          </a:xfrm>
          <a:prstGeom prst="rect">
            <a:avLst/>
          </a:prstGeom>
          <a:noFill/>
          <a:ln>
            <a:noFill/>
          </a:ln>
        </p:spPr>
      </p:pic>
      <p:sp>
        <p:nvSpPr>
          <p:cNvPr id="393" name="Google Shape;393;p44"/>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94" name="Google Shape;394;p44"/>
          <p:cNvSpPr txBox="1"/>
          <p:nvPr>
            <p:ph type="title"/>
          </p:nvPr>
        </p:nvSpPr>
        <p:spPr>
          <a:xfrm>
            <a:off x="1187674" y="910425"/>
            <a:ext cx="8279400" cy="146640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dk1"/>
              </a:buClr>
              <a:buSzPts val="1800"/>
              <a:buNone/>
            </a:pPr>
            <a:r>
              <a:rPr lang="en-IE">
                <a:solidFill>
                  <a:srgbClr val="E1AE44"/>
                </a:solidFill>
                <a:latin typeface="Abel"/>
                <a:ea typeface="Abel"/>
                <a:cs typeface="Abel"/>
                <a:sym typeface="Abel"/>
              </a:rPr>
              <a:t>Χρήση λογισμικού επεξεργασίας </a:t>
            </a:r>
            <a:endParaRPr/>
          </a:p>
        </p:txBody>
      </p:sp>
      <p:cxnSp>
        <p:nvCxnSpPr>
          <p:cNvPr id="395" name="Google Shape;395;p44"/>
          <p:cNvCxnSpPr/>
          <p:nvPr/>
        </p:nvCxnSpPr>
        <p:spPr>
          <a:xfrm rot="10800000">
            <a:off x="1187669" y="2397906"/>
            <a:ext cx="11004331" cy="0"/>
          </a:xfrm>
          <a:prstGeom prst="straightConnector1">
            <a:avLst/>
          </a:prstGeom>
          <a:noFill/>
          <a:ln cap="flat" cmpd="sng" w="12700">
            <a:solidFill>
              <a:schemeClr val="accent2"/>
            </a:solidFill>
            <a:prstDash val="solid"/>
            <a:round/>
            <a:headEnd len="sm" w="sm" type="none"/>
            <a:tailEnd len="sm" w="sm" type="none"/>
          </a:ln>
        </p:spPr>
      </p:cxnSp>
      <p:sp>
        <p:nvSpPr>
          <p:cNvPr id="396" name="Google Shape;396;p44"/>
          <p:cNvSpPr txBox="1"/>
          <p:nvPr>
            <p:ph idx="1" type="body"/>
          </p:nvPr>
        </p:nvSpPr>
        <p:spPr>
          <a:xfrm>
            <a:off x="1072020" y="2448393"/>
            <a:ext cx="8342568" cy="3865345"/>
          </a:xfrm>
          <a:prstGeom prst="rect">
            <a:avLst/>
          </a:prstGeom>
          <a:noFill/>
          <a:ln>
            <a:noFill/>
          </a:ln>
        </p:spPr>
        <p:txBody>
          <a:bodyPr anchorCtr="0" anchor="t" bIns="0" lIns="0" spcFirstLastPara="1" rIns="0" wrap="square" tIns="0">
            <a:noAutofit/>
          </a:bodyPr>
          <a:lstStyle/>
          <a:p>
            <a:pPr indent="0" lvl="0" marL="114300" rtl="0" algn="l">
              <a:lnSpc>
                <a:spcPct val="90000"/>
              </a:lnSpc>
              <a:spcBef>
                <a:spcPts val="1000"/>
              </a:spcBef>
              <a:spcAft>
                <a:spcPts val="0"/>
              </a:spcAft>
              <a:buSzPts val="1800"/>
              <a:buNone/>
            </a:pPr>
            <a:r>
              <a:rPr lang="en-IE" sz="3600">
                <a:solidFill>
                  <a:srgbClr val="2F5496"/>
                </a:solidFill>
                <a:latin typeface="Abel"/>
                <a:ea typeface="Abel"/>
                <a:cs typeface="Abel"/>
                <a:sym typeface="Abel"/>
              </a:rPr>
              <a:t>Jump cut</a:t>
            </a:r>
            <a:endParaRPr/>
          </a:p>
          <a:p>
            <a:pPr indent="0" lvl="0" marL="114300" rtl="0" algn="l">
              <a:lnSpc>
                <a:spcPct val="90000"/>
              </a:lnSpc>
              <a:spcBef>
                <a:spcPts val="1000"/>
              </a:spcBef>
              <a:spcAft>
                <a:spcPts val="0"/>
              </a:spcAft>
              <a:buSzPts val="1800"/>
              <a:buNone/>
            </a:pPr>
            <a:r>
              <a:rPr lang="en-IE" sz="2000">
                <a:solidFill>
                  <a:schemeClr val="lt1"/>
                </a:solidFill>
                <a:latin typeface="Abel"/>
                <a:ea typeface="Abel"/>
                <a:cs typeface="Abel"/>
                <a:sym typeface="Abel"/>
              </a:rPr>
              <a:t>Η τεχνική </a:t>
            </a:r>
            <a:r>
              <a:rPr lang="en-IE" sz="2000">
                <a:solidFill>
                  <a:schemeClr val="lt1"/>
                </a:solidFill>
                <a:latin typeface="Abel"/>
                <a:ea typeface="Abel"/>
                <a:cs typeface="Abel"/>
                <a:sym typeface="Abel"/>
              </a:rPr>
              <a:t>"jump cut" είναι όταν ο ήχος και η εικόνα αλλάζουν ταυτόχρονα.</a:t>
            </a:r>
            <a:endParaRPr/>
          </a:p>
          <a:p>
            <a:pPr indent="0" lvl="0" marL="114300" rtl="0" algn="l">
              <a:lnSpc>
                <a:spcPct val="90000"/>
              </a:lnSpc>
              <a:spcBef>
                <a:spcPts val="1000"/>
              </a:spcBef>
              <a:spcAft>
                <a:spcPts val="0"/>
              </a:spcAft>
              <a:buSzPts val="1800"/>
              <a:buNone/>
            </a:pPr>
            <a:r>
              <a:rPr lang="en-IE" sz="2000">
                <a:solidFill>
                  <a:schemeClr val="lt1"/>
                </a:solidFill>
                <a:latin typeface="Abel"/>
                <a:ea typeface="Abel"/>
                <a:cs typeface="Abel"/>
                <a:sym typeface="Abel"/>
              </a:rPr>
              <a:t>Στον κινηματογράφο αυτό είναι το ισοδύναμο μιας νέας παραγράφου ή ενός κεφαλαίου σε ένα βιβλίο.</a:t>
            </a:r>
            <a:endParaRPr/>
          </a:p>
          <a:p>
            <a:pPr indent="0" lvl="0" marL="114300" rtl="0" algn="l">
              <a:lnSpc>
                <a:spcPct val="90000"/>
              </a:lnSpc>
              <a:spcBef>
                <a:spcPts val="1000"/>
              </a:spcBef>
              <a:spcAft>
                <a:spcPts val="0"/>
              </a:spcAft>
              <a:buSzPts val="1800"/>
              <a:buNone/>
            </a:pPr>
            <a:r>
              <a:rPr lang="en-IE" sz="2000">
                <a:solidFill>
                  <a:schemeClr val="lt1"/>
                </a:solidFill>
                <a:latin typeface="Abel"/>
                <a:ea typeface="Abel"/>
                <a:cs typeface="Abel"/>
                <a:sym typeface="Abel"/>
              </a:rPr>
              <a:t>Ωστόσο, αν θέλετε να συνεχίσετε ομαλά την ιστορία, αφήστε τον ήχο της προηγούμενης σκηνής να συνεχιστεί για μερικά δευτερόλεπτα, ενώ η σκηνή εμφανίζεται στην οθόνη ή αφήστε τον ήχο της νέας σκηνής να ξεκινήσει λίγα δευτερόλεπτα πριν την προβολή της.</a:t>
            </a:r>
            <a:endParaRPr/>
          </a:p>
          <a:p>
            <a:pPr indent="0" lvl="0" marL="114300" rtl="0" algn="l">
              <a:lnSpc>
                <a:spcPct val="90000"/>
              </a:lnSpc>
              <a:spcBef>
                <a:spcPts val="1000"/>
              </a:spcBef>
              <a:spcAft>
                <a:spcPts val="0"/>
              </a:spcAft>
              <a:buSzPts val="1800"/>
              <a:buNone/>
            </a:pPr>
            <a:r>
              <a:rPr lang="en-IE" sz="2000">
                <a:solidFill>
                  <a:schemeClr val="lt1"/>
                </a:solidFill>
                <a:latin typeface="Abel"/>
                <a:ea typeface="Abel"/>
                <a:cs typeface="Abel"/>
                <a:sym typeface="Abel"/>
              </a:rPr>
              <a:t>Μια καθαρή ή αλματώδης περικοπή μεταξύ των κλιπ είναι ο πιο συνηθισμένος τρόπος, για να τοποθετήσετε διαφορετικά πλάνα μαζί. </a:t>
            </a:r>
            <a:endParaRPr/>
          </a:p>
        </p:txBody>
      </p:sp>
      <p:sp>
        <p:nvSpPr>
          <p:cNvPr id="397" name="Google Shape;397;p44"/>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98" name="Google Shape;398;p44"/>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99" name="Google Shape;399;p44"/>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00" name="Google Shape;400;p44"/>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4" name="Shape 404"/>
        <p:cNvGrpSpPr/>
        <p:nvPr/>
      </p:nvGrpSpPr>
      <p:grpSpPr>
        <a:xfrm>
          <a:off x="0" y="0"/>
          <a:ext cx="0" cy="0"/>
          <a:chOff x="0" y="0"/>
          <a:chExt cx="0" cy="0"/>
        </a:xfrm>
      </p:grpSpPr>
      <p:sp>
        <p:nvSpPr>
          <p:cNvPr id="405" name="Google Shape;405;p45"/>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06" name="Google Shape;406;p45"/>
          <p:cNvPicPr preferRelativeResize="0"/>
          <p:nvPr/>
        </p:nvPicPr>
        <p:blipFill rotWithShape="1">
          <a:blip r:embed="rId3">
            <a:alphaModFix/>
          </a:blip>
          <a:srcRect b="0" l="379" r="379" t="0"/>
          <a:stretch/>
        </p:blipFill>
        <p:spPr>
          <a:xfrm>
            <a:off x="5546558" y="2391337"/>
            <a:ext cx="6645441" cy="4466657"/>
          </a:xfrm>
          <a:prstGeom prst="rect">
            <a:avLst/>
          </a:prstGeom>
          <a:noFill/>
          <a:ln>
            <a:noFill/>
          </a:ln>
        </p:spPr>
      </p:pic>
      <p:sp>
        <p:nvSpPr>
          <p:cNvPr id="407" name="Google Shape;407;p45"/>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08" name="Google Shape;408;p45"/>
          <p:cNvSpPr txBox="1"/>
          <p:nvPr>
            <p:ph type="title"/>
          </p:nvPr>
        </p:nvSpPr>
        <p:spPr>
          <a:xfrm>
            <a:off x="1187678" y="910425"/>
            <a:ext cx="6452700" cy="146640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1800"/>
              <a:buNone/>
            </a:pPr>
            <a:r>
              <a:rPr lang="en-IE">
                <a:solidFill>
                  <a:srgbClr val="E1AE44"/>
                </a:solidFill>
                <a:latin typeface="Abel"/>
                <a:ea typeface="Abel"/>
                <a:cs typeface="Abel"/>
                <a:sym typeface="Abel"/>
              </a:rPr>
              <a:t>Χρήση λογισμικού επεξεργασίας</a:t>
            </a:r>
            <a:endParaRPr/>
          </a:p>
        </p:txBody>
      </p:sp>
      <p:cxnSp>
        <p:nvCxnSpPr>
          <p:cNvPr id="409" name="Google Shape;409;p45"/>
          <p:cNvCxnSpPr/>
          <p:nvPr/>
        </p:nvCxnSpPr>
        <p:spPr>
          <a:xfrm rot="10800000">
            <a:off x="1187669" y="2397906"/>
            <a:ext cx="11004331" cy="0"/>
          </a:xfrm>
          <a:prstGeom prst="straightConnector1">
            <a:avLst/>
          </a:prstGeom>
          <a:noFill/>
          <a:ln cap="flat" cmpd="sng" w="12700">
            <a:solidFill>
              <a:schemeClr val="accent2"/>
            </a:solidFill>
            <a:prstDash val="solid"/>
            <a:round/>
            <a:headEnd len="sm" w="sm" type="none"/>
            <a:tailEnd len="sm" w="sm" type="none"/>
          </a:ln>
        </p:spPr>
      </p:cxnSp>
      <p:sp>
        <p:nvSpPr>
          <p:cNvPr id="410" name="Google Shape;410;p45"/>
          <p:cNvSpPr txBox="1"/>
          <p:nvPr>
            <p:ph idx="1" type="body"/>
          </p:nvPr>
        </p:nvSpPr>
        <p:spPr>
          <a:xfrm>
            <a:off x="1146810" y="2576617"/>
            <a:ext cx="5675248" cy="3455476"/>
          </a:xfrm>
          <a:prstGeom prst="rect">
            <a:avLst/>
          </a:prstGeom>
          <a:noFill/>
          <a:ln>
            <a:noFill/>
          </a:ln>
        </p:spPr>
        <p:txBody>
          <a:bodyPr anchorCtr="0" anchor="t" bIns="0" lIns="0" spcFirstLastPara="1" rIns="0" wrap="square" tIns="0">
            <a:normAutofit fontScale="85000" lnSpcReduction="20000"/>
          </a:bodyPr>
          <a:lstStyle/>
          <a:p>
            <a:pPr indent="0" lvl="0" marL="114300" rtl="0" algn="l">
              <a:lnSpc>
                <a:spcPct val="90000"/>
              </a:lnSpc>
              <a:spcBef>
                <a:spcPts val="1000"/>
              </a:spcBef>
              <a:spcAft>
                <a:spcPts val="0"/>
              </a:spcAft>
              <a:buSzPct val="49896"/>
              <a:buNone/>
            </a:pPr>
            <a:r>
              <a:rPr lang="en-IE" sz="3900">
                <a:solidFill>
                  <a:srgbClr val="1E4E79"/>
                </a:solidFill>
                <a:latin typeface="Abel"/>
                <a:ea typeface="Abel"/>
                <a:cs typeface="Abel"/>
                <a:sym typeface="Abel"/>
              </a:rPr>
              <a:t>Τελικά βήματα</a:t>
            </a:r>
            <a:endParaRPr sz="2000">
              <a:solidFill>
                <a:schemeClr val="lt1"/>
              </a:solidFill>
              <a:latin typeface="Abel"/>
              <a:ea typeface="Abel"/>
              <a:cs typeface="Abel"/>
              <a:sym typeface="Abel"/>
            </a:endParaRPr>
          </a:p>
          <a:p>
            <a:pPr indent="0" lvl="0" marL="114300" rtl="0" algn="l">
              <a:lnSpc>
                <a:spcPct val="90000"/>
              </a:lnSpc>
              <a:spcBef>
                <a:spcPts val="1000"/>
              </a:spcBef>
              <a:spcAft>
                <a:spcPts val="0"/>
              </a:spcAft>
              <a:buSzPct val="69498"/>
              <a:buNone/>
            </a:pPr>
            <a:r>
              <a:rPr lang="en-IE">
                <a:solidFill>
                  <a:schemeClr val="lt1"/>
                </a:solidFill>
                <a:latin typeface="Abel"/>
                <a:ea typeface="Abel"/>
                <a:cs typeface="Abel"/>
                <a:sym typeface="Abel"/>
              </a:rPr>
              <a:t>Το πρώτο βήμα που πρέπει να ολοκληρώσετε στη διαδικασία μοντάζ είναι να επανεξετάσετε όλο το υλικό και τα αρχεία ήχου που έχει καταγράψει το κινηματογραφικό σας συνεργείο.</a:t>
            </a:r>
            <a:endParaRPr/>
          </a:p>
          <a:p>
            <a:pPr indent="0" lvl="0" marL="114300" rtl="0" algn="l">
              <a:lnSpc>
                <a:spcPct val="90000"/>
              </a:lnSpc>
              <a:spcBef>
                <a:spcPts val="1000"/>
              </a:spcBef>
              <a:spcAft>
                <a:spcPts val="0"/>
              </a:spcAft>
              <a:buSzPct val="69498"/>
              <a:buNone/>
            </a:pPr>
            <a:r>
              <a:t/>
            </a:r>
            <a:endParaRPr>
              <a:solidFill>
                <a:schemeClr val="lt1"/>
              </a:solidFill>
              <a:latin typeface="Abel"/>
              <a:ea typeface="Abel"/>
              <a:cs typeface="Abel"/>
              <a:sym typeface="Abel"/>
            </a:endParaRPr>
          </a:p>
          <a:p>
            <a:pPr indent="0" lvl="0" marL="114300" rtl="0" algn="l">
              <a:lnSpc>
                <a:spcPct val="90000"/>
              </a:lnSpc>
              <a:spcBef>
                <a:spcPts val="1000"/>
              </a:spcBef>
              <a:spcAft>
                <a:spcPts val="0"/>
              </a:spcAft>
              <a:buSzPct val="102418"/>
              <a:buNone/>
            </a:pPr>
            <a:r>
              <a:rPr lang="en-IE">
                <a:solidFill>
                  <a:schemeClr val="lt1"/>
                </a:solidFill>
                <a:latin typeface="Abel"/>
                <a:ea typeface="Abel"/>
                <a:cs typeface="Abel"/>
                <a:sym typeface="Abel"/>
              </a:rPr>
              <a:t>Είναι σημαντικό να επισημάνετε και να αποθηκεύσετε σωστά όλα τα αρχεία, ώστε να μπορείτε να βρείτε όλο το υλικό που χρειάζεστε.</a:t>
            </a:r>
            <a:endParaRPr sz="1900">
              <a:solidFill>
                <a:schemeClr val="lt1"/>
              </a:solidFill>
              <a:latin typeface="Abel"/>
              <a:ea typeface="Abel"/>
              <a:cs typeface="Abel"/>
              <a:sym typeface="Abel"/>
            </a:endParaRPr>
          </a:p>
          <a:p>
            <a:pPr indent="-228600" lvl="0" marL="457200" rtl="0" algn="l">
              <a:lnSpc>
                <a:spcPct val="90000"/>
              </a:lnSpc>
              <a:spcBef>
                <a:spcPts val="1000"/>
              </a:spcBef>
              <a:spcAft>
                <a:spcPts val="0"/>
              </a:spcAft>
              <a:buClr>
                <a:schemeClr val="dk1"/>
              </a:buClr>
              <a:buSzPct val="102417"/>
              <a:buNone/>
            </a:pPr>
            <a:r>
              <a:t/>
            </a:r>
            <a:endParaRPr sz="1900">
              <a:solidFill>
                <a:schemeClr val="lt1"/>
              </a:solidFill>
            </a:endParaRPr>
          </a:p>
        </p:txBody>
      </p:sp>
      <p:sp>
        <p:nvSpPr>
          <p:cNvPr id="411" name="Google Shape;411;p45"/>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12" name="Google Shape;412;p45"/>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413" name="Google Shape;413;p45"/>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14" name="Google Shape;414;p45"/>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1000"/>
          </a:blip>
          <a:stretch>
            <a:fillRect/>
          </a:stretch>
        </a:blipFill>
      </p:bgPr>
    </p:bg>
    <p:spTree>
      <p:nvGrpSpPr>
        <p:cNvPr id="418" name="Shape 418"/>
        <p:cNvGrpSpPr/>
        <p:nvPr/>
      </p:nvGrpSpPr>
      <p:grpSpPr>
        <a:xfrm>
          <a:off x="0" y="0"/>
          <a:ext cx="0" cy="0"/>
          <a:chOff x="0" y="0"/>
          <a:chExt cx="0" cy="0"/>
        </a:xfrm>
      </p:grpSpPr>
      <p:sp>
        <p:nvSpPr>
          <p:cNvPr id="419" name="Google Shape;419;p46"/>
          <p:cNvSpPr/>
          <p:nvPr/>
        </p:nvSpPr>
        <p:spPr>
          <a:xfrm>
            <a:off x="0" y="6198244"/>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20" name="Google Shape;420;p46"/>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sp>
        <p:nvSpPr>
          <p:cNvPr id="421" name="Google Shape;421;p46"/>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22" name="Google Shape;422;p46"/>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pic>
        <p:nvPicPr>
          <p:cNvPr id="423" name="Google Shape;423;p46"/>
          <p:cNvPicPr preferRelativeResize="0"/>
          <p:nvPr/>
        </p:nvPicPr>
        <p:blipFill rotWithShape="1">
          <a:blip r:embed="rId5">
            <a:alphaModFix/>
          </a:blip>
          <a:srcRect b="0" l="0" r="0" t="0"/>
          <a:stretch/>
        </p:blipFill>
        <p:spPr>
          <a:xfrm>
            <a:off x="853482" y="-13184"/>
            <a:ext cx="857250" cy="5667375"/>
          </a:xfrm>
          <a:prstGeom prst="rect">
            <a:avLst/>
          </a:prstGeom>
          <a:noFill/>
          <a:ln>
            <a:noFill/>
          </a:ln>
        </p:spPr>
      </p:pic>
      <p:sp>
        <p:nvSpPr>
          <p:cNvPr id="424" name="Google Shape;424;p46"/>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25" name="Google Shape;425;p46"/>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426" name="Google Shape;426;p46"/>
          <p:cNvSpPr txBox="1"/>
          <p:nvPr>
            <p:ph type="title"/>
          </p:nvPr>
        </p:nvSpPr>
        <p:spPr>
          <a:xfrm>
            <a:off x="2049516" y="365125"/>
            <a:ext cx="8970437"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IE"/>
              <a:t>Επεξεργασία και παρουσίαση της ιστορίας σας στο διαδίκτυο</a:t>
            </a:r>
            <a:endParaRPr/>
          </a:p>
        </p:txBody>
      </p:sp>
      <p:sp>
        <p:nvSpPr>
          <p:cNvPr id="427" name="Google Shape;427;p46"/>
          <p:cNvSpPr txBox="1"/>
          <p:nvPr/>
        </p:nvSpPr>
        <p:spPr>
          <a:xfrm>
            <a:off x="2123089" y="2616649"/>
            <a:ext cx="7683063"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i="0" lang="en-IE" sz="4400" u="none" cap="none" strike="noStrike">
                <a:solidFill>
                  <a:schemeClr val="accent2"/>
                </a:solidFill>
                <a:latin typeface="Arial Black"/>
                <a:ea typeface="Arial Black"/>
                <a:cs typeface="Arial Black"/>
                <a:sym typeface="Arial Black"/>
              </a:rPr>
              <a:t>Πώς να επεξεργαστείτε podcasts στο Audacity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1" name="Shape 431"/>
        <p:cNvGrpSpPr/>
        <p:nvPr/>
      </p:nvGrpSpPr>
      <p:grpSpPr>
        <a:xfrm>
          <a:off x="0" y="0"/>
          <a:ext cx="0" cy="0"/>
          <a:chOff x="0" y="0"/>
          <a:chExt cx="0" cy="0"/>
        </a:xfrm>
      </p:grpSpPr>
      <p:sp>
        <p:nvSpPr>
          <p:cNvPr id="432" name="Google Shape;432;p47"/>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close-up of a computer screen&#10;&#10;Description automatically generated with low confidence" id="433" name="Google Shape;433;p47"/>
          <p:cNvPicPr preferRelativeResize="0"/>
          <p:nvPr/>
        </p:nvPicPr>
        <p:blipFill rotWithShape="1">
          <a:blip r:embed="rId3">
            <a:alphaModFix/>
          </a:blip>
          <a:srcRect b="3846" l="0" r="0" t="0"/>
          <a:stretch/>
        </p:blipFill>
        <p:spPr>
          <a:xfrm>
            <a:off x="0" y="0"/>
            <a:ext cx="12191980" cy="6857990"/>
          </a:xfrm>
          <a:prstGeom prst="rect">
            <a:avLst/>
          </a:prstGeom>
          <a:noFill/>
          <a:ln>
            <a:noFill/>
          </a:ln>
        </p:spPr>
      </p:pic>
      <p:sp>
        <p:nvSpPr>
          <p:cNvPr id="434" name="Google Shape;434;p47"/>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35" name="Google Shape;435;p47"/>
          <p:cNvSpPr txBox="1"/>
          <p:nvPr/>
        </p:nvSpPr>
        <p:spPr>
          <a:xfrm>
            <a:off x="737338" y="1642707"/>
            <a:ext cx="9964873" cy="4755822"/>
          </a:xfrm>
          <a:prstGeom prst="rect">
            <a:avLst/>
          </a:prstGeom>
          <a:noFill/>
          <a:ln>
            <a:noFill/>
          </a:ln>
        </p:spPr>
        <p:txBody>
          <a:bodyPr anchorCtr="0" anchor="t" bIns="45700" lIns="91425" spcFirstLastPara="1" rIns="91425" wrap="square" tIns="45700">
            <a:noAutofit/>
          </a:bodyPr>
          <a:lstStyle/>
          <a:p>
            <a:pPr indent="0" lvl="0" marL="114300" marR="0" rtl="0" algn="l">
              <a:lnSpc>
                <a:spcPct val="90000"/>
              </a:lnSpc>
              <a:spcBef>
                <a:spcPts val="0"/>
              </a:spcBef>
              <a:spcAft>
                <a:spcPts val="0"/>
              </a:spcAft>
              <a:buNone/>
            </a:pPr>
            <a:r>
              <a:rPr b="0" i="0" lang="en-IE" sz="3600" u="none" cap="none" strike="noStrike">
                <a:solidFill>
                  <a:srgbClr val="1E4E79"/>
                </a:solidFill>
                <a:latin typeface="Abel"/>
                <a:ea typeface="Abel"/>
                <a:cs typeface="Abel"/>
                <a:sym typeface="Abel"/>
              </a:rPr>
              <a:t>Ξεκινώντας</a:t>
            </a:r>
            <a:endParaRPr/>
          </a:p>
          <a:p>
            <a:pPr indent="0" lvl="0" marL="114300" marR="0" rtl="0" algn="l">
              <a:lnSpc>
                <a:spcPct val="90000"/>
              </a:lnSpc>
              <a:spcBef>
                <a:spcPts val="600"/>
              </a:spcBef>
              <a:spcAft>
                <a:spcPts val="0"/>
              </a:spcAft>
              <a:buClr>
                <a:srgbClr val="000000"/>
              </a:buClr>
              <a:buSzPts val="2000"/>
              <a:buFont typeface="Arial"/>
              <a:buNone/>
            </a:pPr>
            <a:r>
              <a:t/>
            </a:r>
            <a:endParaRPr b="0" i="0" sz="2000" u="none" cap="none" strike="noStrike">
              <a:solidFill>
                <a:schemeClr val="lt1"/>
              </a:solidFill>
              <a:latin typeface="Abel"/>
              <a:ea typeface="Abel"/>
              <a:cs typeface="Abel"/>
              <a:sym typeface="Abel"/>
            </a:endParaRPr>
          </a:p>
          <a:p>
            <a:pPr indent="0" lvl="0" marL="114300" marR="0" rtl="0" algn="l">
              <a:lnSpc>
                <a:spcPct val="90000"/>
              </a:lnSpc>
              <a:spcBef>
                <a:spcPts val="600"/>
              </a:spcBef>
              <a:spcAft>
                <a:spcPts val="0"/>
              </a:spcAft>
              <a:buNone/>
            </a:pPr>
            <a:r>
              <a:rPr b="0" i="0" lang="en-IE" sz="2000" u="none" cap="none" strike="noStrike">
                <a:solidFill>
                  <a:schemeClr val="lt1"/>
                </a:solidFill>
                <a:latin typeface="Abel"/>
                <a:ea typeface="Abel"/>
                <a:cs typeface="Abel"/>
                <a:sym typeface="Abel"/>
              </a:rPr>
              <a:t>Εισάγετε τον ήχο που έχετε ηχογραφήσει προηγουμένως.</a:t>
            </a:r>
            <a:endParaRPr/>
          </a:p>
          <a:p>
            <a:pPr indent="0" lvl="0" marL="114300" marR="0" rtl="0" algn="l">
              <a:lnSpc>
                <a:spcPct val="90000"/>
              </a:lnSpc>
              <a:spcBef>
                <a:spcPts val="600"/>
              </a:spcBef>
              <a:spcAft>
                <a:spcPts val="0"/>
              </a:spcAft>
              <a:buNone/>
            </a:pPr>
            <a:r>
              <a:t/>
            </a:r>
            <a:endParaRPr b="0" i="0" sz="2000" u="none" cap="none" strike="noStrike">
              <a:solidFill>
                <a:schemeClr val="lt1"/>
              </a:solidFill>
              <a:latin typeface="Abel"/>
              <a:ea typeface="Abel"/>
              <a:cs typeface="Abel"/>
              <a:sym typeface="Abel"/>
            </a:endParaRPr>
          </a:p>
          <a:p>
            <a:pPr indent="0" lvl="0" marL="114300" marR="0" rtl="0" algn="l">
              <a:lnSpc>
                <a:spcPct val="90000"/>
              </a:lnSpc>
              <a:spcBef>
                <a:spcPts val="600"/>
              </a:spcBef>
              <a:spcAft>
                <a:spcPts val="0"/>
              </a:spcAft>
              <a:buNone/>
            </a:pPr>
            <a:r>
              <a:rPr b="0" i="0" lang="en-IE" sz="2000" u="none" cap="none" strike="noStrike">
                <a:solidFill>
                  <a:schemeClr val="lt1"/>
                </a:solidFill>
                <a:latin typeface="Abel"/>
                <a:ea typeface="Abel"/>
                <a:cs typeface="Abel"/>
                <a:sym typeface="Abel"/>
              </a:rPr>
              <a:t>Χρησιμοποιήστε το Track One για το κύριο ηχητικό σας κομμάτι (π.χ. αφήγηση, συνέντευξη, συζήτηση)</a:t>
            </a:r>
            <a:endParaRPr/>
          </a:p>
          <a:p>
            <a:pPr indent="0" lvl="0" marL="114300" marR="0" rtl="0" algn="l">
              <a:lnSpc>
                <a:spcPct val="90000"/>
              </a:lnSpc>
              <a:spcBef>
                <a:spcPts val="600"/>
              </a:spcBef>
              <a:spcAft>
                <a:spcPts val="0"/>
              </a:spcAft>
              <a:buNone/>
            </a:pPr>
            <a:r>
              <a:t/>
            </a:r>
            <a:endParaRPr b="0" i="0" sz="2000" u="none" cap="none" strike="noStrike">
              <a:solidFill>
                <a:schemeClr val="lt1"/>
              </a:solidFill>
              <a:latin typeface="Abel"/>
              <a:ea typeface="Abel"/>
              <a:cs typeface="Abel"/>
              <a:sym typeface="Abel"/>
            </a:endParaRPr>
          </a:p>
          <a:p>
            <a:pPr indent="0" lvl="0" marL="114300" marR="0" rtl="0" algn="l">
              <a:lnSpc>
                <a:spcPct val="90000"/>
              </a:lnSpc>
              <a:spcBef>
                <a:spcPts val="600"/>
              </a:spcBef>
              <a:spcAft>
                <a:spcPts val="0"/>
              </a:spcAft>
              <a:buNone/>
            </a:pPr>
            <a:r>
              <a:rPr b="0" i="0" lang="en-IE" sz="2000" u="none" cap="none" strike="noStrike">
                <a:solidFill>
                  <a:schemeClr val="lt1"/>
                </a:solidFill>
                <a:latin typeface="Abel"/>
                <a:ea typeface="Abel"/>
                <a:cs typeface="Abel"/>
                <a:sym typeface="Abel"/>
              </a:rPr>
              <a:t>Τοποθετήστε το ηχητικό υλικό με τη σειρά (π.χ. εισαγωγική αφήγηση, συνέντευξη, outro).</a:t>
            </a:r>
            <a:endParaRPr/>
          </a:p>
          <a:p>
            <a:pPr indent="0" lvl="0" marL="114300" marR="0" rtl="0" algn="l">
              <a:lnSpc>
                <a:spcPct val="90000"/>
              </a:lnSpc>
              <a:spcBef>
                <a:spcPts val="600"/>
              </a:spcBef>
              <a:spcAft>
                <a:spcPts val="0"/>
              </a:spcAft>
              <a:buNone/>
            </a:pPr>
            <a:r>
              <a:t/>
            </a:r>
            <a:endParaRPr b="0" i="0" sz="2000" u="none" cap="none" strike="noStrike">
              <a:solidFill>
                <a:schemeClr val="lt1"/>
              </a:solidFill>
              <a:latin typeface="Abel"/>
              <a:ea typeface="Abel"/>
              <a:cs typeface="Abel"/>
              <a:sym typeface="Abel"/>
            </a:endParaRPr>
          </a:p>
          <a:p>
            <a:pPr indent="0" lvl="0" marL="114300" marR="0" rtl="0" algn="l">
              <a:lnSpc>
                <a:spcPct val="90000"/>
              </a:lnSpc>
              <a:spcBef>
                <a:spcPts val="600"/>
              </a:spcBef>
              <a:spcAft>
                <a:spcPts val="0"/>
              </a:spcAft>
              <a:buNone/>
            </a:pPr>
            <a:r>
              <a:rPr b="0" i="0" lang="en-IE" sz="2000" u="none" cap="none" strike="noStrike">
                <a:solidFill>
                  <a:schemeClr val="lt1"/>
                </a:solidFill>
                <a:latin typeface="Abel"/>
                <a:ea typeface="Abel"/>
                <a:cs typeface="Abel"/>
                <a:sym typeface="Abel"/>
              </a:rPr>
              <a:t>Αφήστε ένα κενό κομμάτι από κάτω για επεξεργασία</a:t>
            </a:r>
            <a:endParaRPr/>
          </a:p>
          <a:p>
            <a:pPr indent="0" lvl="0" marL="114300" marR="0" rtl="0" algn="l">
              <a:lnSpc>
                <a:spcPct val="90000"/>
              </a:lnSpc>
              <a:spcBef>
                <a:spcPts val="600"/>
              </a:spcBef>
              <a:spcAft>
                <a:spcPts val="0"/>
              </a:spcAft>
              <a:buNone/>
            </a:pPr>
            <a:r>
              <a:t/>
            </a:r>
            <a:endParaRPr b="0" i="0" sz="2000" u="none" cap="none" strike="noStrike">
              <a:solidFill>
                <a:schemeClr val="lt1"/>
              </a:solidFill>
              <a:latin typeface="Abel"/>
              <a:ea typeface="Abel"/>
              <a:cs typeface="Abel"/>
              <a:sym typeface="Abel"/>
            </a:endParaRPr>
          </a:p>
          <a:p>
            <a:pPr indent="0" lvl="0" marL="114300" marR="0" rtl="0" algn="l">
              <a:lnSpc>
                <a:spcPct val="90000"/>
              </a:lnSpc>
              <a:spcBef>
                <a:spcPts val="600"/>
              </a:spcBef>
              <a:spcAft>
                <a:spcPts val="0"/>
              </a:spcAft>
              <a:buNone/>
            </a:pPr>
            <a:r>
              <a:rPr b="0" i="0" lang="en-IE" sz="2000" u="none" cap="none" strike="noStrike">
                <a:solidFill>
                  <a:schemeClr val="lt1"/>
                </a:solidFill>
                <a:latin typeface="Abel"/>
                <a:ea typeface="Abel"/>
                <a:cs typeface="Abel"/>
                <a:sym typeface="Abel"/>
              </a:rPr>
              <a:t>Προσθέστε μουσική, ηχητικά εφέ ή δευτερεύοντα ήχο αργότερα στη διαδικασία επεξεργασίας</a:t>
            </a:r>
            <a:endParaRPr b="0" i="0" sz="2000" u="none" cap="none" strike="noStrike">
              <a:solidFill>
                <a:schemeClr val="lt1"/>
              </a:solidFill>
              <a:latin typeface="Abel"/>
              <a:ea typeface="Abel"/>
              <a:cs typeface="Abel"/>
              <a:sym typeface="Abel"/>
            </a:endParaRPr>
          </a:p>
        </p:txBody>
      </p:sp>
      <p:sp>
        <p:nvSpPr>
          <p:cNvPr id="436" name="Google Shape;436;p47"/>
          <p:cNvSpPr/>
          <p:nvPr/>
        </p:nvSpPr>
        <p:spPr>
          <a:xfrm>
            <a:off x="-102269" y="-7"/>
            <a:ext cx="11939700" cy="6627600"/>
          </a:xfrm>
          <a:prstGeom prst="rect">
            <a:avLst/>
          </a:prstGeom>
          <a:noFill/>
          <a:ln cap="flat" cmpd="sng" w="127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37" name="Google Shape;437;p47"/>
          <p:cNvPicPr preferRelativeResize="0"/>
          <p:nvPr/>
        </p:nvPicPr>
        <p:blipFill rotWithShape="1">
          <a:blip r:embed="rId4">
            <a:alphaModFix/>
          </a:blip>
          <a:srcRect b="0" l="0" r="0" t="0"/>
          <a:stretch/>
        </p:blipFill>
        <p:spPr>
          <a:xfrm>
            <a:off x="11374639" y="152449"/>
            <a:ext cx="462675" cy="709197"/>
          </a:xfrm>
          <a:prstGeom prst="rect">
            <a:avLst/>
          </a:prstGeom>
          <a:noFill/>
          <a:ln>
            <a:noFill/>
          </a:ln>
        </p:spPr>
      </p:pic>
      <p:sp>
        <p:nvSpPr>
          <p:cNvPr id="438" name="Google Shape;438;p47"/>
          <p:cNvSpPr txBox="1"/>
          <p:nvPr/>
        </p:nvSpPr>
        <p:spPr>
          <a:xfrm>
            <a:off x="815997" y="344278"/>
            <a:ext cx="6144640" cy="129842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0" i="0" lang="en-IE" sz="4400" u="none" cap="none" strike="noStrike">
                <a:solidFill>
                  <a:srgbClr val="E1AE44"/>
                </a:solidFill>
                <a:latin typeface="Abel"/>
                <a:ea typeface="Abel"/>
                <a:cs typeface="Abel"/>
                <a:sym typeface="Abel"/>
              </a:rPr>
              <a:t>Πώς να επεξεργαστείτε podcasts στο Audacity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2" name="Shape 442"/>
        <p:cNvGrpSpPr/>
        <p:nvPr/>
      </p:nvGrpSpPr>
      <p:grpSpPr>
        <a:xfrm>
          <a:off x="0" y="0"/>
          <a:ext cx="0" cy="0"/>
          <a:chOff x="0" y="0"/>
          <a:chExt cx="0" cy="0"/>
        </a:xfrm>
      </p:grpSpPr>
      <p:sp>
        <p:nvSpPr>
          <p:cNvPr id="443" name="Google Shape;443;p48"/>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close-up of a computer screen&#10;&#10;Description automatically generated with low confidence" id="444" name="Google Shape;444;p48"/>
          <p:cNvPicPr preferRelativeResize="0"/>
          <p:nvPr/>
        </p:nvPicPr>
        <p:blipFill rotWithShape="1">
          <a:blip r:embed="rId3">
            <a:alphaModFix/>
          </a:blip>
          <a:srcRect b="3846" l="0" r="0" t="0"/>
          <a:stretch/>
        </p:blipFill>
        <p:spPr>
          <a:xfrm>
            <a:off x="20" y="10"/>
            <a:ext cx="12191980" cy="6857990"/>
          </a:xfrm>
          <a:prstGeom prst="rect">
            <a:avLst/>
          </a:prstGeom>
          <a:noFill/>
          <a:ln>
            <a:noFill/>
          </a:ln>
        </p:spPr>
      </p:pic>
      <p:sp>
        <p:nvSpPr>
          <p:cNvPr id="445" name="Google Shape;445;p48"/>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46" name="Google Shape;446;p48"/>
          <p:cNvSpPr txBox="1"/>
          <p:nvPr/>
        </p:nvSpPr>
        <p:spPr>
          <a:xfrm>
            <a:off x="790268" y="215921"/>
            <a:ext cx="5675846" cy="1466455"/>
          </a:xfrm>
          <a:prstGeom prst="rect">
            <a:avLst/>
          </a:prstGeom>
          <a:noFill/>
          <a:ln>
            <a:noFill/>
          </a:ln>
        </p:spPr>
        <p:txBody>
          <a:bodyPr anchorCtr="0" anchor="b" bIns="45700" lIns="91425" spcFirstLastPara="1" rIns="91425" wrap="square" tIns="45700">
            <a:normAutofit fontScale="92500"/>
          </a:bodyPr>
          <a:lstStyle/>
          <a:p>
            <a:pPr indent="0" lvl="0" marL="0" marR="0" rtl="0" algn="l">
              <a:lnSpc>
                <a:spcPct val="90000"/>
              </a:lnSpc>
              <a:spcBef>
                <a:spcPts val="0"/>
              </a:spcBef>
              <a:spcAft>
                <a:spcPts val="0"/>
              </a:spcAft>
              <a:buNone/>
            </a:pPr>
            <a:r>
              <a:rPr b="0" i="0" lang="en-IE" sz="4400" u="none" cap="none" strike="noStrike">
                <a:solidFill>
                  <a:srgbClr val="E1AE44"/>
                </a:solidFill>
                <a:latin typeface="Abel"/>
                <a:ea typeface="Abel"/>
                <a:cs typeface="Abel"/>
                <a:sym typeface="Abel"/>
              </a:rPr>
              <a:t>Πώς να επεξεργαστείτε podcasts στο Audacity</a:t>
            </a:r>
            <a:endParaRPr b="0" i="0" sz="1400" u="none" cap="none" strike="noStrike">
              <a:solidFill>
                <a:srgbClr val="000000"/>
              </a:solidFill>
              <a:latin typeface="Arial"/>
              <a:ea typeface="Arial"/>
              <a:cs typeface="Arial"/>
              <a:sym typeface="Arial"/>
            </a:endParaRPr>
          </a:p>
        </p:txBody>
      </p:sp>
      <p:sp>
        <p:nvSpPr>
          <p:cNvPr id="447" name="Google Shape;447;p48"/>
          <p:cNvSpPr txBox="1"/>
          <p:nvPr/>
        </p:nvSpPr>
        <p:spPr>
          <a:xfrm>
            <a:off x="790268" y="1603639"/>
            <a:ext cx="9939936" cy="495970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0" i="0" lang="en-IE" sz="3600" u="none" cap="none" strike="noStrike">
                <a:solidFill>
                  <a:srgbClr val="1E4E79"/>
                </a:solidFill>
                <a:latin typeface="Abel"/>
                <a:ea typeface="Abel"/>
                <a:cs typeface="Abel"/>
                <a:sym typeface="Abel"/>
              </a:rPr>
              <a:t>Επιδιορθώσεις</a:t>
            </a:r>
            <a:endParaRPr b="0" i="0" sz="1400" u="none" cap="none" strike="noStrike">
              <a:solidFill>
                <a:srgbClr val="000000"/>
              </a:solidFill>
              <a:latin typeface="Arial"/>
              <a:ea typeface="Arial"/>
              <a:cs typeface="Arial"/>
              <a:sym typeface="Arial"/>
            </a:endParaRPr>
          </a:p>
          <a:p>
            <a:pPr indent="114300" lvl="0" marL="0" marR="0" rtl="0" algn="l">
              <a:lnSpc>
                <a:spcPct val="90000"/>
              </a:lnSpc>
              <a:spcBef>
                <a:spcPts val="600"/>
              </a:spcBef>
              <a:spcAft>
                <a:spcPts val="0"/>
              </a:spcAft>
              <a:buClr>
                <a:srgbClr val="000000"/>
              </a:buClr>
              <a:buSzPts val="1800"/>
              <a:buFont typeface="Arial"/>
              <a:buNone/>
            </a:pPr>
            <a:r>
              <a:t/>
            </a:r>
            <a:endParaRPr b="0" i="0" sz="1800" u="none" cap="none" strike="noStrike">
              <a:solidFill>
                <a:schemeClr val="lt1"/>
              </a:solidFill>
              <a:latin typeface="Abel"/>
              <a:ea typeface="Abel"/>
              <a:cs typeface="Abel"/>
              <a:sym typeface="Abel"/>
            </a:endParaRPr>
          </a:p>
          <a:p>
            <a:pPr indent="0" lvl="0" marL="57150" marR="0" rtl="0" algn="l">
              <a:lnSpc>
                <a:spcPct val="90000"/>
              </a:lnSpc>
              <a:spcBef>
                <a:spcPts val="600"/>
              </a:spcBef>
              <a:spcAft>
                <a:spcPts val="0"/>
              </a:spcAft>
              <a:buNone/>
            </a:pPr>
            <a:r>
              <a:rPr b="0" i="0" lang="en-IE" sz="2400" u="none" cap="none" strike="noStrike">
                <a:solidFill>
                  <a:schemeClr val="lt1"/>
                </a:solidFill>
                <a:latin typeface="Abel"/>
                <a:ea typeface="Abel"/>
                <a:cs typeface="Abel"/>
                <a:sym typeface="Abel"/>
              </a:rPr>
              <a:t>(Ξανα)ακούστε το υλικό σας </a:t>
            </a:r>
            <a:endParaRPr/>
          </a:p>
          <a:p>
            <a:pPr indent="0" lvl="0" marL="57150" marR="0" rtl="0" algn="l">
              <a:lnSpc>
                <a:spcPct val="90000"/>
              </a:lnSpc>
              <a:spcBef>
                <a:spcPts val="600"/>
              </a:spcBef>
              <a:spcAft>
                <a:spcPts val="0"/>
              </a:spcAft>
              <a:buNone/>
            </a:pPr>
            <a:r>
              <a:t/>
            </a:r>
            <a:endParaRPr b="0" i="0" sz="2400" u="none" cap="none" strike="noStrike">
              <a:solidFill>
                <a:schemeClr val="lt1"/>
              </a:solidFill>
              <a:latin typeface="Abel"/>
              <a:ea typeface="Abel"/>
              <a:cs typeface="Abel"/>
              <a:sym typeface="Abel"/>
            </a:endParaRPr>
          </a:p>
          <a:p>
            <a:pPr indent="0" lvl="0" marL="57150" marR="0" rtl="0" algn="l">
              <a:lnSpc>
                <a:spcPct val="90000"/>
              </a:lnSpc>
              <a:spcBef>
                <a:spcPts val="600"/>
              </a:spcBef>
              <a:spcAft>
                <a:spcPts val="0"/>
              </a:spcAft>
              <a:buNone/>
            </a:pPr>
            <a:r>
              <a:rPr b="0" i="0" lang="en-IE" sz="2400" u="none" cap="none" strike="noStrike">
                <a:solidFill>
                  <a:schemeClr val="lt1"/>
                </a:solidFill>
                <a:latin typeface="Abel"/>
                <a:ea typeface="Abel"/>
                <a:cs typeface="Abel"/>
                <a:sym typeface="Abel"/>
              </a:rPr>
              <a:t>Αποφασίστε ποιες ενότητες θέλετε να κρατήσετε ή να διαγράψετε και αν θέλετε να αλλάξετε τη σειρά</a:t>
            </a:r>
            <a:endParaRPr/>
          </a:p>
          <a:p>
            <a:pPr indent="0" lvl="0" marL="57150" marR="0" rtl="0" algn="l">
              <a:lnSpc>
                <a:spcPct val="90000"/>
              </a:lnSpc>
              <a:spcBef>
                <a:spcPts val="600"/>
              </a:spcBef>
              <a:spcAft>
                <a:spcPts val="0"/>
              </a:spcAft>
              <a:buNone/>
            </a:pPr>
            <a:r>
              <a:t/>
            </a:r>
            <a:endParaRPr b="0" i="0" sz="2400" u="none" cap="none" strike="noStrike">
              <a:solidFill>
                <a:schemeClr val="lt1"/>
              </a:solidFill>
              <a:latin typeface="Abel"/>
              <a:ea typeface="Abel"/>
              <a:cs typeface="Abel"/>
              <a:sym typeface="Abel"/>
            </a:endParaRPr>
          </a:p>
          <a:p>
            <a:pPr indent="0" lvl="0" marL="57150" marR="0" rtl="0" algn="l">
              <a:lnSpc>
                <a:spcPct val="90000"/>
              </a:lnSpc>
              <a:spcBef>
                <a:spcPts val="600"/>
              </a:spcBef>
              <a:spcAft>
                <a:spcPts val="0"/>
              </a:spcAft>
              <a:buNone/>
            </a:pPr>
            <a:r>
              <a:rPr b="0" i="0" lang="en-IE" sz="2400" u="none" cap="none" strike="noStrike">
                <a:solidFill>
                  <a:schemeClr val="lt1"/>
                </a:solidFill>
                <a:latin typeface="Abel"/>
                <a:ea typeface="Abel"/>
                <a:cs typeface="Abel"/>
                <a:sym typeface="Abel"/>
              </a:rPr>
              <a:t>Χρησιμοποιήστε το εργαλείο μείωσης θορύβου για να αφαιρέσετε τους ανεπιθύμητους θορύβους</a:t>
            </a:r>
            <a:endParaRPr/>
          </a:p>
          <a:p>
            <a:pPr indent="0" lvl="0" marL="57150" marR="0" rtl="0" algn="l">
              <a:lnSpc>
                <a:spcPct val="90000"/>
              </a:lnSpc>
              <a:spcBef>
                <a:spcPts val="600"/>
              </a:spcBef>
              <a:spcAft>
                <a:spcPts val="0"/>
              </a:spcAft>
              <a:buNone/>
            </a:pPr>
            <a:r>
              <a:t/>
            </a:r>
            <a:endParaRPr b="0" i="0" sz="2400" u="none" cap="none" strike="noStrike">
              <a:solidFill>
                <a:schemeClr val="lt1"/>
              </a:solidFill>
              <a:latin typeface="Abel"/>
              <a:ea typeface="Abel"/>
              <a:cs typeface="Abel"/>
              <a:sym typeface="Abel"/>
            </a:endParaRPr>
          </a:p>
          <a:p>
            <a:pPr indent="0" lvl="0" marL="57150" marR="0" rtl="0" algn="l">
              <a:lnSpc>
                <a:spcPct val="90000"/>
              </a:lnSpc>
              <a:spcBef>
                <a:spcPts val="600"/>
              </a:spcBef>
              <a:spcAft>
                <a:spcPts val="0"/>
              </a:spcAft>
              <a:buNone/>
            </a:pPr>
            <a:r>
              <a:rPr b="0" i="0" lang="en-IE" sz="2400" u="none" cap="none" strike="noStrike">
                <a:solidFill>
                  <a:schemeClr val="lt1"/>
                </a:solidFill>
                <a:latin typeface="Abel"/>
                <a:ea typeface="Abel"/>
                <a:cs typeface="Abel"/>
                <a:sym typeface="Abel"/>
              </a:rPr>
              <a:t>Διαγράψτε το ανεπιθύμητο υλικό</a:t>
            </a:r>
            <a:endParaRPr/>
          </a:p>
          <a:p>
            <a:pPr indent="0" lvl="0" marL="57150" marR="0" rtl="0" algn="l">
              <a:lnSpc>
                <a:spcPct val="90000"/>
              </a:lnSpc>
              <a:spcBef>
                <a:spcPts val="600"/>
              </a:spcBef>
              <a:spcAft>
                <a:spcPts val="0"/>
              </a:spcAft>
              <a:buNone/>
            </a:pPr>
            <a:r>
              <a:t/>
            </a:r>
            <a:endParaRPr b="0" i="0" sz="2400" u="none" cap="none" strike="noStrike">
              <a:solidFill>
                <a:schemeClr val="lt1"/>
              </a:solidFill>
              <a:latin typeface="Abel"/>
              <a:ea typeface="Abel"/>
              <a:cs typeface="Abel"/>
              <a:sym typeface="Abel"/>
            </a:endParaRPr>
          </a:p>
          <a:p>
            <a:pPr indent="0" lvl="0" marL="57150" marR="0" rtl="0" algn="l">
              <a:lnSpc>
                <a:spcPct val="90000"/>
              </a:lnSpc>
              <a:spcBef>
                <a:spcPts val="600"/>
              </a:spcBef>
              <a:spcAft>
                <a:spcPts val="0"/>
              </a:spcAft>
              <a:buNone/>
            </a:pPr>
            <a:r>
              <a:rPr b="0" i="0" lang="en-IE" sz="2400" u="none" cap="none" strike="noStrike">
                <a:solidFill>
                  <a:schemeClr val="lt1"/>
                </a:solidFill>
                <a:latin typeface="Abel"/>
                <a:ea typeface="Abel"/>
                <a:cs typeface="Abel"/>
                <a:sym typeface="Abel"/>
              </a:rPr>
              <a:t>Μετακινήστε τα πάντα στη σωστή σειρά</a:t>
            </a:r>
            <a:endParaRPr b="0" i="0" sz="2400" u="none" cap="none" strike="noStrike">
              <a:solidFill>
                <a:schemeClr val="lt1"/>
              </a:solidFill>
              <a:latin typeface="Abel"/>
              <a:ea typeface="Abel"/>
              <a:cs typeface="Abel"/>
              <a:sym typeface="Abel"/>
            </a:endParaRPr>
          </a:p>
        </p:txBody>
      </p:sp>
      <p:sp>
        <p:nvSpPr>
          <p:cNvPr id="448" name="Google Shape;448;p48"/>
          <p:cNvSpPr/>
          <p:nvPr/>
        </p:nvSpPr>
        <p:spPr>
          <a:xfrm>
            <a:off x="126206" y="115193"/>
            <a:ext cx="11939588" cy="6627614"/>
          </a:xfrm>
          <a:prstGeom prst="rect">
            <a:avLst/>
          </a:prstGeom>
          <a:noFill/>
          <a:ln cap="flat" cmpd="sng" w="127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49" name="Google Shape;449;p48"/>
          <p:cNvPicPr preferRelativeResize="0"/>
          <p:nvPr/>
        </p:nvPicPr>
        <p:blipFill rotWithShape="1">
          <a:blip r:embed="rId4">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3" name="Shape 453"/>
        <p:cNvGrpSpPr/>
        <p:nvPr/>
      </p:nvGrpSpPr>
      <p:grpSpPr>
        <a:xfrm>
          <a:off x="0" y="0"/>
          <a:ext cx="0" cy="0"/>
          <a:chOff x="0" y="0"/>
          <a:chExt cx="0" cy="0"/>
        </a:xfrm>
      </p:grpSpPr>
      <p:sp>
        <p:nvSpPr>
          <p:cNvPr id="454" name="Google Shape;454;p49"/>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close-up of a computer screen&#10;&#10;Description automatically generated with low confidence" id="455" name="Google Shape;455;p49"/>
          <p:cNvPicPr preferRelativeResize="0"/>
          <p:nvPr/>
        </p:nvPicPr>
        <p:blipFill rotWithShape="1">
          <a:blip r:embed="rId3">
            <a:alphaModFix/>
          </a:blip>
          <a:srcRect b="3846" l="0" r="0" t="0"/>
          <a:stretch/>
        </p:blipFill>
        <p:spPr>
          <a:xfrm>
            <a:off x="20" y="84274"/>
            <a:ext cx="12191980" cy="6857990"/>
          </a:xfrm>
          <a:prstGeom prst="rect">
            <a:avLst/>
          </a:prstGeom>
          <a:noFill/>
          <a:ln>
            <a:noFill/>
          </a:ln>
        </p:spPr>
      </p:pic>
      <p:sp>
        <p:nvSpPr>
          <p:cNvPr id="456" name="Google Shape;456;p49"/>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57" name="Google Shape;457;p49"/>
          <p:cNvSpPr txBox="1"/>
          <p:nvPr/>
        </p:nvSpPr>
        <p:spPr>
          <a:xfrm>
            <a:off x="711610" y="152449"/>
            <a:ext cx="5810488" cy="1466455"/>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i="0" lang="en-IE" sz="4400" u="none" cap="none" strike="noStrike">
                <a:solidFill>
                  <a:srgbClr val="E1AE44"/>
                </a:solidFill>
                <a:latin typeface="Abel"/>
                <a:ea typeface="Abel"/>
                <a:cs typeface="Abel"/>
                <a:sym typeface="Abel"/>
              </a:rPr>
              <a:t>Πώς να επεξεργαστείτε podcasts στο Audacity</a:t>
            </a:r>
            <a:endParaRPr b="0" i="0" sz="4400" u="none" cap="none" strike="noStrike">
              <a:solidFill>
                <a:srgbClr val="E1AE44"/>
              </a:solidFill>
              <a:latin typeface="Abel"/>
              <a:ea typeface="Abel"/>
              <a:cs typeface="Abel"/>
              <a:sym typeface="Abel"/>
            </a:endParaRPr>
          </a:p>
        </p:txBody>
      </p:sp>
      <p:sp>
        <p:nvSpPr>
          <p:cNvPr id="458" name="Google Shape;458;p49"/>
          <p:cNvSpPr txBox="1"/>
          <p:nvPr/>
        </p:nvSpPr>
        <p:spPr>
          <a:xfrm>
            <a:off x="711611" y="1696641"/>
            <a:ext cx="10886340" cy="474226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0" i="0" lang="en-IE" sz="3600" u="none" cap="none" strike="noStrike">
                <a:solidFill>
                  <a:srgbClr val="1E4E79"/>
                </a:solidFill>
                <a:latin typeface="Abel"/>
                <a:ea typeface="Abel"/>
                <a:cs typeface="Abel"/>
                <a:sym typeface="Abel"/>
              </a:rPr>
              <a:t>Βελτίωση της ποιότητας ήχου</a:t>
            </a:r>
            <a:endParaRPr b="1" i="0" sz="2000" u="none" cap="none" strike="noStrike">
              <a:solidFill>
                <a:schemeClr val="lt1"/>
              </a:solidFill>
              <a:latin typeface="Abel"/>
              <a:ea typeface="Abel"/>
              <a:cs typeface="Abel"/>
              <a:sym typeface="Abel"/>
            </a:endParaRPr>
          </a:p>
          <a:p>
            <a:pPr indent="0" lvl="0" marL="114300" marR="0" rtl="0" algn="l">
              <a:lnSpc>
                <a:spcPct val="90000"/>
              </a:lnSpc>
              <a:spcBef>
                <a:spcPts val="600"/>
              </a:spcBef>
              <a:spcAft>
                <a:spcPts val="0"/>
              </a:spcAft>
              <a:buNone/>
            </a:pPr>
            <a:r>
              <a:rPr b="0" i="0" lang="en-IE" sz="2000" u="none" cap="none" strike="noStrike">
                <a:solidFill>
                  <a:schemeClr val="lt1"/>
                </a:solidFill>
                <a:latin typeface="Abel"/>
                <a:ea typeface="Abel"/>
                <a:cs typeface="Abel"/>
                <a:sym typeface="Abel"/>
              </a:rPr>
              <a:t>Κανονικοποιήστε τα επίπεδα, επιλέγοντας -2.0 για το πλάτος κορυφής σας.</a:t>
            </a:r>
            <a:endParaRPr/>
          </a:p>
          <a:p>
            <a:pPr indent="0" lvl="0" marL="114300" marR="0" rtl="0" algn="l">
              <a:lnSpc>
                <a:spcPct val="90000"/>
              </a:lnSpc>
              <a:spcBef>
                <a:spcPts val="600"/>
              </a:spcBef>
              <a:spcAft>
                <a:spcPts val="0"/>
              </a:spcAft>
              <a:buNone/>
            </a:pPr>
            <a:r>
              <a:t/>
            </a:r>
            <a:endParaRPr b="0" i="0" sz="2000" u="none" cap="none" strike="noStrike">
              <a:solidFill>
                <a:schemeClr val="lt1"/>
              </a:solidFill>
              <a:latin typeface="Abel"/>
              <a:ea typeface="Abel"/>
              <a:cs typeface="Abel"/>
              <a:sym typeface="Abel"/>
            </a:endParaRPr>
          </a:p>
          <a:p>
            <a:pPr indent="0" lvl="0" marL="114300" marR="0" rtl="0" algn="l">
              <a:lnSpc>
                <a:spcPct val="90000"/>
              </a:lnSpc>
              <a:spcBef>
                <a:spcPts val="600"/>
              </a:spcBef>
              <a:spcAft>
                <a:spcPts val="0"/>
              </a:spcAft>
              <a:buNone/>
            </a:pPr>
            <a:r>
              <a:rPr b="0" i="0" lang="en-IE" sz="2000" u="none" cap="none" strike="noStrike">
                <a:solidFill>
                  <a:schemeClr val="lt1"/>
                </a:solidFill>
                <a:latin typeface="Abel"/>
                <a:ea typeface="Abel"/>
                <a:cs typeface="Abel"/>
                <a:sym typeface="Abel"/>
              </a:rPr>
              <a:t>Ενισχύστε τυχόν περιοχές που παραμένουν πολύ ήσυχες</a:t>
            </a:r>
            <a:endParaRPr/>
          </a:p>
          <a:p>
            <a:pPr indent="0" lvl="0" marL="114300" marR="0" rtl="0" algn="l">
              <a:lnSpc>
                <a:spcPct val="90000"/>
              </a:lnSpc>
              <a:spcBef>
                <a:spcPts val="600"/>
              </a:spcBef>
              <a:spcAft>
                <a:spcPts val="0"/>
              </a:spcAft>
              <a:buNone/>
            </a:pPr>
            <a:r>
              <a:t/>
            </a:r>
            <a:endParaRPr b="0" i="0" sz="2000" u="none" cap="none" strike="noStrike">
              <a:solidFill>
                <a:schemeClr val="lt1"/>
              </a:solidFill>
              <a:latin typeface="Abel"/>
              <a:ea typeface="Abel"/>
              <a:cs typeface="Abel"/>
              <a:sym typeface="Abel"/>
            </a:endParaRPr>
          </a:p>
          <a:p>
            <a:pPr indent="0" lvl="0" marL="114300" marR="0" rtl="0" algn="l">
              <a:lnSpc>
                <a:spcPct val="90000"/>
              </a:lnSpc>
              <a:spcBef>
                <a:spcPts val="600"/>
              </a:spcBef>
              <a:spcAft>
                <a:spcPts val="0"/>
              </a:spcAft>
              <a:buNone/>
            </a:pPr>
            <a:r>
              <a:rPr b="0" i="0" lang="en-IE" sz="2000" u="none" cap="none" strike="noStrike">
                <a:solidFill>
                  <a:schemeClr val="lt1"/>
                </a:solidFill>
                <a:latin typeface="Abel"/>
                <a:ea typeface="Abel"/>
                <a:cs typeface="Abel"/>
                <a:sym typeface="Abel"/>
              </a:rPr>
              <a:t>Χρησιμοποιήστε το εργαλείο συμπιεστή για να κάνετε τα μέρη να ακούγονται πιο δυνατά ή πιο ήπια</a:t>
            </a:r>
            <a:endParaRPr/>
          </a:p>
          <a:p>
            <a:pPr indent="0" lvl="0" marL="114300" marR="0" rtl="0" algn="l">
              <a:lnSpc>
                <a:spcPct val="90000"/>
              </a:lnSpc>
              <a:spcBef>
                <a:spcPts val="600"/>
              </a:spcBef>
              <a:spcAft>
                <a:spcPts val="0"/>
              </a:spcAft>
              <a:buNone/>
            </a:pPr>
            <a:r>
              <a:t/>
            </a:r>
            <a:endParaRPr b="0" i="0" sz="2000" u="none" cap="none" strike="noStrike">
              <a:solidFill>
                <a:schemeClr val="lt1"/>
              </a:solidFill>
              <a:latin typeface="Abel"/>
              <a:ea typeface="Abel"/>
              <a:cs typeface="Abel"/>
              <a:sym typeface="Abel"/>
            </a:endParaRPr>
          </a:p>
          <a:p>
            <a:pPr indent="0" lvl="0" marL="114300" marR="0" rtl="0" algn="l">
              <a:lnSpc>
                <a:spcPct val="90000"/>
              </a:lnSpc>
              <a:spcBef>
                <a:spcPts val="600"/>
              </a:spcBef>
              <a:spcAft>
                <a:spcPts val="0"/>
              </a:spcAft>
              <a:buNone/>
            </a:pPr>
            <a:r>
              <a:rPr b="0" i="0" lang="en-IE" sz="2000" u="none" cap="none" strike="noStrike">
                <a:solidFill>
                  <a:schemeClr val="lt1"/>
                </a:solidFill>
                <a:latin typeface="Abel"/>
                <a:ea typeface="Abel"/>
                <a:cs typeface="Abel"/>
                <a:sym typeface="Abel"/>
              </a:rPr>
              <a:t>Χρησιμοποιήστε το εργαλείο εξισορρόπησης για να χειριστείτε τις συχνότητες ώστε να κάνετε μια φωνή πιο βαθιά ή λιγότερο ρινική</a:t>
            </a:r>
            <a:endParaRPr/>
          </a:p>
          <a:p>
            <a:pPr indent="0" lvl="0" marL="114300" marR="0" rtl="0" algn="l">
              <a:lnSpc>
                <a:spcPct val="90000"/>
              </a:lnSpc>
              <a:spcBef>
                <a:spcPts val="600"/>
              </a:spcBef>
              <a:spcAft>
                <a:spcPts val="0"/>
              </a:spcAft>
              <a:buNone/>
            </a:pPr>
            <a:r>
              <a:t/>
            </a:r>
            <a:endParaRPr b="0" i="0" sz="2000" u="none" cap="none" strike="noStrike">
              <a:solidFill>
                <a:schemeClr val="lt1"/>
              </a:solidFill>
              <a:latin typeface="Abel"/>
              <a:ea typeface="Abel"/>
              <a:cs typeface="Abel"/>
              <a:sym typeface="Abel"/>
            </a:endParaRPr>
          </a:p>
          <a:p>
            <a:pPr indent="0" lvl="0" marL="114300" marR="0" rtl="0" algn="l">
              <a:lnSpc>
                <a:spcPct val="90000"/>
              </a:lnSpc>
              <a:spcBef>
                <a:spcPts val="600"/>
              </a:spcBef>
              <a:spcAft>
                <a:spcPts val="0"/>
              </a:spcAft>
              <a:buNone/>
            </a:pPr>
            <a:r>
              <a:rPr b="0" i="0" lang="en-IE" sz="2000" u="none" cap="none" strike="noStrike">
                <a:solidFill>
                  <a:schemeClr val="lt1"/>
                </a:solidFill>
                <a:latin typeface="Abel"/>
                <a:ea typeface="Abel"/>
                <a:cs typeface="Abel"/>
                <a:sym typeface="Abel"/>
              </a:rPr>
              <a:t>Εισαγάγετε τη μουσική ή τα ηχητικά εφέ σας και μετακινήστε τα στην περιοχή που επιθυμείτε</a:t>
            </a:r>
            <a:endParaRPr/>
          </a:p>
          <a:p>
            <a:pPr indent="0" lvl="0" marL="114300" marR="0" rtl="0" algn="l">
              <a:lnSpc>
                <a:spcPct val="90000"/>
              </a:lnSpc>
              <a:spcBef>
                <a:spcPts val="600"/>
              </a:spcBef>
              <a:spcAft>
                <a:spcPts val="0"/>
              </a:spcAft>
              <a:buNone/>
            </a:pPr>
            <a:r>
              <a:t/>
            </a:r>
            <a:endParaRPr b="0" i="0" sz="2000" u="none" cap="none" strike="noStrike">
              <a:solidFill>
                <a:schemeClr val="lt1"/>
              </a:solidFill>
              <a:latin typeface="Abel"/>
              <a:ea typeface="Abel"/>
              <a:cs typeface="Abel"/>
              <a:sym typeface="Abel"/>
            </a:endParaRPr>
          </a:p>
          <a:p>
            <a:pPr indent="0" lvl="0" marL="114300" marR="0" rtl="0" algn="l">
              <a:lnSpc>
                <a:spcPct val="90000"/>
              </a:lnSpc>
              <a:spcBef>
                <a:spcPts val="600"/>
              </a:spcBef>
              <a:spcAft>
                <a:spcPts val="0"/>
              </a:spcAft>
              <a:buNone/>
            </a:pPr>
            <a:r>
              <a:rPr b="0" i="0" lang="en-IE" sz="2000" u="none" cap="none" strike="noStrike">
                <a:solidFill>
                  <a:schemeClr val="lt1"/>
                </a:solidFill>
                <a:latin typeface="Abel"/>
                <a:ea typeface="Abel"/>
                <a:cs typeface="Abel"/>
                <a:sym typeface="Abel"/>
              </a:rPr>
              <a:t>Εξάγετε το τελικό σας προϊόν ως MP3</a:t>
            </a:r>
            <a:endParaRPr b="0" i="0" sz="1400" u="none" cap="none" strike="noStrike">
              <a:solidFill>
                <a:srgbClr val="000000"/>
              </a:solidFill>
              <a:latin typeface="Arial"/>
              <a:ea typeface="Arial"/>
              <a:cs typeface="Arial"/>
              <a:sym typeface="Arial"/>
            </a:endParaRPr>
          </a:p>
        </p:txBody>
      </p:sp>
      <p:sp>
        <p:nvSpPr>
          <p:cNvPr id="459" name="Google Shape;459;p49"/>
          <p:cNvSpPr/>
          <p:nvPr/>
        </p:nvSpPr>
        <p:spPr>
          <a:xfrm>
            <a:off x="126206" y="115193"/>
            <a:ext cx="11939588" cy="6627614"/>
          </a:xfrm>
          <a:prstGeom prst="rect">
            <a:avLst/>
          </a:prstGeom>
          <a:noFill/>
          <a:ln cap="flat" cmpd="sng" w="127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60" name="Google Shape;460;p49"/>
          <p:cNvPicPr preferRelativeResize="0"/>
          <p:nvPr/>
        </p:nvPicPr>
        <p:blipFill rotWithShape="1">
          <a:blip r:embed="rId4">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1000"/>
          </a:blip>
          <a:stretch>
            <a:fillRect/>
          </a:stretch>
        </a:blipFill>
      </p:bgPr>
    </p:bg>
    <p:spTree>
      <p:nvGrpSpPr>
        <p:cNvPr id="464" name="Shape 464"/>
        <p:cNvGrpSpPr/>
        <p:nvPr/>
      </p:nvGrpSpPr>
      <p:grpSpPr>
        <a:xfrm>
          <a:off x="0" y="0"/>
          <a:ext cx="0" cy="0"/>
          <a:chOff x="0" y="0"/>
          <a:chExt cx="0" cy="0"/>
        </a:xfrm>
      </p:grpSpPr>
      <p:sp>
        <p:nvSpPr>
          <p:cNvPr id="465" name="Google Shape;465;p50"/>
          <p:cNvSpPr/>
          <p:nvPr/>
        </p:nvSpPr>
        <p:spPr>
          <a:xfrm>
            <a:off x="0" y="6198244"/>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66" name="Google Shape;466;p50"/>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sp>
        <p:nvSpPr>
          <p:cNvPr id="467" name="Google Shape;467;p50"/>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68" name="Google Shape;468;p50"/>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pic>
        <p:nvPicPr>
          <p:cNvPr id="469" name="Google Shape;469;p50"/>
          <p:cNvPicPr preferRelativeResize="0"/>
          <p:nvPr/>
        </p:nvPicPr>
        <p:blipFill rotWithShape="1">
          <a:blip r:embed="rId5">
            <a:alphaModFix/>
          </a:blip>
          <a:srcRect b="0" l="0" r="0" t="0"/>
          <a:stretch/>
        </p:blipFill>
        <p:spPr>
          <a:xfrm>
            <a:off x="853482" y="-13184"/>
            <a:ext cx="857250" cy="5667375"/>
          </a:xfrm>
          <a:prstGeom prst="rect">
            <a:avLst/>
          </a:prstGeom>
          <a:noFill/>
          <a:ln>
            <a:noFill/>
          </a:ln>
        </p:spPr>
      </p:pic>
      <p:sp>
        <p:nvSpPr>
          <p:cNvPr id="470" name="Google Shape;470;p50"/>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71" name="Google Shape;471;p50"/>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472" name="Google Shape;472;p50"/>
          <p:cNvSpPr txBox="1"/>
          <p:nvPr>
            <p:ph type="title"/>
          </p:nvPr>
        </p:nvSpPr>
        <p:spPr>
          <a:xfrm>
            <a:off x="2049516" y="365125"/>
            <a:ext cx="8970437"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IE"/>
              <a:t>Επεξεργασία και παρουσίαση της ιστορίας σας στο διαδίκτυο</a:t>
            </a:r>
            <a:endParaRPr/>
          </a:p>
        </p:txBody>
      </p:sp>
      <p:sp>
        <p:nvSpPr>
          <p:cNvPr id="473" name="Google Shape;473;p50"/>
          <p:cNvSpPr txBox="1"/>
          <p:nvPr/>
        </p:nvSpPr>
        <p:spPr>
          <a:xfrm>
            <a:off x="2123089" y="2616649"/>
            <a:ext cx="7683063" cy="1325563"/>
          </a:xfrm>
          <a:prstGeom prst="rect">
            <a:avLst/>
          </a:prstGeom>
          <a:noFill/>
          <a:ln>
            <a:noFill/>
          </a:ln>
        </p:spPr>
        <p:txBody>
          <a:bodyPr anchorCtr="0" anchor="ctr" bIns="45700" lIns="91425" spcFirstLastPara="1" rIns="91425" wrap="square" tIns="45700">
            <a:normAutofit fontScale="85000" lnSpcReduction="20000"/>
          </a:bodyPr>
          <a:lstStyle/>
          <a:p>
            <a:pPr indent="0" lvl="0" marL="0" marR="0" rtl="0" algn="l">
              <a:lnSpc>
                <a:spcPct val="90000"/>
              </a:lnSpc>
              <a:spcBef>
                <a:spcPts val="0"/>
              </a:spcBef>
              <a:spcAft>
                <a:spcPts val="0"/>
              </a:spcAft>
              <a:buNone/>
            </a:pPr>
            <a:r>
              <a:rPr b="1" i="0" lang="en-IE" sz="4400" u="none" cap="none" strike="noStrike">
                <a:solidFill>
                  <a:schemeClr val="accent2"/>
                </a:solidFill>
                <a:latin typeface="Arial Black"/>
                <a:ea typeface="Arial Black"/>
                <a:cs typeface="Arial Black"/>
                <a:sym typeface="Arial Black"/>
              </a:rPr>
              <a:t>Πώς να μοιράζεστε περιεχόμενο ψηφιακών μέσων στο διαδίκτυο</a:t>
            </a:r>
            <a:endParaRPr b="1" i="0" sz="4400" u="none" cap="none" strike="noStrike">
              <a:solidFill>
                <a:schemeClr val="accent2"/>
              </a:solidFill>
              <a:latin typeface="Arial Black"/>
              <a:ea typeface="Arial Black"/>
              <a:cs typeface="Arial Black"/>
              <a:sym typeface="Arial Black"/>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7" name="Shape 477"/>
        <p:cNvGrpSpPr/>
        <p:nvPr/>
      </p:nvGrpSpPr>
      <p:grpSpPr>
        <a:xfrm>
          <a:off x="0" y="0"/>
          <a:ext cx="0" cy="0"/>
          <a:chOff x="0" y="0"/>
          <a:chExt cx="0" cy="0"/>
        </a:xfrm>
      </p:grpSpPr>
      <p:sp>
        <p:nvSpPr>
          <p:cNvPr id="478" name="Google Shape;478;p51"/>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79" name="Google Shape;479;p51"/>
          <p:cNvSpPr txBox="1"/>
          <p:nvPr>
            <p:ph type="title"/>
          </p:nvPr>
        </p:nvSpPr>
        <p:spPr>
          <a:xfrm>
            <a:off x="2988571" y="4690436"/>
            <a:ext cx="5939554" cy="1099024"/>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SzPct val="101851"/>
              <a:buNone/>
            </a:pPr>
            <a:r>
              <a:rPr lang="en-IE" sz="4800">
                <a:solidFill>
                  <a:srgbClr val="E1AE44"/>
                </a:solidFill>
                <a:latin typeface="Abel"/>
                <a:ea typeface="Abel"/>
                <a:cs typeface="Abel"/>
                <a:sym typeface="Abel"/>
              </a:rPr>
              <a:t>Ιστοσελίδες κοινής χρήσης βίντεο</a:t>
            </a:r>
            <a:endParaRPr sz="4800">
              <a:solidFill>
                <a:srgbClr val="E1AE44"/>
              </a:solidFill>
              <a:latin typeface="Abel"/>
              <a:ea typeface="Abel"/>
              <a:cs typeface="Abel"/>
              <a:sym typeface="Abel"/>
            </a:endParaRPr>
          </a:p>
        </p:txBody>
      </p:sp>
      <p:grpSp>
        <p:nvGrpSpPr>
          <p:cNvPr id="480" name="Google Shape;480;p51"/>
          <p:cNvGrpSpPr/>
          <p:nvPr/>
        </p:nvGrpSpPr>
        <p:grpSpPr>
          <a:xfrm>
            <a:off x="0" y="3528992"/>
            <a:ext cx="12192000" cy="757168"/>
            <a:chOff x="0" y="2959818"/>
            <a:chExt cx="12192000" cy="757168"/>
          </a:xfrm>
        </p:grpSpPr>
        <p:sp>
          <p:nvSpPr>
            <p:cNvPr id="481" name="Google Shape;481;p51"/>
            <p:cNvSpPr/>
            <p:nvPr/>
          </p:nvSpPr>
          <p:spPr>
            <a:xfrm>
              <a:off x="0" y="2959818"/>
              <a:ext cx="12192000" cy="757168"/>
            </a:xfrm>
            <a:custGeom>
              <a:rect b="b" l="l" r="r" t="t"/>
              <a:pathLst>
                <a:path extrusionOk="0" h="757168" w="1219200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a:noFill/>
            </a:ln>
            <a:effectLst>
              <a:outerShdw blurRad="381000" rotWithShape="0" algn="t" dir="5400000" dist="152400">
                <a:srgbClr val="000000">
                  <a:alpha val="941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82" name="Google Shape;482;p51"/>
            <p:cNvSpPr/>
            <p:nvPr/>
          </p:nvSpPr>
          <p:spPr>
            <a:xfrm>
              <a:off x="0" y="2959818"/>
              <a:ext cx="12192000" cy="757168"/>
            </a:xfrm>
            <a:custGeom>
              <a:rect b="b" l="l" r="r" t="t"/>
              <a:pathLst>
                <a:path extrusionOk="0" h="757168" w="1219200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rotWithShape="1">
              <a:blip r:embed="rId3">
                <a:alphaModFix amt="57000"/>
              </a:blip>
              <a:tile algn="tl" flip="none" tx="0" sx="100000" ty="0" sy="100000"/>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483" name="Google Shape;483;p51"/>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84" name="Google Shape;484;p51"/>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485" name="Google Shape;485;p51"/>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86" name="Google Shape;486;p51"/>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pic>
        <p:nvPicPr>
          <p:cNvPr descr="Vimeo | Die weltweit einzige Komplettlösung für Videos" id="487" name="Google Shape;487;p51"/>
          <p:cNvPicPr preferRelativeResize="0"/>
          <p:nvPr/>
        </p:nvPicPr>
        <p:blipFill rotWithShape="1">
          <a:blip r:embed="rId6">
            <a:alphaModFix/>
          </a:blip>
          <a:srcRect b="0" l="0" r="0" t="0"/>
          <a:stretch/>
        </p:blipFill>
        <p:spPr>
          <a:xfrm>
            <a:off x="6586581" y="1246682"/>
            <a:ext cx="4191000" cy="1200150"/>
          </a:xfrm>
          <a:prstGeom prst="rect">
            <a:avLst/>
          </a:prstGeom>
          <a:noFill/>
          <a:ln>
            <a:noFill/>
          </a:ln>
        </p:spPr>
      </p:pic>
      <p:pic>
        <p:nvPicPr>
          <p:cNvPr descr="YouTube Shuts Down Original Content Group - Variety" id="488" name="Google Shape;488;p51"/>
          <p:cNvPicPr preferRelativeResize="0"/>
          <p:nvPr/>
        </p:nvPicPr>
        <p:blipFill rotWithShape="1">
          <a:blip r:embed="rId7">
            <a:alphaModFix/>
          </a:blip>
          <a:srcRect b="0" l="0" r="0" t="0"/>
          <a:stretch/>
        </p:blipFill>
        <p:spPr>
          <a:xfrm>
            <a:off x="181640" y="507047"/>
            <a:ext cx="5375098" cy="302382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1000"/>
          </a:blip>
          <a:stretch>
            <a:fillRect/>
          </a:stretch>
        </a:blipFill>
      </p:bgPr>
    </p:bg>
    <p:spTree>
      <p:nvGrpSpPr>
        <p:cNvPr id="114" name="Shape 114"/>
        <p:cNvGrpSpPr/>
        <p:nvPr/>
      </p:nvGrpSpPr>
      <p:grpSpPr>
        <a:xfrm>
          <a:off x="0" y="0"/>
          <a:ext cx="0" cy="0"/>
          <a:chOff x="0" y="0"/>
          <a:chExt cx="0" cy="0"/>
        </a:xfrm>
      </p:grpSpPr>
      <p:sp>
        <p:nvSpPr>
          <p:cNvPr id="115" name="Google Shape;115;p3"/>
          <p:cNvSpPr/>
          <p:nvPr/>
        </p:nvSpPr>
        <p:spPr>
          <a:xfrm>
            <a:off x="0" y="6198244"/>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16" name="Google Shape;116;p3"/>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sp>
        <p:nvSpPr>
          <p:cNvPr id="117" name="Google Shape;117;p3"/>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18" name="Google Shape;118;p3"/>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pic>
        <p:nvPicPr>
          <p:cNvPr id="119" name="Google Shape;119;p3"/>
          <p:cNvPicPr preferRelativeResize="0"/>
          <p:nvPr/>
        </p:nvPicPr>
        <p:blipFill rotWithShape="1">
          <a:blip r:embed="rId5">
            <a:alphaModFix/>
          </a:blip>
          <a:srcRect b="0" l="0" r="0" t="0"/>
          <a:stretch/>
        </p:blipFill>
        <p:spPr>
          <a:xfrm>
            <a:off x="853482" y="-13184"/>
            <a:ext cx="857250" cy="5667375"/>
          </a:xfrm>
          <a:prstGeom prst="rect">
            <a:avLst/>
          </a:prstGeom>
          <a:noFill/>
          <a:ln>
            <a:noFill/>
          </a:ln>
        </p:spPr>
      </p:pic>
      <p:sp>
        <p:nvSpPr>
          <p:cNvPr id="120" name="Google Shape;120;p3"/>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21" name="Google Shape;121;p3"/>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122" name="Google Shape;122;p3"/>
          <p:cNvSpPr txBox="1"/>
          <p:nvPr>
            <p:ph type="title"/>
          </p:nvPr>
        </p:nvSpPr>
        <p:spPr>
          <a:xfrm>
            <a:off x="2049516" y="365125"/>
            <a:ext cx="8970437"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IE"/>
              <a:t>Επεξεργασία και παρουσίαση της ιστορίας σας στο διαδίκτυο</a:t>
            </a:r>
            <a:endParaRPr/>
          </a:p>
        </p:txBody>
      </p:sp>
      <p:sp>
        <p:nvSpPr>
          <p:cNvPr id="123" name="Google Shape;123;p3"/>
          <p:cNvSpPr txBox="1"/>
          <p:nvPr/>
        </p:nvSpPr>
        <p:spPr>
          <a:xfrm>
            <a:off x="2123089" y="2616649"/>
            <a:ext cx="7683063"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i="0" lang="en-IE" sz="4400" u="none" cap="none" strike="noStrike">
                <a:solidFill>
                  <a:schemeClr val="accent2"/>
                </a:solidFill>
                <a:latin typeface="Arial Black"/>
                <a:ea typeface="Arial Black"/>
                <a:cs typeface="Arial Black"/>
                <a:sym typeface="Arial Black"/>
              </a:rPr>
              <a:t>Μαθησιακά αποτελέσματα</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20000"/>
          </a:blip>
          <a:stretch>
            <a:fillRect/>
          </a:stretch>
        </a:blipFill>
      </p:bgPr>
    </p:bg>
    <p:spTree>
      <p:nvGrpSpPr>
        <p:cNvPr id="492" name="Shape 492"/>
        <p:cNvGrpSpPr/>
        <p:nvPr/>
      </p:nvGrpSpPr>
      <p:grpSpPr>
        <a:xfrm>
          <a:off x="0" y="0"/>
          <a:ext cx="0" cy="0"/>
          <a:chOff x="0" y="0"/>
          <a:chExt cx="0" cy="0"/>
        </a:xfrm>
      </p:grpSpPr>
      <p:sp>
        <p:nvSpPr>
          <p:cNvPr id="493" name="Google Shape;493;p52"/>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94" name="Google Shape;494;p52"/>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495" name="Google Shape;495;p52"/>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96" name="Google Shape;496;p52"/>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497" name="Google Shape;497;p52"/>
          <p:cNvSpPr txBox="1"/>
          <p:nvPr/>
        </p:nvSpPr>
        <p:spPr>
          <a:xfrm>
            <a:off x="935050" y="152449"/>
            <a:ext cx="6046744"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IE" sz="4000" u="none" cap="none" strike="noStrike">
                <a:solidFill>
                  <a:schemeClr val="dk1"/>
                </a:solidFill>
                <a:latin typeface="Abel"/>
                <a:ea typeface="Abel"/>
                <a:cs typeface="Abel"/>
                <a:sym typeface="Abel"/>
              </a:rPr>
              <a:t>YouTube</a:t>
            </a:r>
            <a:endParaRPr b="0" i="0" sz="1400" u="none" cap="none" strike="noStrike">
              <a:solidFill>
                <a:srgbClr val="000000"/>
              </a:solidFill>
              <a:latin typeface="Arial"/>
              <a:ea typeface="Arial"/>
              <a:cs typeface="Arial"/>
              <a:sym typeface="Arial"/>
            </a:endParaRPr>
          </a:p>
        </p:txBody>
      </p:sp>
      <p:sp>
        <p:nvSpPr>
          <p:cNvPr id="498" name="Google Shape;498;p52"/>
          <p:cNvSpPr txBox="1"/>
          <p:nvPr/>
        </p:nvSpPr>
        <p:spPr>
          <a:xfrm>
            <a:off x="935050" y="784993"/>
            <a:ext cx="10794600" cy="5479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IE" sz="3200" u="none" cap="none" strike="noStrike">
                <a:solidFill>
                  <a:srgbClr val="1F1F1F"/>
                </a:solidFill>
                <a:latin typeface="Abel"/>
                <a:ea typeface="Abel"/>
                <a:cs typeface="Abel"/>
                <a:sym typeface="Abel"/>
              </a:rPr>
              <a:t>Βασικά χαρακτηριστικά:</a:t>
            </a:r>
            <a:endParaRPr/>
          </a:p>
          <a:p>
            <a:pPr indent="0" lvl="0" marL="0" marR="0" rtl="0" algn="l">
              <a:lnSpc>
                <a:spcPct val="100000"/>
              </a:lnSpc>
              <a:spcBef>
                <a:spcPts val="0"/>
              </a:spcBef>
              <a:spcAft>
                <a:spcPts val="0"/>
              </a:spcAft>
              <a:buNone/>
            </a:pPr>
            <a:r>
              <a:rPr b="0" i="0" lang="en-IE" sz="1800" u="none" cap="none" strike="noStrike">
                <a:solidFill>
                  <a:srgbClr val="000000"/>
                </a:solidFill>
                <a:latin typeface="Abel"/>
                <a:ea typeface="Abel"/>
                <a:cs typeface="Abel"/>
                <a:sym typeface="Abel"/>
              </a:rPr>
              <a:t>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000"/>
              <a:buFont typeface="Arial"/>
              <a:buChar char="•"/>
            </a:pPr>
            <a:r>
              <a:rPr b="0" i="0" lang="en-IE" sz="2000" u="none" cap="none" strike="noStrike">
                <a:solidFill>
                  <a:srgbClr val="000000"/>
                </a:solidFill>
                <a:latin typeface="Abel"/>
                <a:ea typeface="Abel"/>
                <a:cs typeface="Abel"/>
                <a:sym typeface="Abel"/>
              </a:rPr>
              <a:t>Η πιο </a:t>
            </a:r>
            <a:r>
              <a:rPr b="1" i="0" lang="en-IE" sz="2000" u="none" cap="none" strike="noStrike">
                <a:solidFill>
                  <a:srgbClr val="000000"/>
                </a:solidFill>
                <a:latin typeface="Abel"/>
                <a:ea typeface="Abel"/>
                <a:cs typeface="Abel"/>
                <a:sym typeface="Abel"/>
              </a:rPr>
              <a:t>δημοφιλής πλατφόρμα </a:t>
            </a:r>
            <a:r>
              <a:rPr b="0" i="0" lang="en-IE" sz="2000" u="none" cap="none" strike="noStrike">
                <a:solidFill>
                  <a:srgbClr val="000000"/>
                </a:solidFill>
                <a:latin typeface="Abel"/>
                <a:ea typeface="Abel"/>
                <a:cs typeface="Abel"/>
                <a:sym typeface="Abel"/>
              </a:rPr>
              <a:t>βίντεο στον κόσμο.</a:t>
            </a:r>
            <a:endParaRPr/>
          </a:p>
          <a:p>
            <a:pPr indent="-158750" lvl="0" marL="28575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000"/>
              <a:buFont typeface="Arial"/>
              <a:buChar char="•"/>
            </a:pPr>
            <a:r>
              <a:rPr b="0" i="0" lang="en-IE" sz="2000" u="none" cap="none" strike="noStrike">
                <a:solidFill>
                  <a:srgbClr val="000000"/>
                </a:solidFill>
                <a:latin typeface="Abel"/>
                <a:ea typeface="Abel"/>
                <a:cs typeface="Abel"/>
                <a:sym typeface="Abel"/>
              </a:rPr>
              <a:t>Υποστηρίζει τις περισσότερες μορφές </a:t>
            </a:r>
            <a:r>
              <a:rPr b="1" i="0" lang="en-IE" sz="2000" u="none" cap="none" strike="noStrike">
                <a:solidFill>
                  <a:srgbClr val="000000"/>
                </a:solidFill>
                <a:latin typeface="Abel"/>
                <a:ea typeface="Abel"/>
                <a:cs typeface="Abel"/>
                <a:sym typeface="Abel"/>
              </a:rPr>
              <a:t>αρχείων βίντεο.</a:t>
            </a:r>
            <a:endParaRPr/>
          </a:p>
          <a:p>
            <a:pPr indent="-158750" lvl="0" marL="28575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000"/>
              <a:buFont typeface="Arial"/>
              <a:buChar char="•"/>
            </a:pPr>
            <a:r>
              <a:rPr b="1" i="0" lang="en-IE" sz="2000" u="none" cap="none" strike="noStrike">
                <a:solidFill>
                  <a:srgbClr val="000000"/>
                </a:solidFill>
                <a:latin typeface="Abel"/>
                <a:ea typeface="Abel"/>
                <a:cs typeface="Abel"/>
                <a:sym typeface="Abel"/>
              </a:rPr>
              <a:t>Βιβλιοθήκη ήχου του YouTube: </a:t>
            </a:r>
            <a:r>
              <a:rPr b="0" i="0" lang="en-IE" sz="2000" u="none" cap="none" strike="noStrike">
                <a:solidFill>
                  <a:srgbClr val="000000"/>
                </a:solidFill>
                <a:latin typeface="Abel"/>
                <a:ea typeface="Abel"/>
                <a:cs typeface="Abel"/>
                <a:sym typeface="Abel"/>
              </a:rPr>
              <a:t>μπορείτε να προσθέσετε μουσική και ηχητικά εφέ στη δημιουργία σας, αφού την ανεβάσετε. </a:t>
            </a:r>
            <a:endParaRPr/>
          </a:p>
          <a:p>
            <a:pPr indent="-158750" lvl="0" marL="28575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000"/>
              <a:buFont typeface="Arial"/>
              <a:buChar char="•"/>
            </a:pPr>
            <a:r>
              <a:rPr b="1" i="0" lang="en-IE" sz="2000" u="none" cap="none" strike="noStrike">
                <a:solidFill>
                  <a:srgbClr val="000000"/>
                </a:solidFill>
                <a:latin typeface="Abel"/>
                <a:ea typeface="Abel"/>
                <a:cs typeface="Abel"/>
                <a:sym typeface="Abel"/>
              </a:rPr>
              <a:t>Οθόνες τέλους: </a:t>
            </a:r>
            <a:r>
              <a:rPr b="0" i="0" lang="en-IE" sz="2000" u="none" cap="none" strike="noStrike">
                <a:solidFill>
                  <a:srgbClr val="000000"/>
                </a:solidFill>
                <a:latin typeface="Abel"/>
                <a:ea typeface="Abel"/>
                <a:cs typeface="Abel"/>
                <a:sym typeface="Abel"/>
              </a:rPr>
              <a:t>μπορείτε να προσθέσετε μια οθόνη τέλους που παρουσιάζει πρόσθετα βίντεο, λίστες αναπαραγωγής, συνδέσμους και κουμπιά εγγραφής.</a:t>
            </a:r>
            <a:endParaRPr/>
          </a:p>
          <a:p>
            <a:pPr indent="-158750" lvl="0" marL="28575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000"/>
              <a:buFont typeface="Arial"/>
              <a:buChar char="•"/>
            </a:pPr>
            <a:r>
              <a:rPr b="1" i="0" lang="en-IE" sz="2000" u="none" cap="none" strike="noStrike">
                <a:solidFill>
                  <a:srgbClr val="000000"/>
                </a:solidFill>
                <a:latin typeface="Abel"/>
                <a:ea typeface="Abel"/>
                <a:cs typeface="Abel"/>
                <a:sym typeface="Abel"/>
              </a:rPr>
              <a:t>Κάρτες: </a:t>
            </a:r>
            <a:r>
              <a:rPr b="0" i="0" lang="en-IE" sz="2000" u="none" cap="none" strike="noStrike">
                <a:solidFill>
                  <a:srgbClr val="000000"/>
                </a:solidFill>
                <a:latin typeface="Abel"/>
                <a:ea typeface="Abel"/>
                <a:cs typeface="Abel"/>
                <a:sym typeface="Abel"/>
              </a:rPr>
              <a:t>μπορείτε να προσθέσετε κάρτες που παραπέμπουν τους θεατές σε έναν συγκεκριμένο σύνδεσμο και εμφανίζουν προσαρμοσμένες εικόνες, τίτλους και προσκλήσεις για δράση, ανάλογα με τον τύπο της κάρτας.</a:t>
            </a:r>
            <a:endParaRPr/>
          </a:p>
          <a:p>
            <a:pPr indent="-158750" lvl="0" marL="28575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000"/>
              <a:buFont typeface="Arial"/>
              <a:buChar char="•"/>
            </a:pPr>
            <a:r>
              <a:rPr b="1" i="0" lang="en-IE" sz="2000" u="none" cap="none" strike="noStrike">
                <a:solidFill>
                  <a:srgbClr val="000000"/>
                </a:solidFill>
                <a:latin typeface="Abel"/>
                <a:ea typeface="Abel"/>
                <a:cs typeface="Abel"/>
                <a:sym typeface="Abel"/>
              </a:rPr>
              <a:t>Τμήμα σχολίων </a:t>
            </a:r>
            <a:r>
              <a:rPr b="0" i="0" lang="en-IE" sz="2000" u="none" cap="none" strike="noStrike">
                <a:solidFill>
                  <a:srgbClr val="000000"/>
                </a:solidFill>
                <a:latin typeface="Abel"/>
                <a:ea typeface="Abel"/>
                <a:cs typeface="Abel"/>
                <a:sym typeface="Abel"/>
              </a:rPr>
              <a:t>για να συνδεθείτε με το κοινό</a:t>
            </a:r>
            <a:endParaRPr b="0" i="0" sz="2000" u="none" cap="none" strike="noStrike">
              <a:solidFill>
                <a:srgbClr val="000000"/>
              </a:solidFill>
              <a:latin typeface="Abel"/>
              <a:ea typeface="Abel"/>
              <a:cs typeface="Abel"/>
              <a:sym typeface="Abe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20000"/>
          </a:blip>
          <a:stretch>
            <a:fillRect/>
          </a:stretch>
        </a:blipFill>
      </p:bgPr>
    </p:bg>
    <p:spTree>
      <p:nvGrpSpPr>
        <p:cNvPr id="502" name="Shape 502"/>
        <p:cNvGrpSpPr/>
        <p:nvPr/>
      </p:nvGrpSpPr>
      <p:grpSpPr>
        <a:xfrm>
          <a:off x="0" y="0"/>
          <a:ext cx="0" cy="0"/>
          <a:chOff x="0" y="0"/>
          <a:chExt cx="0" cy="0"/>
        </a:xfrm>
      </p:grpSpPr>
      <p:sp>
        <p:nvSpPr>
          <p:cNvPr id="503" name="Google Shape;503;p53"/>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504" name="Google Shape;504;p53"/>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505" name="Google Shape;505;p53"/>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506" name="Google Shape;506;p53"/>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507" name="Google Shape;507;p53"/>
          <p:cNvSpPr txBox="1"/>
          <p:nvPr/>
        </p:nvSpPr>
        <p:spPr>
          <a:xfrm>
            <a:off x="950309" y="209352"/>
            <a:ext cx="6046744"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IE" sz="4000" u="none" cap="none" strike="noStrike">
                <a:solidFill>
                  <a:schemeClr val="dk1"/>
                </a:solidFill>
                <a:latin typeface="Abel"/>
                <a:ea typeface="Abel"/>
                <a:cs typeface="Abel"/>
                <a:sym typeface="Abel"/>
              </a:rPr>
              <a:t>YouTube</a:t>
            </a:r>
            <a:endParaRPr b="0" i="0" sz="1400" u="none" cap="none" strike="noStrike">
              <a:solidFill>
                <a:srgbClr val="000000"/>
              </a:solidFill>
              <a:latin typeface="Arial"/>
              <a:ea typeface="Arial"/>
              <a:cs typeface="Arial"/>
              <a:sym typeface="Arial"/>
            </a:endParaRPr>
          </a:p>
        </p:txBody>
      </p:sp>
      <p:sp>
        <p:nvSpPr>
          <p:cNvPr id="508" name="Google Shape;508;p53"/>
          <p:cNvSpPr txBox="1"/>
          <p:nvPr/>
        </p:nvSpPr>
        <p:spPr>
          <a:xfrm>
            <a:off x="950309" y="1145646"/>
            <a:ext cx="10424400" cy="4402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3600" u="none" cap="none" strike="noStrike">
                <a:solidFill>
                  <a:srgbClr val="1F1F1F"/>
                </a:solidFill>
                <a:latin typeface="Abel"/>
                <a:ea typeface="Abel"/>
                <a:cs typeface="Abel"/>
                <a:sym typeface="Abel"/>
              </a:rPr>
              <a:t>Πώς να αυξήσετε την προβολή σας στο </a:t>
            </a:r>
            <a:r>
              <a:rPr b="1" i="0" lang="en-IE" sz="3600" u="none" cap="none" strike="noStrike">
                <a:solidFill>
                  <a:srgbClr val="1F1F1F"/>
                </a:solidFill>
                <a:latin typeface="Abel"/>
                <a:ea typeface="Abel"/>
                <a:cs typeface="Abel"/>
                <a:sym typeface="Abel"/>
              </a:rPr>
              <a:t>Youtube:</a:t>
            </a:r>
            <a:endParaRPr b="0" i="0" sz="1800" u="none" cap="none" strike="noStrike">
              <a:solidFill>
                <a:srgbClr val="000000"/>
              </a:solidFill>
              <a:latin typeface="Abel"/>
              <a:ea typeface="Abel"/>
              <a:cs typeface="Abel"/>
              <a:sym typeface="Abe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bel"/>
              <a:ea typeface="Abel"/>
              <a:cs typeface="Abel"/>
              <a:sym typeface="Abel"/>
            </a:endParaRPr>
          </a:p>
          <a:p>
            <a:pPr indent="-457200" lvl="0" marL="457200" marR="0" rtl="0" algn="l">
              <a:lnSpc>
                <a:spcPct val="100000"/>
              </a:lnSpc>
              <a:spcBef>
                <a:spcPts val="0"/>
              </a:spcBef>
              <a:spcAft>
                <a:spcPts val="0"/>
              </a:spcAft>
              <a:buClr>
                <a:srgbClr val="000000"/>
              </a:buClr>
              <a:buSzPts val="3200"/>
              <a:buFont typeface="Arial"/>
              <a:buChar char="•"/>
            </a:pPr>
            <a:r>
              <a:rPr b="0" i="0" lang="en-IE" sz="2400" u="none" cap="none" strike="noStrike">
                <a:solidFill>
                  <a:srgbClr val="000000"/>
                </a:solidFill>
                <a:latin typeface="Abel"/>
                <a:ea typeface="Abel"/>
                <a:cs typeface="Abel"/>
                <a:sym typeface="Abel"/>
              </a:rPr>
              <a:t>Προσθέστε έναν κατάλληλο τίτλο, ώστε να είναι πιο εύκολα ανιχνεύσιμος μέσω των μηχανών αναζήτησης.</a:t>
            </a:r>
            <a:endParaRPr/>
          </a:p>
          <a:p>
            <a:pPr indent="-254000" lvl="0" marL="457200" marR="0" rtl="0" algn="l">
              <a:lnSpc>
                <a:spcPct val="100000"/>
              </a:lnSpc>
              <a:spcBef>
                <a:spcPts val="0"/>
              </a:spcBef>
              <a:spcAft>
                <a:spcPts val="0"/>
              </a:spcAft>
              <a:buClr>
                <a:srgbClr val="000000"/>
              </a:buClr>
              <a:buSzPts val="3200"/>
              <a:buFont typeface="Arial"/>
              <a:buNone/>
            </a:pPr>
            <a:r>
              <a:t/>
            </a:r>
            <a:endParaRPr b="0" i="0" sz="2400" u="none" cap="none" strike="noStrike">
              <a:solidFill>
                <a:srgbClr val="000000"/>
              </a:solidFill>
              <a:latin typeface="Abel"/>
              <a:ea typeface="Abel"/>
              <a:cs typeface="Abel"/>
              <a:sym typeface="Abel"/>
            </a:endParaRPr>
          </a:p>
          <a:p>
            <a:pPr indent="-457200" lvl="0" marL="457200" marR="0" rtl="0" algn="l">
              <a:lnSpc>
                <a:spcPct val="100000"/>
              </a:lnSpc>
              <a:spcBef>
                <a:spcPts val="0"/>
              </a:spcBef>
              <a:spcAft>
                <a:spcPts val="0"/>
              </a:spcAft>
              <a:buClr>
                <a:srgbClr val="000000"/>
              </a:buClr>
              <a:buSzPts val="3200"/>
              <a:buFont typeface="Arial"/>
              <a:buChar char="•"/>
            </a:pPr>
            <a:r>
              <a:rPr b="0" i="0" lang="en-IE" sz="2400" u="none" cap="none" strike="noStrike">
                <a:solidFill>
                  <a:srgbClr val="000000"/>
                </a:solidFill>
                <a:latin typeface="Abel"/>
                <a:ea typeface="Abel"/>
                <a:cs typeface="Abel"/>
                <a:sym typeface="Abel"/>
              </a:rPr>
              <a:t>Προσθέστε μια περιγραφή του βίντεο, ώστε οι χρήστες να γνωρίζουν περί τίνος πρόκειται το περιεχόμενό σας πριν το παρακολουθήσουν.</a:t>
            </a:r>
            <a:endParaRPr/>
          </a:p>
          <a:p>
            <a:pPr indent="-254000" lvl="0" marL="457200" marR="0" rtl="0" algn="l">
              <a:lnSpc>
                <a:spcPct val="100000"/>
              </a:lnSpc>
              <a:spcBef>
                <a:spcPts val="0"/>
              </a:spcBef>
              <a:spcAft>
                <a:spcPts val="0"/>
              </a:spcAft>
              <a:buClr>
                <a:srgbClr val="000000"/>
              </a:buClr>
              <a:buSzPts val="3200"/>
              <a:buFont typeface="Arial"/>
              <a:buNone/>
            </a:pPr>
            <a:r>
              <a:t/>
            </a:r>
            <a:endParaRPr b="0" i="0" sz="2400" u="none" cap="none" strike="noStrike">
              <a:solidFill>
                <a:srgbClr val="000000"/>
              </a:solidFill>
              <a:latin typeface="Abel"/>
              <a:ea typeface="Abel"/>
              <a:cs typeface="Abel"/>
              <a:sym typeface="Abel"/>
            </a:endParaRPr>
          </a:p>
          <a:p>
            <a:pPr indent="-457200" lvl="0" marL="457200" marR="0" rtl="0" algn="l">
              <a:lnSpc>
                <a:spcPct val="100000"/>
              </a:lnSpc>
              <a:spcBef>
                <a:spcPts val="0"/>
              </a:spcBef>
              <a:spcAft>
                <a:spcPts val="0"/>
              </a:spcAft>
              <a:buClr>
                <a:srgbClr val="000000"/>
              </a:buClr>
              <a:buSzPts val="3200"/>
              <a:buFont typeface="Arial"/>
              <a:buChar char="•"/>
            </a:pPr>
            <a:r>
              <a:rPr b="0" i="0" lang="en-IE" sz="2400" u="none" cap="none" strike="noStrike">
                <a:solidFill>
                  <a:srgbClr val="000000"/>
                </a:solidFill>
                <a:latin typeface="Abel"/>
                <a:ea typeface="Abel"/>
                <a:cs typeface="Abel"/>
                <a:sym typeface="Abel"/>
              </a:rPr>
              <a:t>Προσθέστε ετικέτες, οι οποίες λειτουργούν ως εργαλεία που βοηθούν στην ανακάλυψη του βίντεο σας</a:t>
            </a:r>
            <a:endParaRPr b="0" i="0" sz="2400" u="none" cap="none" strike="noStrike">
              <a:solidFill>
                <a:srgbClr val="000000"/>
              </a:solidFill>
              <a:latin typeface="Abel"/>
              <a:ea typeface="Abel"/>
              <a:cs typeface="Abel"/>
              <a:sym typeface="Abe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20000"/>
          </a:blip>
          <a:stretch>
            <a:fillRect/>
          </a:stretch>
        </a:blipFill>
      </p:bgPr>
    </p:bg>
    <p:spTree>
      <p:nvGrpSpPr>
        <p:cNvPr id="512" name="Shape 512"/>
        <p:cNvGrpSpPr/>
        <p:nvPr/>
      </p:nvGrpSpPr>
      <p:grpSpPr>
        <a:xfrm>
          <a:off x="0" y="0"/>
          <a:ext cx="0" cy="0"/>
          <a:chOff x="0" y="0"/>
          <a:chExt cx="0" cy="0"/>
        </a:xfrm>
      </p:grpSpPr>
      <p:sp>
        <p:nvSpPr>
          <p:cNvPr id="513" name="Google Shape;513;p54"/>
          <p:cNvSpPr/>
          <p:nvPr/>
        </p:nvSpPr>
        <p:spPr>
          <a:xfrm>
            <a:off x="0" y="6193737"/>
            <a:ext cx="2084439"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514" name="Google Shape;514;p54"/>
          <p:cNvPicPr preferRelativeResize="0"/>
          <p:nvPr/>
        </p:nvPicPr>
        <p:blipFill rotWithShape="1">
          <a:blip r:embed="rId4">
            <a:alphaModFix/>
          </a:blip>
          <a:srcRect b="0" l="0" r="0" t="0"/>
          <a:stretch/>
        </p:blipFill>
        <p:spPr>
          <a:xfrm>
            <a:off x="0" y="6242795"/>
            <a:ext cx="1964299" cy="427819"/>
          </a:xfrm>
          <a:prstGeom prst="rect">
            <a:avLst/>
          </a:prstGeom>
          <a:noFill/>
          <a:ln>
            <a:noFill/>
          </a:ln>
        </p:spPr>
      </p:pic>
      <p:sp>
        <p:nvSpPr>
          <p:cNvPr id="515" name="Google Shape;515;p54"/>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516" name="Google Shape;516;p54"/>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517" name="Google Shape;517;p54"/>
          <p:cNvSpPr txBox="1"/>
          <p:nvPr/>
        </p:nvSpPr>
        <p:spPr>
          <a:xfrm>
            <a:off x="1052052" y="507703"/>
            <a:ext cx="6046744"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IE" sz="4000" u="none" cap="none" strike="noStrike">
                <a:solidFill>
                  <a:schemeClr val="dk1"/>
                </a:solidFill>
                <a:latin typeface="Abel"/>
                <a:ea typeface="Abel"/>
                <a:cs typeface="Abel"/>
                <a:sym typeface="Abel"/>
              </a:rPr>
              <a:t>YouTube</a:t>
            </a:r>
            <a:endParaRPr b="1" i="0" sz="4000" u="none" cap="none" strike="noStrike">
              <a:solidFill>
                <a:schemeClr val="dk1"/>
              </a:solidFill>
              <a:latin typeface="Abel"/>
              <a:ea typeface="Abel"/>
              <a:cs typeface="Abel"/>
              <a:sym typeface="Abel"/>
            </a:endParaRPr>
          </a:p>
        </p:txBody>
      </p:sp>
      <p:sp>
        <p:nvSpPr>
          <p:cNvPr id="518" name="Google Shape;518;p54"/>
          <p:cNvSpPr txBox="1"/>
          <p:nvPr/>
        </p:nvSpPr>
        <p:spPr>
          <a:xfrm>
            <a:off x="1052052" y="1577292"/>
            <a:ext cx="9982766" cy="44627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IE" sz="3200" u="none" cap="none" strike="noStrike">
                <a:solidFill>
                  <a:srgbClr val="1F1F1F"/>
                </a:solidFill>
                <a:latin typeface="Abel"/>
                <a:ea typeface="Abel"/>
                <a:cs typeface="Abel"/>
                <a:sym typeface="Abel"/>
              </a:rPr>
              <a:t>Δημιουργία ιστοριών στο YouTube</a:t>
            </a:r>
            <a:endParaRPr b="1" i="0" sz="3200" u="none" cap="none" strike="noStrike">
              <a:solidFill>
                <a:srgbClr val="1F1F1F"/>
              </a:solidFill>
              <a:latin typeface="Abel"/>
              <a:ea typeface="Abel"/>
              <a:cs typeface="Abel"/>
              <a:sym typeface="Abel"/>
            </a:endParaRPr>
          </a:p>
          <a:p>
            <a:pPr indent="0" lvl="0" marL="0" marR="0" rtl="0" algn="l">
              <a:lnSpc>
                <a:spcPct val="100000"/>
              </a:lnSpc>
              <a:spcBef>
                <a:spcPts val="0"/>
              </a:spcBef>
              <a:spcAft>
                <a:spcPts val="0"/>
              </a:spcAft>
              <a:buNone/>
            </a:pPr>
            <a:r>
              <a:rPr b="0" i="0" lang="en-IE" sz="1800" u="none" cap="none" strike="noStrike">
                <a:solidFill>
                  <a:srgbClr val="1F1F1F"/>
                </a:solidFill>
                <a:latin typeface="Abel"/>
                <a:ea typeface="Abel"/>
                <a:cs typeface="Abel"/>
                <a:sym typeface="Abel"/>
              </a:rPr>
              <a:t>Οι ιστορίες YouTube είναι σύντομα βίντεο μόνο για κινητά τηλέφωνα που σας επιτρέπουν να επικοινωνείτε με το κοινό σας πιο χαλαρά, εν κινήσει.</a:t>
            </a:r>
            <a:endParaRPr/>
          </a:p>
          <a:p>
            <a:pPr indent="0" lvl="0" marL="0" marR="0" rtl="0" algn="l">
              <a:lnSpc>
                <a:spcPct val="100000"/>
              </a:lnSpc>
              <a:spcBef>
                <a:spcPts val="0"/>
              </a:spcBef>
              <a:spcAft>
                <a:spcPts val="0"/>
              </a:spcAft>
              <a:buNone/>
            </a:pPr>
            <a:r>
              <a:t/>
            </a:r>
            <a:endParaRPr b="1" i="0" sz="2400" u="none" cap="none" strike="noStrike">
              <a:solidFill>
                <a:srgbClr val="FFD10F"/>
              </a:solidFill>
              <a:latin typeface="Abel"/>
              <a:ea typeface="Abel"/>
              <a:cs typeface="Abel"/>
              <a:sym typeface="Abel"/>
            </a:endParaRPr>
          </a:p>
          <a:p>
            <a:pPr indent="0" lvl="0" marL="0" marR="0" rtl="0" algn="l">
              <a:lnSpc>
                <a:spcPct val="100000"/>
              </a:lnSpc>
              <a:spcBef>
                <a:spcPts val="0"/>
              </a:spcBef>
              <a:spcAft>
                <a:spcPts val="0"/>
              </a:spcAft>
              <a:buClr>
                <a:srgbClr val="000000"/>
              </a:buClr>
              <a:buSzPts val="2400"/>
              <a:buFont typeface="Arial"/>
              <a:buAutoNum type="arabicPeriod"/>
            </a:pPr>
            <a:r>
              <a:rPr b="0" i="0" lang="en-IE" sz="2400" u="none" cap="none" strike="noStrike">
                <a:solidFill>
                  <a:srgbClr val="202124"/>
                </a:solidFill>
                <a:latin typeface="Abel"/>
                <a:ea typeface="Abel"/>
                <a:cs typeface="Abel"/>
                <a:sym typeface="Abel"/>
              </a:rPr>
              <a:t>Συνδεθείτε στο YouTube στο κινητό.</a:t>
            </a:r>
            <a:endParaRPr/>
          </a:p>
          <a:p>
            <a:pPr indent="0" lvl="0" marL="0" marR="0" rtl="0" algn="l">
              <a:lnSpc>
                <a:spcPct val="100000"/>
              </a:lnSpc>
              <a:spcBef>
                <a:spcPts val="0"/>
              </a:spcBef>
              <a:spcAft>
                <a:spcPts val="0"/>
              </a:spcAft>
              <a:buClr>
                <a:srgbClr val="000000"/>
              </a:buClr>
              <a:buSzPts val="2400"/>
              <a:buFont typeface="Arial"/>
              <a:buAutoNum type="arabicPeriod"/>
            </a:pPr>
            <a:r>
              <a:rPr b="0" i="0" lang="en-IE" sz="2400" u="none" cap="none" strike="noStrike">
                <a:solidFill>
                  <a:srgbClr val="202124"/>
                </a:solidFill>
                <a:latin typeface="Abel"/>
                <a:ea typeface="Abel"/>
                <a:cs typeface="Abel"/>
                <a:sym typeface="Abel"/>
              </a:rPr>
              <a:t> Πατήστε το εικονίδιο δημιουργίας και, στη συνέχεια, Προσθήκη στην ιστορία σας. Αν δεν βλέπετε την επιλογή Ιστορία, η συσκευή σας δεν είναι συμβατή με τις Ιστορίες προς το παρόν.</a:t>
            </a:r>
            <a:endParaRPr/>
          </a:p>
          <a:p>
            <a:pPr indent="0" lvl="0" marL="0" marR="0" rtl="0" algn="l">
              <a:lnSpc>
                <a:spcPct val="100000"/>
              </a:lnSpc>
              <a:spcBef>
                <a:spcPts val="0"/>
              </a:spcBef>
              <a:spcAft>
                <a:spcPts val="0"/>
              </a:spcAft>
              <a:buClr>
                <a:srgbClr val="000000"/>
              </a:buClr>
              <a:buSzPts val="2400"/>
              <a:buFont typeface="Arial"/>
              <a:buAutoNum type="arabicPeriod"/>
            </a:pPr>
            <a:r>
              <a:rPr b="0" i="0" lang="en-IE" sz="2400" u="none" cap="none" strike="noStrike">
                <a:solidFill>
                  <a:srgbClr val="202124"/>
                </a:solidFill>
                <a:latin typeface="Abel"/>
                <a:ea typeface="Abel"/>
                <a:cs typeface="Abel"/>
                <a:sym typeface="Abel"/>
              </a:rPr>
              <a:t> Πατήστε το κουμπί λήψης για να τραβήξετε μια φωτογραφία ή κρατήστε το πατημένο για να εγγράψετε ένα βίντεο.</a:t>
            </a:r>
            <a:endParaRPr/>
          </a:p>
          <a:p>
            <a:pPr indent="0" lvl="0" marL="0" marR="0" rtl="0" algn="l">
              <a:lnSpc>
                <a:spcPct val="100000"/>
              </a:lnSpc>
              <a:spcBef>
                <a:spcPts val="0"/>
              </a:spcBef>
              <a:spcAft>
                <a:spcPts val="0"/>
              </a:spcAft>
              <a:buClr>
                <a:srgbClr val="000000"/>
              </a:buClr>
              <a:buSzPts val="2400"/>
              <a:buFont typeface="Arial"/>
              <a:buAutoNum type="arabicPeriod"/>
            </a:pPr>
            <a:r>
              <a:rPr b="0" i="0" lang="en-IE" sz="2400" u="none" cap="none" strike="noStrike">
                <a:solidFill>
                  <a:srgbClr val="202124"/>
                </a:solidFill>
                <a:latin typeface="Abel"/>
                <a:ea typeface="Abel"/>
                <a:cs typeface="Abel"/>
                <a:sym typeface="Abel"/>
              </a:rPr>
              <a:t> Προσθέστε εφέ όπως φίλτρα , αυτοκόλλητα και κείμενο ....</a:t>
            </a:r>
            <a:endParaRPr/>
          </a:p>
          <a:p>
            <a:pPr indent="0" lvl="0" marL="0" marR="0" rtl="0" algn="l">
              <a:lnSpc>
                <a:spcPct val="100000"/>
              </a:lnSpc>
              <a:spcBef>
                <a:spcPts val="0"/>
              </a:spcBef>
              <a:spcAft>
                <a:spcPts val="0"/>
              </a:spcAft>
              <a:buClr>
                <a:srgbClr val="000000"/>
              </a:buClr>
              <a:buSzPts val="2400"/>
              <a:buFont typeface="Arial"/>
              <a:buAutoNum type="arabicPeriod"/>
            </a:pPr>
            <a:r>
              <a:rPr b="0" i="0" lang="en-IE" sz="2400" u="none" cap="none" strike="noStrike">
                <a:solidFill>
                  <a:srgbClr val="202124"/>
                </a:solidFill>
                <a:latin typeface="Abel"/>
                <a:ea typeface="Abel"/>
                <a:cs typeface="Abel"/>
                <a:sym typeface="Abel"/>
              </a:rPr>
              <a:t> Πατήστε Δημοσίευση.</a:t>
            </a:r>
            <a:endParaRPr b="0" i="0" sz="2400" u="none" cap="none" strike="noStrike">
              <a:solidFill>
                <a:srgbClr val="202124"/>
              </a:solidFill>
              <a:latin typeface="Abel"/>
              <a:ea typeface="Abel"/>
              <a:cs typeface="Abel"/>
              <a:sym typeface="Abe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10000"/>
          </a:blip>
          <a:stretch>
            <a:fillRect/>
          </a:stretch>
        </a:blipFill>
      </p:bgPr>
    </p:bg>
    <p:spTree>
      <p:nvGrpSpPr>
        <p:cNvPr id="522" name="Shape 522"/>
        <p:cNvGrpSpPr/>
        <p:nvPr/>
      </p:nvGrpSpPr>
      <p:grpSpPr>
        <a:xfrm>
          <a:off x="0" y="0"/>
          <a:ext cx="0" cy="0"/>
          <a:chOff x="0" y="0"/>
          <a:chExt cx="0" cy="0"/>
        </a:xfrm>
      </p:grpSpPr>
      <p:sp>
        <p:nvSpPr>
          <p:cNvPr id="523" name="Google Shape;523;p55"/>
          <p:cNvSpPr/>
          <p:nvPr/>
        </p:nvSpPr>
        <p:spPr>
          <a:xfrm>
            <a:off x="0" y="6193737"/>
            <a:ext cx="2064774"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524" name="Google Shape;524;p55"/>
          <p:cNvPicPr preferRelativeResize="0"/>
          <p:nvPr/>
        </p:nvPicPr>
        <p:blipFill rotWithShape="1">
          <a:blip r:embed="rId4">
            <a:alphaModFix/>
          </a:blip>
          <a:srcRect b="0" l="0" r="0" t="0"/>
          <a:stretch/>
        </p:blipFill>
        <p:spPr>
          <a:xfrm>
            <a:off x="0" y="6242795"/>
            <a:ext cx="1964299" cy="427819"/>
          </a:xfrm>
          <a:prstGeom prst="rect">
            <a:avLst/>
          </a:prstGeom>
          <a:noFill/>
          <a:ln>
            <a:noFill/>
          </a:ln>
        </p:spPr>
      </p:pic>
      <p:sp>
        <p:nvSpPr>
          <p:cNvPr id="525" name="Google Shape;525;p55"/>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526" name="Google Shape;526;p55"/>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527" name="Google Shape;527;p55"/>
          <p:cNvSpPr txBox="1"/>
          <p:nvPr/>
        </p:nvSpPr>
        <p:spPr>
          <a:xfrm>
            <a:off x="1070006" y="488230"/>
            <a:ext cx="5250137"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IE" sz="4000" u="none" cap="none" strike="noStrike">
                <a:solidFill>
                  <a:schemeClr val="dk1"/>
                </a:solidFill>
                <a:latin typeface="Abel"/>
                <a:ea typeface="Abel"/>
                <a:cs typeface="Abel"/>
                <a:sym typeface="Abel"/>
              </a:rPr>
              <a:t>Vimeo</a:t>
            </a:r>
            <a:endParaRPr b="1" i="0" sz="4000" u="none" cap="none" strike="noStrike">
              <a:solidFill>
                <a:schemeClr val="dk1"/>
              </a:solidFill>
              <a:latin typeface="Abel"/>
              <a:ea typeface="Abel"/>
              <a:cs typeface="Abel"/>
              <a:sym typeface="Abel"/>
            </a:endParaRPr>
          </a:p>
        </p:txBody>
      </p:sp>
      <p:sp>
        <p:nvSpPr>
          <p:cNvPr id="528" name="Google Shape;528;p55"/>
          <p:cNvSpPr txBox="1"/>
          <p:nvPr/>
        </p:nvSpPr>
        <p:spPr>
          <a:xfrm>
            <a:off x="1146810" y="1460734"/>
            <a:ext cx="10598886" cy="47089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IE" sz="3600" u="none" cap="none" strike="noStrike">
                <a:solidFill>
                  <a:srgbClr val="202124"/>
                </a:solidFill>
                <a:latin typeface="Abel"/>
                <a:ea typeface="Abel"/>
                <a:cs typeface="Abel"/>
                <a:sym typeface="Abel"/>
              </a:rPr>
              <a:t>Βασικά χαρακτηριστικά:</a:t>
            </a:r>
            <a:endParaRPr/>
          </a:p>
          <a:p>
            <a:pPr indent="0" lvl="0" marL="0" marR="0" rtl="0" algn="l">
              <a:lnSpc>
                <a:spcPct val="100000"/>
              </a:lnSpc>
              <a:spcBef>
                <a:spcPts val="0"/>
              </a:spcBef>
              <a:spcAft>
                <a:spcPts val="0"/>
              </a:spcAft>
              <a:buNone/>
            </a:pPr>
            <a:r>
              <a:t/>
            </a:r>
            <a:endParaRPr b="0" i="0" sz="2400" u="none" cap="none" strike="noStrike">
              <a:solidFill>
                <a:srgbClr val="202124"/>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400"/>
              <a:buFont typeface="Arial"/>
              <a:buChar char="•"/>
            </a:pPr>
            <a:r>
              <a:rPr b="0" i="0" lang="en-IE" sz="2400" u="none" cap="none" strike="noStrike">
                <a:solidFill>
                  <a:srgbClr val="202124"/>
                </a:solidFill>
                <a:latin typeface="Abel"/>
                <a:ea typeface="Abel"/>
                <a:cs typeface="Abel"/>
                <a:sym typeface="Abel"/>
              </a:rPr>
              <a:t>Εύκολη στη χρήση πλατφόρμα </a:t>
            </a:r>
            <a:endParaRPr/>
          </a:p>
          <a:p>
            <a:pPr indent="-133350" lvl="0" marL="28575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02124"/>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400"/>
              <a:buFont typeface="Arial"/>
              <a:buChar char="•"/>
            </a:pPr>
            <a:r>
              <a:rPr b="0" i="0" lang="en-IE" sz="2400" u="none" cap="none" strike="noStrike">
                <a:solidFill>
                  <a:srgbClr val="202124"/>
                </a:solidFill>
                <a:latin typeface="Abel"/>
                <a:ea typeface="Abel"/>
                <a:cs typeface="Abel"/>
                <a:sym typeface="Abel"/>
              </a:rPr>
              <a:t>Δωρεάν φιλοξενία βίντεο χωρίς διαφημίσεις</a:t>
            </a:r>
            <a:endParaRPr/>
          </a:p>
          <a:p>
            <a:pPr indent="-133350" lvl="0" marL="28575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02124"/>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400"/>
              <a:buFont typeface="Arial"/>
              <a:buChar char="•"/>
            </a:pPr>
            <a:r>
              <a:rPr b="0" i="0" lang="en-IE" sz="2400" u="none" cap="none" strike="noStrike">
                <a:solidFill>
                  <a:srgbClr val="202124"/>
                </a:solidFill>
                <a:latin typeface="Abel"/>
                <a:ea typeface="Abel"/>
                <a:cs typeface="Abel"/>
                <a:sym typeface="Abel"/>
              </a:rPr>
              <a:t>Μπορείτε είτε να δημιουργήσετε βίντεο είτε να φιλοξενήσετε τα δικά σας βίντεο</a:t>
            </a:r>
            <a:endParaRPr/>
          </a:p>
          <a:p>
            <a:pPr indent="-133350" lvl="0" marL="28575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02124"/>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400"/>
              <a:buFont typeface="Arial"/>
              <a:buChar char="•"/>
            </a:pPr>
            <a:r>
              <a:rPr b="0" i="0" lang="en-IE" sz="2400" u="none" cap="none" strike="noStrike">
                <a:solidFill>
                  <a:srgbClr val="202124"/>
                </a:solidFill>
                <a:latin typeface="Abel"/>
                <a:ea typeface="Abel"/>
                <a:cs typeface="Abel"/>
                <a:sym typeface="Abel"/>
              </a:rPr>
              <a:t>Μπορείτε να δημιουργήσετε από χιλιάδες προκατασκευασμένα πρότυπα</a:t>
            </a:r>
            <a:endParaRPr/>
          </a:p>
          <a:p>
            <a:pPr indent="-133350" lvl="0" marL="28575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02124"/>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400"/>
              <a:buFont typeface="Arial"/>
              <a:buChar char="•"/>
            </a:pPr>
            <a:r>
              <a:rPr b="0" i="0" lang="en-IE" sz="2400" u="none" cap="none" strike="noStrike">
                <a:solidFill>
                  <a:srgbClr val="202124"/>
                </a:solidFill>
                <a:latin typeface="Abel"/>
                <a:ea typeface="Abel"/>
                <a:cs typeface="Abel"/>
                <a:sym typeface="Abel"/>
              </a:rPr>
              <a:t>Απεριόριστες εγγραφές οθόνης</a:t>
            </a:r>
            <a:endParaRPr b="0" i="0" sz="1800" u="none" cap="none" strike="noStrike">
              <a:solidFill>
                <a:srgbClr val="202124"/>
              </a:solidFill>
              <a:latin typeface="Abel"/>
              <a:ea typeface="Abel"/>
              <a:cs typeface="Abel"/>
              <a:sym typeface="Abe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10000"/>
          </a:blip>
          <a:stretch>
            <a:fillRect/>
          </a:stretch>
        </a:blipFill>
      </p:bgPr>
    </p:bg>
    <p:spTree>
      <p:nvGrpSpPr>
        <p:cNvPr id="532" name="Shape 532"/>
        <p:cNvGrpSpPr/>
        <p:nvPr/>
      </p:nvGrpSpPr>
      <p:grpSpPr>
        <a:xfrm>
          <a:off x="0" y="0"/>
          <a:ext cx="0" cy="0"/>
          <a:chOff x="0" y="0"/>
          <a:chExt cx="0" cy="0"/>
        </a:xfrm>
      </p:grpSpPr>
      <p:sp>
        <p:nvSpPr>
          <p:cNvPr id="533" name="Google Shape;533;p56"/>
          <p:cNvSpPr/>
          <p:nvPr/>
        </p:nvSpPr>
        <p:spPr>
          <a:xfrm>
            <a:off x="0" y="6193737"/>
            <a:ext cx="2064774"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534" name="Google Shape;534;p56"/>
          <p:cNvPicPr preferRelativeResize="0"/>
          <p:nvPr/>
        </p:nvPicPr>
        <p:blipFill rotWithShape="1">
          <a:blip r:embed="rId4">
            <a:alphaModFix/>
          </a:blip>
          <a:srcRect b="0" l="0" r="0" t="0"/>
          <a:stretch/>
        </p:blipFill>
        <p:spPr>
          <a:xfrm>
            <a:off x="0" y="6242795"/>
            <a:ext cx="1964299" cy="427819"/>
          </a:xfrm>
          <a:prstGeom prst="rect">
            <a:avLst/>
          </a:prstGeom>
          <a:noFill/>
          <a:ln>
            <a:noFill/>
          </a:ln>
        </p:spPr>
      </p:pic>
      <p:sp>
        <p:nvSpPr>
          <p:cNvPr id="535" name="Google Shape;535;p56"/>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536" name="Google Shape;536;p56"/>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537" name="Google Shape;537;p56"/>
          <p:cNvSpPr txBox="1"/>
          <p:nvPr/>
        </p:nvSpPr>
        <p:spPr>
          <a:xfrm>
            <a:off x="1081693" y="497875"/>
            <a:ext cx="5250137"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IE" sz="4000" u="none" cap="none" strike="noStrike">
                <a:solidFill>
                  <a:schemeClr val="dk1"/>
                </a:solidFill>
                <a:latin typeface="Abel"/>
                <a:ea typeface="Abel"/>
                <a:cs typeface="Abel"/>
                <a:sym typeface="Abel"/>
              </a:rPr>
              <a:t>Vimeo</a:t>
            </a:r>
            <a:endParaRPr b="1" i="0" sz="4000" u="none" cap="none" strike="noStrike">
              <a:solidFill>
                <a:schemeClr val="dk1"/>
              </a:solidFill>
              <a:latin typeface="Abel"/>
              <a:ea typeface="Abel"/>
              <a:cs typeface="Abel"/>
              <a:sym typeface="Abel"/>
            </a:endParaRPr>
          </a:p>
        </p:txBody>
      </p:sp>
      <p:sp>
        <p:nvSpPr>
          <p:cNvPr id="538" name="Google Shape;538;p56"/>
          <p:cNvSpPr txBox="1"/>
          <p:nvPr/>
        </p:nvSpPr>
        <p:spPr>
          <a:xfrm>
            <a:off x="1081693" y="1205761"/>
            <a:ext cx="10598886" cy="50474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IE" sz="3200" u="none" cap="none" strike="noStrike">
                <a:solidFill>
                  <a:srgbClr val="202124"/>
                </a:solidFill>
                <a:latin typeface="Abel"/>
                <a:ea typeface="Abel"/>
                <a:cs typeface="Abel"/>
                <a:sym typeface="Abel"/>
              </a:rPr>
              <a:t>Πρόσθετα χαρακτηριστικά:</a:t>
            </a:r>
            <a:endParaRPr/>
          </a:p>
          <a:p>
            <a:pPr indent="0" lvl="0" marL="0" marR="0" rtl="0" algn="l">
              <a:lnSpc>
                <a:spcPct val="100000"/>
              </a:lnSpc>
              <a:spcBef>
                <a:spcPts val="0"/>
              </a:spcBef>
              <a:spcAft>
                <a:spcPts val="0"/>
              </a:spcAft>
              <a:buNone/>
            </a:pPr>
            <a:r>
              <a:t/>
            </a:r>
            <a:endParaRPr b="0" i="0" sz="2000" u="none" cap="none" strike="noStrike">
              <a:solidFill>
                <a:srgbClr val="202124"/>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000"/>
              <a:buFont typeface="Arial"/>
              <a:buChar char="•"/>
            </a:pPr>
            <a:r>
              <a:rPr b="0" i="0" lang="en-IE" sz="1800" u="none" cap="none" strike="noStrike">
                <a:solidFill>
                  <a:srgbClr val="202124"/>
                </a:solidFill>
                <a:latin typeface="Abel"/>
                <a:ea typeface="Abel"/>
                <a:cs typeface="Abel"/>
                <a:sym typeface="Abel"/>
              </a:rPr>
              <a:t>Μπορείτε να προσαρμόσετε τα βίντεό σας με αυτοκόλλητα κινουμένων σχεδίων, στυλ, φίλτρα και διατάξεις ή να προσθέσετε το δικό σας λογότυπο.</a:t>
            </a:r>
            <a:endParaRPr/>
          </a:p>
          <a:p>
            <a:pPr indent="-158750" lvl="0" marL="285750" marR="0" rtl="0" algn="l">
              <a:lnSpc>
                <a:spcPct val="100000"/>
              </a:lnSpc>
              <a:spcBef>
                <a:spcPts val="0"/>
              </a:spcBef>
              <a:spcAft>
                <a:spcPts val="0"/>
              </a:spcAft>
              <a:buClr>
                <a:srgbClr val="000000"/>
              </a:buClr>
              <a:buSzPts val="2000"/>
              <a:buFont typeface="Arial"/>
              <a:buNone/>
            </a:pPr>
            <a:r>
              <a:t/>
            </a:r>
            <a:endParaRPr b="0" i="0" sz="1800" u="none" cap="none" strike="noStrike">
              <a:solidFill>
                <a:srgbClr val="202124"/>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000"/>
              <a:buFont typeface="Arial"/>
              <a:buChar char="•"/>
            </a:pPr>
            <a:r>
              <a:rPr b="0" i="0" lang="en-IE" sz="1800" u="none" cap="none" strike="noStrike">
                <a:solidFill>
                  <a:srgbClr val="202124"/>
                </a:solidFill>
                <a:latin typeface="Abel"/>
                <a:ea typeface="Abel"/>
                <a:cs typeface="Abel"/>
                <a:sym typeface="Abel"/>
              </a:rPr>
              <a:t>Βιβλιοθήκη βίντεο: μπορείτε να οργανώνετε, να μοιράζεστε και να βρίσκετε τα βίντεο που σας βοηθούν να εργάζεστε πιο έξυπνα.</a:t>
            </a:r>
            <a:endParaRPr/>
          </a:p>
          <a:p>
            <a:pPr indent="-158750" lvl="0" marL="285750" marR="0" rtl="0" algn="l">
              <a:lnSpc>
                <a:spcPct val="100000"/>
              </a:lnSpc>
              <a:spcBef>
                <a:spcPts val="0"/>
              </a:spcBef>
              <a:spcAft>
                <a:spcPts val="0"/>
              </a:spcAft>
              <a:buClr>
                <a:srgbClr val="000000"/>
              </a:buClr>
              <a:buSzPts val="2000"/>
              <a:buFont typeface="Arial"/>
              <a:buNone/>
            </a:pPr>
            <a:r>
              <a:t/>
            </a:r>
            <a:endParaRPr b="0" i="0" sz="1800" u="none" cap="none" strike="noStrike">
              <a:solidFill>
                <a:srgbClr val="202124"/>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000"/>
              <a:buFont typeface="Arial"/>
              <a:buChar char="•"/>
            </a:pPr>
            <a:r>
              <a:rPr b="0" i="0" lang="en-IE" sz="1800" u="none" cap="none" strike="noStrike">
                <a:solidFill>
                  <a:srgbClr val="202124"/>
                </a:solidFill>
                <a:latin typeface="Abel"/>
                <a:ea typeface="Abel"/>
                <a:cs typeface="Abel"/>
                <a:sym typeface="Abel"/>
              </a:rPr>
              <a:t>Ζωντανή ροή του Vimeo: μπορείτε να μεταδίδετε ζωντανά" το κοινό της ροής σας, όπου κι αν βρίσκεται. </a:t>
            </a:r>
            <a:endParaRPr/>
          </a:p>
          <a:p>
            <a:pPr indent="-158750" lvl="0" marL="285750" marR="0" rtl="0" algn="l">
              <a:lnSpc>
                <a:spcPct val="100000"/>
              </a:lnSpc>
              <a:spcBef>
                <a:spcPts val="0"/>
              </a:spcBef>
              <a:spcAft>
                <a:spcPts val="0"/>
              </a:spcAft>
              <a:buClr>
                <a:srgbClr val="000000"/>
              </a:buClr>
              <a:buSzPts val="2000"/>
              <a:buFont typeface="Arial"/>
              <a:buNone/>
            </a:pPr>
            <a:r>
              <a:t/>
            </a:r>
            <a:endParaRPr b="0" i="0" sz="1800" u="none" cap="none" strike="noStrike">
              <a:solidFill>
                <a:srgbClr val="202124"/>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000"/>
              <a:buFont typeface="Arial"/>
              <a:buChar char="•"/>
            </a:pPr>
            <a:r>
              <a:rPr b="0" i="0" lang="en-IE" sz="1800" u="none" cap="none" strike="noStrike">
                <a:solidFill>
                  <a:srgbClr val="202124"/>
                </a:solidFill>
                <a:latin typeface="Abel"/>
                <a:ea typeface="Abel"/>
                <a:cs typeface="Abel"/>
                <a:sym typeface="Abel"/>
              </a:rPr>
              <a:t>Προσαρμοσμένες ενσωματώσεις με το Final Cut Pro, την Adobe, το Dropbox και το Google Drive.</a:t>
            </a:r>
            <a:endParaRPr/>
          </a:p>
          <a:p>
            <a:pPr indent="-158750" lvl="0" marL="285750" marR="0" rtl="0" algn="l">
              <a:lnSpc>
                <a:spcPct val="100000"/>
              </a:lnSpc>
              <a:spcBef>
                <a:spcPts val="0"/>
              </a:spcBef>
              <a:spcAft>
                <a:spcPts val="0"/>
              </a:spcAft>
              <a:buClr>
                <a:srgbClr val="000000"/>
              </a:buClr>
              <a:buSzPts val="2000"/>
              <a:buFont typeface="Arial"/>
              <a:buNone/>
            </a:pPr>
            <a:r>
              <a:t/>
            </a:r>
            <a:endParaRPr b="0" i="0" sz="1800" u="none" cap="none" strike="noStrike">
              <a:solidFill>
                <a:srgbClr val="202124"/>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000"/>
              <a:buFont typeface="Arial"/>
              <a:buChar char="•"/>
            </a:pPr>
            <a:r>
              <a:rPr b="0" i="0" lang="en-IE" sz="1800" u="none" cap="none" strike="noStrike">
                <a:solidFill>
                  <a:srgbClr val="202124"/>
                </a:solidFill>
                <a:latin typeface="Abel"/>
                <a:ea typeface="Abel"/>
                <a:cs typeface="Abel"/>
                <a:sym typeface="Abel"/>
              </a:rPr>
              <a:t>Μπορείτε να προσθέσετε σημειώσεις με χρονοκωδικοποίηση και να απαντήσετε σε σχόλια μέσα στο βίντεο από οποιαδήποτε συσκευή.</a:t>
            </a:r>
            <a:endParaRPr/>
          </a:p>
          <a:p>
            <a:pPr indent="-158750" lvl="0" marL="285750" marR="0" rtl="0" algn="l">
              <a:lnSpc>
                <a:spcPct val="100000"/>
              </a:lnSpc>
              <a:spcBef>
                <a:spcPts val="0"/>
              </a:spcBef>
              <a:spcAft>
                <a:spcPts val="0"/>
              </a:spcAft>
              <a:buClr>
                <a:srgbClr val="000000"/>
              </a:buClr>
              <a:buSzPts val="2000"/>
              <a:buFont typeface="Arial"/>
              <a:buNone/>
            </a:pPr>
            <a:r>
              <a:t/>
            </a:r>
            <a:endParaRPr b="0" i="0" sz="1800" u="none" cap="none" strike="noStrike">
              <a:solidFill>
                <a:srgbClr val="202124"/>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000"/>
              <a:buFont typeface="Arial"/>
              <a:buChar char="•"/>
            </a:pPr>
            <a:r>
              <a:rPr b="0" i="0" lang="en-IE" sz="1800" u="none" cap="none" strike="noStrike">
                <a:solidFill>
                  <a:srgbClr val="202124"/>
                </a:solidFill>
                <a:latin typeface="Abel"/>
                <a:ea typeface="Abel"/>
                <a:cs typeface="Abel"/>
                <a:sym typeface="Abel"/>
              </a:rPr>
              <a:t>Μοιραστείτε, ενσωματώστε και κατεβάστε - όλα από την ίδια πλατφόρμα.</a:t>
            </a:r>
            <a:r>
              <a:rPr b="0" i="0" lang="en-IE" sz="1800" u="none" cap="none" strike="noStrike">
                <a:solidFill>
                  <a:srgbClr val="000000"/>
                </a:solidFill>
                <a:latin typeface="Abel"/>
                <a:ea typeface="Abel"/>
                <a:cs typeface="Abel"/>
                <a:sym typeface="Abel"/>
              </a:rPr>
              <a:t>.</a:t>
            </a:r>
            <a:endParaRPr b="0" i="0" sz="12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rgbClr val="000000"/>
              </a:buClr>
              <a:buSzPts val="1800"/>
              <a:buFont typeface="Arial"/>
              <a:buNone/>
            </a:pPr>
            <a:r>
              <a:t/>
            </a:r>
            <a:endParaRPr b="0" i="0" sz="1600" u="none" cap="none" strike="noStrike">
              <a:solidFill>
                <a:srgbClr val="202124"/>
              </a:solidFill>
              <a:latin typeface="Abel"/>
              <a:ea typeface="Abel"/>
              <a:cs typeface="Abel"/>
              <a:sym typeface="Abe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1000"/>
          </a:blip>
          <a:stretch>
            <a:fillRect/>
          </a:stretch>
        </a:blipFill>
      </p:bgPr>
    </p:bg>
    <p:spTree>
      <p:nvGrpSpPr>
        <p:cNvPr id="542" name="Shape 542"/>
        <p:cNvGrpSpPr/>
        <p:nvPr/>
      </p:nvGrpSpPr>
      <p:grpSpPr>
        <a:xfrm>
          <a:off x="0" y="0"/>
          <a:ext cx="0" cy="0"/>
          <a:chOff x="0" y="0"/>
          <a:chExt cx="0" cy="0"/>
        </a:xfrm>
      </p:grpSpPr>
      <p:sp>
        <p:nvSpPr>
          <p:cNvPr id="543" name="Google Shape;543;p57"/>
          <p:cNvSpPr/>
          <p:nvPr/>
        </p:nvSpPr>
        <p:spPr>
          <a:xfrm>
            <a:off x="0" y="6193737"/>
            <a:ext cx="2271252"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544" name="Google Shape;544;p57"/>
          <p:cNvPicPr preferRelativeResize="0"/>
          <p:nvPr/>
        </p:nvPicPr>
        <p:blipFill rotWithShape="1">
          <a:blip r:embed="rId4">
            <a:alphaModFix/>
          </a:blip>
          <a:srcRect b="0" l="0" r="0" t="0"/>
          <a:stretch/>
        </p:blipFill>
        <p:spPr>
          <a:xfrm>
            <a:off x="125657" y="6242794"/>
            <a:ext cx="1964299" cy="427819"/>
          </a:xfrm>
          <a:prstGeom prst="rect">
            <a:avLst/>
          </a:prstGeom>
          <a:noFill/>
          <a:ln>
            <a:noFill/>
          </a:ln>
        </p:spPr>
      </p:pic>
      <p:sp>
        <p:nvSpPr>
          <p:cNvPr id="545" name="Google Shape;545;p57"/>
          <p:cNvSpPr/>
          <p:nvPr/>
        </p:nvSpPr>
        <p:spPr>
          <a:xfrm>
            <a:off x="1107807" y="2902990"/>
            <a:ext cx="2185845" cy="2772017"/>
          </a:xfrm>
          <a:prstGeom prst="roundRect">
            <a:avLst>
              <a:gd fmla="val 9511" name="adj"/>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6" name="Google Shape;546;p57"/>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547" name="Google Shape;547;p57"/>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548" name="Google Shape;548;p57"/>
          <p:cNvSpPr txBox="1"/>
          <p:nvPr/>
        </p:nvSpPr>
        <p:spPr>
          <a:xfrm>
            <a:off x="1409692" y="381505"/>
            <a:ext cx="9349099" cy="120028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IE" sz="3600" u="none" cap="none" strike="noStrike">
                <a:solidFill>
                  <a:schemeClr val="lt1"/>
                </a:solidFill>
                <a:latin typeface="Abel"/>
                <a:ea typeface="Abel"/>
                <a:cs typeface="Abel"/>
                <a:sym typeface="Abel"/>
              </a:rPr>
              <a:t>Πού να μοιραστείτε το ψηφιακό σας περιεχόμενο</a:t>
            </a:r>
            <a:endParaRPr b="1" i="0" sz="3600" u="none" cap="none" strike="noStrike">
              <a:solidFill>
                <a:schemeClr val="lt1"/>
              </a:solidFill>
              <a:latin typeface="Abel"/>
              <a:ea typeface="Abel"/>
              <a:cs typeface="Abel"/>
              <a:sym typeface="Abel"/>
            </a:endParaRPr>
          </a:p>
        </p:txBody>
      </p:sp>
      <p:sp>
        <p:nvSpPr>
          <p:cNvPr id="549" name="Google Shape;549;p57"/>
          <p:cNvSpPr txBox="1"/>
          <p:nvPr/>
        </p:nvSpPr>
        <p:spPr>
          <a:xfrm>
            <a:off x="1119631" y="3005582"/>
            <a:ext cx="2165229" cy="2660688"/>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b="1" i="0" lang="en-IE" sz="1300" u="none" cap="none" strike="noStrike">
                <a:solidFill>
                  <a:schemeClr val="lt1"/>
                </a:solidFill>
                <a:latin typeface="Abel"/>
                <a:ea typeface="Abel"/>
                <a:cs typeface="Abel"/>
                <a:sym typeface="Abel"/>
              </a:rPr>
              <a:t>Το Facebook είναι η μεγαλύτερη πλατφόρμα περιεχομένου στον κόσμο για όλους τους τύπους περιεχομένου, όπως κείμενο, εικόνες και βίντεο. Η δημιουργία ισχυρών ιστοριών στο Facebook μπορεί να ενθαρρύνει τους ανθρώπους να σας ακολουθήσουν αλλού</a:t>
            </a:r>
            <a:r>
              <a:rPr b="0" i="0" lang="en-IE" sz="1300" u="none" cap="none" strike="noStrike">
                <a:solidFill>
                  <a:schemeClr val="lt1"/>
                </a:solidFill>
                <a:latin typeface="Abel"/>
                <a:ea typeface="Abel"/>
                <a:cs typeface="Abel"/>
                <a:sym typeface="Abel"/>
              </a:rPr>
              <a:t>.</a:t>
            </a:r>
            <a:endParaRPr b="0" i="0" sz="1300" u="none" cap="none" strike="noStrike">
              <a:solidFill>
                <a:schemeClr val="lt1"/>
              </a:solidFill>
              <a:latin typeface="Abel"/>
              <a:ea typeface="Abel"/>
              <a:cs typeface="Abel"/>
              <a:sym typeface="Abel"/>
            </a:endParaRPr>
          </a:p>
        </p:txBody>
      </p:sp>
      <p:sp>
        <p:nvSpPr>
          <p:cNvPr id="550" name="Google Shape;550;p57"/>
          <p:cNvSpPr txBox="1"/>
          <p:nvPr/>
        </p:nvSpPr>
        <p:spPr>
          <a:xfrm>
            <a:off x="3603939" y="2940748"/>
            <a:ext cx="2180977" cy="2661329"/>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b="1" i="0" lang="en-IE" sz="1200" u="none" cap="none" strike="noStrike">
                <a:solidFill>
                  <a:schemeClr val="lt1"/>
                </a:solidFill>
                <a:latin typeface="Abel"/>
                <a:ea typeface="Abel"/>
                <a:cs typeface="Abel"/>
                <a:sym typeface="Abel"/>
              </a:rPr>
              <a:t>Το Instagram είναι μια πλατφόρμα οπτικής έμπνευσης και ο καλύτερος τρόπος για να εμπνεύσετε άλλους μέσω της δύναμης της οπτικής αφήγησης. Στο Instagram, η καλύτερη αφήγηση ιστοριών μάρκας περιλαμβάνει την αφήγηση μικρο-ιστοριών για να δώσετε στους πελάτες μια ματιά στα παρασκήνια της επιχείρησής σας.</a:t>
            </a:r>
            <a:endParaRPr b="0" i="0" sz="1200" u="none" cap="none" strike="noStrike">
              <a:solidFill>
                <a:schemeClr val="lt1"/>
              </a:solidFill>
              <a:latin typeface="Abel"/>
              <a:ea typeface="Abel"/>
              <a:cs typeface="Abel"/>
              <a:sym typeface="Abel"/>
            </a:endParaRPr>
          </a:p>
        </p:txBody>
      </p:sp>
      <p:sp>
        <p:nvSpPr>
          <p:cNvPr id="551" name="Google Shape;551;p57"/>
          <p:cNvSpPr/>
          <p:nvPr/>
        </p:nvSpPr>
        <p:spPr>
          <a:xfrm>
            <a:off x="1119631" y="1623149"/>
            <a:ext cx="2185845" cy="1088159"/>
          </a:xfrm>
          <a:prstGeom prst="roundRect">
            <a:avLst>
              <a:gd fmla="val 16667" name="adj"/>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2" name="Google Shape;552;p57"/>
          <p:cNvSpPr txBox="1"/>
          <p:nvPr/>
        </p:nvSpPr>
        <p:spPr>
          <a:xfrm>
            <a:off x="6192794" y="2955664"/>
            <a:ext cx="2174020" cy="26776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IE" sz="1400" u="none" cap="none" strike="noStrike">
                <a:solidFill>
                  <a:schemeClr val="lt1"/>
                </a:solidFill>
                <a:latin typeface="Abel"/>
                <a:ea typeface="Abel"/>
                <a:cs typeface="Abel"/>
                <a:sym typeface="Abel"/>
              </a:rPr>
              <a:t>Η πλατφόρμα σύντομων βίντεο του TikTok είναι ιδανική για αφηγηματικό επώνυμο περιεχόμενο. Μέσω των πλαισίων αφήγησης, μπορείτε να δώσετε τη δυνατότητα στους πελάτες και το κοινό σας να γίνουν το επίκεντρο της ιστορίας σας.</a:t>
            </a:r>
            <a:endParaRPr b="0" i="0" sz="1400" u="none" cap="none" strike="noStrike">
              <a:solidFill>
                <a:srgbClr val="D8D8D8"/>
              </a:solidFill>
              <a:latin typeface="Calibri"/>
              <a:ea typeface="Calibri"/>
              <a:cs typeface="Calibri"/>
              <a:sym typeface="Calibri"/>
            </a:endParaRPr>
          </a:p>
        </p:txBody>
      </p:sp>
      <p:sp>
        <p:nvSpPr>
          <p:cNvPr id="553" name="Google Shape;553;p57"/>
          <p:cNvSpPr txBox="1"/>
          <p:nvPr/>
        </p:nvSpPr>
        <p:spPr>
          <a:xfrm>
            <a:off x="8704647" y="2902990"/>
            <a:ext cx="2073863" cy="2858947"/>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b="1" i="0" lang="en-IE" sz="1200" u="none" cap="none" strike="noStrike">
                <a:solidFill>
                  <a:schemeClr val="lt1"/>
                </a:solidFill>
                <a:latin typeface="Abel"/>
                <a:ea typeface="Abel"/>
                <a:cs typeface="Abel"/>
                <a:sym typeface="Abel"/>
              </a:rPr>
              <a:t>Το Twitter σας επιτρέπει να χρησιμοποιείτε πολλαπλές φωτογραφίες σε ένα Tweet για να δημιουργήσετε ένα αφηγηματικό τόξο. Μπορείτε να συγκεντρώσετε και να επιμεληθείτε πολλαπλά Tweets, ώστε να αφηγηθείτε μια ιστορία γύρω από ένα θέμα ή μια συζήτηση που αφορά τους οπαδούς σας.</a:t>
            </a:r>
            <a:endParaRPr b="0" i="0" sz="1100" u="none" cap="none" strike="noStrike">
              <a:solidFill>
                <a:srgbClr val="000000"/>
              </a:solidFill>
              <a:latin typeface="Arial"/>
              <a:ea typeface="Arial"/>
              <a:cs typeface="Arial"/>
              <a:sym typeface="Arial"/>
            </a:endParaRPr>
          </a:p>
        </p:txBody>
      </p:sp>
      <p:sp>
        <p:nvSpPr>
          <p:cNvPr id="554" name="Google Shape;554;p57"/>
          <p:cNvSpPr/>
          <p:nvPr/>
        </p:nvSpPr>
        <p:spPr>
          <a:xfrm>
            <a:off x="3639992" y="2902990"/>
            <a:ext cx="2185845" cy="2772017"/>
          </a:xfrm>
          <a:prstGeom prst="roundRect">
            <a:avLst>
              <a:gd fmla="val 9511" name="adj"/>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5" name="Google Shape;555;p57"/>
          <p:cNvSpPr/>
          <p:nvPr/>
        </p:nvSpPr>
        <p:spPr>
          <a:xfrm>
            <a:off x="3651816" y="1643376"/>
            <a:ext cx="2185845" cy="1088159"/>
          </a:xfrm>
          <a:prstGeom prst="roundRect">
            <a:avLst>
              <a:gd fmla="val 16667" name="adj"/>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6" name="Google Shape;556;p57"/>
          <p:cNvSpPr/>
          <p:nvPr/>
        </p:nvSpPr>
        <p:spPr>
          <a:xfrm>
            <a:off x="6180969" y="2885405"/>
            <a:ext cx="2185845" cy="2772017"/>
          </a:xfrm>
          <a:prstGeom prst="roundRect">
            <a:avLst>
              <a:gd fmla="val 9511" name="adj"/>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7" name="Google Shape;557;p57"/>
          <p:cNvSpPr/>
          <p:nvPr/>
        </p:nvSpPr>
        <p:spPr>
          <a:xfrm>
            <a:off x="6192793" y="1625791"/>
            <a:ext cx="2185845" cy="1088159"/>
          </a:xfrm>
          <a:prstGeom prst="roundRect">
            <a:avLst>
              <a:gd fmla="val 16667" name="adj"/>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8" name="Google Shape;558;p57"/>
          <p:cNvSpPr/>
          <p:nvPr/>
        </p:nvSpPr>
        <p:spPr>
          <a:xfrm>
            <a:off x="8666528" y="2910026"/>
            <a:ext cx="2185845" cy="2772017"/>
          </a:xfrm>
          <a:prstGeom prst="roundRect">
            <a:avLst>
              <a:gd fmla="val 9511" name="adj"/>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9" name="Google Shape;559;p57"/>
          <p:cNvSpPr/>
          <p:nvPr/>
        </p:nvSpPr>
        <p:spPr>
          <a:xfrm>
            <a:off x="8689808" y="1620948"/>
            <a:ext cx="2185845" cy="1088159"/>
          </a:xfrm>
          <a:prstGeom prst="roundRect">
            <a:avLst>
              <a:gd fmla="val 16667" name="adj"/>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0" name="Google Shape;560;p57"/>
          <p:cNvSpPr txBox="1"/>
          <p:nvPr/>
        </p:nvSpPr>
        <p:spPr>
          <a:xfrm>
            <a:off x="1421450" y="6002645"/>
            <a:ext cx="9349099"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en-IE" sz="2400">
                <a:solidFill>
                  <a:schemeClr val="lt1"/>
                </a:solidFill>
                <a:latin typeface="Abel"/>
                <a:ea typeface="Abel"/>
                <a:cs typeface="Abel"/>
                <a:sym typeface="Abel"/>
              </a:rPr>
              <a:t>ΜΕΣΑ ΚΟΙΝΩΝΙΚΗΣ ΔΙΚΤΥΩΣΗΣ </a:t>
            </a:r>
            <a:endParaRPr b="1" i="0" sz="2400" u="none" cap="none" strike="noStrike">
              <a:solidFill>
                <a:schemeClr val="lt1"/>
              </a:solidFill>
              <a:latin typeface="Abel"/>
              <a:ea typeface="Abel"/>
              <a:cs typeface="Abel"/>
              <a:sym typeface="Abel"/>
            </a:endParaRPr>
          </a:p>
        </p:txBody>
      </p:sp>
      <p:pic>
        <p:nvPicPr>
          <p:cNvPr descr="pink and white square illustration" id="561" name="Google Shape;561;p57"/>
          <p:cNvPicPr preferRelativeResize="0"/>
          <p:nvPr/>
        </p:nvPicPr>
        <p:blipFill rotWithShape="1">
          <a:blip r:embed="rId6">
            <a:alphaModFix/>
          </a:blip>
          <a:srcRect b="0" l="0" r="0" t="0"/>
          <a:stretch/>
        </p:blipFill>
        <p:spPr>
          <a:xfrm>
            <a:off x="4171479" y="1758041"/>
            <a:ext cx="1120140" cy="840105"/>
          </a:xfrm>
          <a:prstGeom prst="roundRect">
            <a:avLst>
              <a:gd fmla="val 16667" name="adj"/>
            </a:avLst>
          </a:prstGeom>
          <a:noFill/>
          <a:ln>
            <a:noFill/>
          </a:ln>
          <a:effectLst>
            <a:outerShdw blurRad="76200" rotWithShape="0" algn="tl" dir="7800000" dist="38100">
              <a:srgbClr val="000000">
                <a:alpha val="40000"/>
              </a:srgbClr>
            </a:outerShdw>
          </a:effectLst>
        </p:spPr>
      </p:pic>
      <p:pic>
        <p:nvPicPr>
          <p:cNvPr descr="blue and white heart illustration" id="562" name="Google Shape;562;p57"/>
          <p:cNvPicPr preferRelativeResize="0"/>
          <p:nvPr/>
        </p:nvPicPr>
        <p:blipFill rotWithShape="1">
          <a:blip r:embed="rId7">
            <a:alphaModFix/>
          </a:blip>
          <a:srcRect b="0" l="0" r="0" t="0"/>
          <a:stretch/>
        </p:blipFill>
        <p:spPr>
          <a:xfrm>
            <a:off x="9180593" y="1724136"/>
            <a:ext cx="1157714" cy="868285"/>
          </a:xfrm>
          <a:prstGeom prst="roundRect">
            <a:avLst>
              <a:gd fmla="val 16667" name="adj"/>
            </a:avLst>
          </a:prstGeom>
          <a:noFill/>
          <a:ln>
            <a:noFill/>
          </a:ln>
          <a:effectLst>
            <a:outerShdw blurRad="76200" rotWithShape="0" algn="tl" dir="7800000" dist="38100">
              <a:srgbClr val="000000">
                <a:alpha val="40000"/>
              </a:srgbClr>
            </a:outerShdw>
          </a:effectLst>
        </p:spPr>
      </p:pic>
      <p:pic>
        <p:nvPicPr>
          <p:cNvPr descr="red and whites logo" id="563" name="Google Shape;563;p57"/>
          <p:cNvPicPr preferRelativeResize="0"/>
          <p:nvPr/>
        </p:nvPicPr>
        <p:blipFill rotWithShape="1">
          <a:blip r:embed="rId8">
            <a:alphaModFix/>
          </a:blip>
          <a:srcRect b="0" l="0" r="0" t="0"/>
          <a:stretch/>
        </p:blipFill>
        <p:spPr>
          <a:xfrm>
            <a:off x="6676103" y="1733391"/>
            <a:ext cx="1145373" cy="859030"/>
          </a:xfrm>
          <a:prstGeom prst="roundRect">
            <a:avLst>
              <a:gd fmla="val 16667" name="adj"/>
            </a:avLst>
          </a:prstGeom>
          <a:noFill/>
          <a:ln>
            <a:noFill/>
          </a:ln>
          <a:effectLst>
            <a:outerShdw blurRad="76200" rotWithShape="0" algn="tl" dir="7800000" dist="38100">
              <a:srgbClr val="000000">
                <a:alpha val="40000"/>
              </a:srgbClr>
            </a:outerShdw>
          </a:effectLst>
        </p:spPr>
      </p:pic>
      <p:pic>
        <p:nvPicPr>
          <p:cNvPr descr="blue and white number 8" id="564" name="Google Shape;564;p57"/>
          <p:cNvPicPr preferRelativeResize="0"/>
          <p:nvPr/>
        </p:nvPicPr>
        <p:blipFill rotWithShape="1">
          <a:blip r:embed="rId9">
            <a:alphaModFix/>
          </a:blip>
          <a:srcRect b="0" l="0" r="0" t="0"/>
          <a:stretch/>
        </p:blipFill>
        <p:spPr>
          <a:xfrm>
            <a:off x="1607919" y="1746315"/>
            <a:ext cx="1115616" cy="863556"/>
          </a:xfrm>
          <a:prstGeom prst="roundRect">
            <a:avLst>
              <a:gd fmla="val 16667" name="adj"/>
            </a:avLst>
          </a:prstGeom>
          <a:noFill/>
          <a:ln>
            <a:noFill/>
          </a:ln>
          <a:effectLst>
            <a:outerShdw blurRad="76200" rotWithShape="0" algn="tl" dir="7800000" dist="38100">
              <a:srgbClr val="000000">
                <a:alpha val="4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1000"/>
          </a:blip>
          <a:stretch>
            <a:fillRect/>
          </a:stretch>
        </a:blipFill>
      </p:bgPr>
    </p:bg>
    <p:spTree>
      <p:nvGrpSpPr>
        <p:cNvPr id="568" name="Shape 568"/>
        <p:cNvGrpSpPr/>
        <p:nvPr/>
      </p:nvGrpSpPr>
      <p:grpSpPr>
        <a:xfrm>
          <a:off x="0" y="0"/>
          <a:ext cx="0" cy="0"/>
          <a:chOff x="0" y="0"/>
          <a:chExt cx="0" cy="0"/>
        </a:xfrm>
      </p:grpSpPr>
      <p:sp>
        <p:nvSpPr>
          <p:cNvPr id="569" name="Google Shape;569;p58"/>
          <p:cNvSpPr/>
          <p:nvPr/>
        </p:nvSpPr>
        <p:spPr>
          <a:xfrm>
            <a:off x="0" y="6198244"/>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570" name="Google Shape;570;p58"/>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sp>
        <p:nvSpPr>
          <p:cNvPr id="571" name="Google Shape;571;p58"/>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572" name="Google Shape;572;p58"/>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pic>
        <p:nvPicPr>
          <p:cNvPr id="573" name="Google Shape;573;p58"/>
          <p:cNvPicPr preferRelativeResize="0"/>
          <p:nvPr/>
        </p:nvPicPr>
        <p:blipFill rotWithShape="1">
          <a:blip r:embed="rId5">
            <a:alphaModFix/>
          </a:blip>
          <a:srcRect b="0" l="0" r="0" t="0"/>
          <a:stretch/>
        </p:blipFill>
        <p:spPr>
          <a:xfrm>
            <a:off x="853482" y="-13184"/>
            <a:ext cx="857250" cy="5667375"/>
          </a:xfrm>
          <a:prstGeom prst="rect">
            <a:avLst/>
          </a:prstGeom>
          <a:noFill/>
          <a:ln>
            <a:noFill/>
          </a:ln>
        </p:spPr>
      </p:pic>
      <p:sp>
        <p:nvSpPr>
          <p:cNvPr id="574" name="Google Shape;574;p58"/>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575" name="Google Shape;575;p58"/>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576" name="Google Shape;576;p58"/>
          <p:cNvSpPr txBox="1"/>
          <p:nvPr>
            <p:ph type="title"/>
          </p:nvPr>
        </p:nvSpPr>
        <p:spPr>
          <a:xfrm>
            <a:off x="2049516" y="365125"/>
            <a:ext cx="8970437"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IE"/>
              <a:t>Επεξεργασία και παρουσίαση της ιστορίας σας στο διαδίκτυο</a:t>
            </a:r>
            <a:endParaRPr/>
          </a:p>
        </p:txBody>
      </p:sp>
      <p:sp>
        <p:nvSpPr>
          <p:cNvPr id="577" name="Google Shape;577;p58"/>
          <p:cNvSpPr txBox="1"/>
          <p:nvPr/>
        </p:nvSpPr>
        <p:spPr>
          <a:xfrm>
            <a:off x="2123089" y="2616649"/>
            <a:ext cx="7683063" cy="1325563"/>
          </a:xfrm>
          <a:prstGeom prst="rect">
            <a:avLst/>
          </a:prstGeom>
          <a:noFill/>
          <a:ln>
            <a:noFill/>
          </a:ln>
        </p:spPr>
        <p:txBody>
          <a:bodyPr anchorCtr="0" anchor="ctr" bIns="45700" lIns="91425" spcFirstLastPara="1" rIns="91425" wrap="square" tIns="45700">
            <a:normAutofit fontScale="92500"/>
          </a:bodyPr>
          <a:lstStyle/>
          <a:p>
            <a:pPr indent="0" lvl="0" marL="0" marR="0" rtl="0" algn="l">
              <a:lnSpc>
                <a:spcPct val="90000"/>
              </a:lnSpc>
              <a:spcBef>
                <a:spcPts val="0"/>
              </a:spcBef>
              <a:spcAft>
                <a:spcPts val="0"/>
              </a:spcAft>
              <a:buNone/>
            </a:pPr>
            <a:r>
              <a:rPr b="1" i="0" lang="en-IE" sz="4400" u="none" cap="none" strike="noStrike">
                <a:solidFill>
                  <a:schemeClr val="accent2"/>
                </a:solidFill>
                <a:latin typeface="Arial Black"/>
                <a:ea typeface="Arial Black"/>
                <a:cs typeface="Arial Black"/>
                <a:sym typeface="Arial Black"/>
              </a:rPr>
              <a:t>Πώς να μοιράζεστε τις ιστορίες σας με ασφάλεια</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0000"/>
          </a:blip>
          <a:stretch>
            <a:fillRect/>
          </a:stretch>
        </a:blipFill>
      </p:bgPr>
    </p:bg>
    <p:spTree>
      <p:nvGrpSpPr>
        <p:cNvPr id="581" name="Shape 581"/>
        <p:cNvGrpSpPr/>
        <p:nvPr/>
      </p:nvGrpSpPr>
      <p:grpSpPr>
        <a:xfrm>
          <a:off x="0" y="0"/>
          <a:ext cx="0" cy="0"/>
          <a:chOff x="0" y="0"/>
          <a:chExt cx="0" cy="0"/>
        </a:xfrm>
      </p:grpSpPr>
      <p:sp>
        <p:nvSpPr>
          <p:cNvPr id="582" name="Google Shape;582;p59"/>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583" name="Google Shape;583;p59"/>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584" name="Google Shape;584;p59"/>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585" name="Google Shape;585;p59"/>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586" name="Google Shape;586;p59"/>
          <p:cNvSpPr txBox="1"/>
          <p:nvPr/>
        </p:nvSpPr>
        <p:spPr>
          <a:xfrm>
            <a:off x="1077982" y="714722"/>
            <a:ext cx="8518301" cy="14465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4400" u="none" cap="none" strike="noStrike">
                <a:solidFill>
                  <a:srgbClr val="000000"/>
                </a:solidFill>
                <a:latin typeface="Abel"/>
                <a:ea typeface="Abel"/>
                <a:cs typeface="Abel"/>
                <a:sym typeface="Abel"/>
              </a:rPr>
              <a:t>Πώς να μοιράζεστε τις ιστορίες σας με ασφάλεια</a:t>
            </a:r>
            <a:endParaRPr b="0" i="0" sz="4400" u="none" cap="none" strike="noStrike">
              <a:solidFill>
                <a:srgbClr val="000000"/>
              </a:solidFill>
              <a:latin typeface="Abel"/>
              <a:ea typeface="Abel"/>
              <a:cs typeface="Abel"/>
              <a:sym typeface="Abel"/>
            </a:endParaRPr>
          </a:p>
        </p:txBody>
      </p:sp>
      <p:sp>
        <p:nvSpPr>
          <p:cNvPr id="587" name="Google Shape;587;p59"/>
          <p:cNvSpPr txBox="1"/>
          <p:nvPr/>
        </p:nvSpPr>
        <p:spPr>
          <a:xfrm>
            <a:off x="1077982" y="1908836"/>
            <a:ext cx="10227900" cy="2862282"/>
          </a:xfrm>
          <a:prstGeom prst="rect">
            <a:avLst/>
          </a:prstGeom>
          <a:noFill/>
          <a:ln>
            <a:noFill/>
          </a:ln>
        </p:spPr>
        <p:txBody>
          <a:bodyPr anchorCtr="0" anchor="t" bIns="45700" lIns="91425" spcFirstLastPara="1" rIns="91425" wrap="square" tIns="45700">
            <a:spAutoFit/>
          </a:bodyPr>
          <a:lstStyle/>
          <a:p>
            <a:pPr indent="-514350" lvl="0" marL="74295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bel"/>
              <a:ea typeface="Abel"/>
              <a:cs typeface="Abel"/>
              <a:sym typeface="Abel"/>
            </a:endParaRPr>
          </a:p>
          <a:p>
            <a:pPr indent="-742950" lvl="0" marL="742950" marR="0" rtl="0" algn="l">
              <a:lnSpc>
                <a:spcPct val="100000"/>
              </a:lnSpc>
              <a:spcBef>
                <a:spcPts val="0"/>
              </a:spcBef>
              <a:spcAft>
                <a:spcPts val="0"/>
              </a:spcAft>
              <a:buClr>
                <a:srgbClr val="000000"/>
              </a:buClr>
              <a:buSzPts val="3600"/>
              <a:buFont typeface="Arial"/>
              <a:buAutoNum type="arabicPeriod"/>
            </a:pPr>
            <a:r>
              <a:rPr b="0" i="0" lang="en-IE" sz="3600" u="none" cap="none" strike="noStrike">
                <a:solidFill>
                  <a:srgbClr val="000000"/>
                </a:solidFill>
                <a:latin typeface="Abel"/>
                <a:ea typeface="Abel"/>
                <a:cs typeface="Abel"/>
                <a:sym typeface="Abel"/>
              </a:rPr>
              <a:t>Μην χρησιμοποιείτε ακατάλληλο περιεχόμενο</a:t>
            </a:r>
            <a:endParaRPr/>
          </a:p>
          <a:p>
            <a:pPr indent="-514350" lvl="0" marL="74295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bel"/>
              <a:ea typeface="Abel"/>
              <a:cs typeface="Abel"/>
              <a:sym typeface="Abel"/>
            </a:endParaRPr>
          </a:p>
          <a:p>
            <a:pPr indent="-742950" lvl="0" marL="742950" marR="0" rtl="0" algn="l">
              <a:lnSpc>
                <a:spcPct val="100000"/>
              </a:lnSpc>
              <a:spcBef>
                <a:spcPts val="0"/>
              </a:spcBef>
              <a:spcAft>
                <a:spcPts val="0"/>
              </a:spcAft>
              <a:buClr>
                <a:srgbClr val="000000"/>
              </a:buClr>
              <a:buSzPts val="3600"/>
              <a:buFont typeface="Arial"/>
              <a:buAutoNum type="arabicPeriod"/>
            </a:pPr>
            <a:r>
              <a:rPr b="0" i="0" lang="en-IE" sz="3600" u="none" cap="none" strike="noStrike">
                <a:solidFill>
                  <a:srgbClr val="000000"/>
                </a:solidFill>
                <a:latin typeface="Abel"/>
                <a:ea typeface="Abel"/>
                <a:cs typeface="Abel"/>
                <a:sym typeface="Abel"/>
              </a:rPr>
              <a:t>Ελέγξτε αν έχετε άδεια όταν επιλέγετε μουσική ή εικόνες</a:t>
            </a:r>
            <a:endParaRPr b="0" i="0" sz="2800" u="none" cap="none" strike="noStrike">
              <a:solidFill>
                <a:srgbClr val="000000"/>
              </a:solidFill>
              <a:latin typeface="Abel"/>
              <a:ea typeface="Abel"/>
              <a:cs typeface="Abel"/>
              <a:sym typeface="Abe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0000"/>
          </a:blip>
          <a:stretch>
            <a:fillRect/>
          </a:stretch>
        </a:blipFill>
      </p:bgPr>
    </p:bg>
    <p:spTree>
      <p:nvGrpSpPr>
        <p:cNvPr id="591" name="Shape 591"/>
        <p:cNvGrpSpPr/>
        <p:nvPr/>
      </p:nvGrpSpPr>
      <p:grpSpPr>
        <a:xfrm>
          <a:off x="0" y="0"/>
          <a:ext cx="0" cy="0"/>
          <a:chOff x="0" y="0"/>
          <a:chExt cx="0" cy="0"/>
        </a:xfrm>
      </p:grpSpPr>
      <p:sp>
        <p:nvSpPr>
          <p:cNvPr id="592" name="Google Shape;592;p60"/>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593" name="Google Shape;593;p60"/>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594" name="Google Shape;594;p60"/>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595" name="Google Shape;595;p60"/>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596" name="Google Shape;596;p60"/>
          <p:cNvSpPr txBox="1"/>
          <p:nvPr/>
        </p:nvSpPr>
        <p:spPr>
          <a:xfrm>
            <a:off x="1146810" y="213125"/>
            <a:ext cx="8518301" cy="14465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4400" u="none" cap="none" strike="noStrike">
                <a:solidFill>
                  <a:srgbClr val="000000"/>
                </a:solidFill>
                <a:latin typeface="Abel"/>
                <a:ea typeface="Abel"/>
                <a:cs typeface="Abel"/>
                <a:sym typeface="Abel"/>
              </a:rPr>
              <a:t>Πώς να μοιράζεστε τις ιστορίες σας με ασφάλεια</a:t>
            </a:r>
            <a:endParaRPr b="0" i="0" sz="4400" u="none" cap="none" strike="noStrike">
              <a:solidFill>
                <a:srgbClr val="000000"/>
              </a:solidFill>
              <a:latin typeface="Abel"/>
              <a:ea typeface="Abel"/>
              <a:cs typeface="Abel"/>
              <a:sym typeface="Abel"/>
            </a:endParaRPr>
          </a:p>
        </p:txBody>
      </p:sp>
      <p:sp>
        <p:nvSpPr>
          <p:cNvPr id="597" name="Google Shape;597;p60"/>
          <p:cNvSpPr txBox="1"/>
          <p:nvPr/>
        </p:nvSpPr>
        <p:spPr>
          <a:xfrm>
            <a:off x="1146810" y="1782534"/>
            <a:ext cx="10897800" cy="4032900"/>
          </a:xfrm>
          <a:prstGeom prst="rect">
            <a:avLst/>
          </a:prstGeom>
          <a:noFill/>
          <a:ln>
            <a:noFill/>
          </a:ln>
        </p:spPr>
        <p:txBody>
          <a:bodyPr anchorCtr="0" anchor="t" bIns="45700" lIns="91425" spcFirstLastPara="1" rIns="91425" wrap="square" tIns="45700">
            <a:spAutoFit/>
          </a:bodyPr>
          <a:lstStyle/>
          <a:p>
            <a:pPr indent="-742950" lvl="0" marL="742950" marR="0" rtl="0" algn="l">
              <a:lnSpc>
                <a:spcPct val="100000"/>
              </a:lnSpc>
              <a:spcBef>
                <a:spcPts val="0"/>
              </a:spcBef>
              <a:spcAft>
                <a:spcPts val="0"/>
              </a:spcAft>
              <a:buClr>
                <a:srgbClr val="000000"/>
              </a:buClr>
              <a:buSzPts val="3200"/>
              <a:buFont typeface="Arial"/>
              <a:buAutoNum type="arabicPeriod"/>
            </a:pPr>
            <a:r>
              <a:rPr b="0" i="0" lang="en-IE" sz="3200" u="none" cap="none" strike="noStrike">
                <a:solidFill>
                  <a:srgbClr val="000000"/>
                </a:solidFill>
                <a:latin typeface="Abel"/>
                <a:ea typeface="Abel"/>
                <a:cs typeface="Abel"/>
                <a:sym typeface="Abel"/>
              </a:rPr>
              <a:t>Ποια είναι παραδείγματα ακατάλληλου περιεχομένου;</a:t>
            </a:r>
            <a:endParaRPr b="0" i="0" sz="3200" u="none" cap="none" strike="noStrike">
              <a:solidFill>
                <a:srgbClr val="000000"/>
              </a:solidFill>
              <a:latin typeface="Abel"/>
              <a:ea typeface="Abel"/>
              <a:cs typeface="Abel"/>
              <a:sym typeface="Abel"/>
            </a:endParaRPr>
          </a:p>
          <a:p>
            <a:pPr indent="0" lvl="0" marL="0" marR="0" rtl="0" algn="l">
              <a:lnSpc>
                <a:spcPct val="100000"/>
              </a:lnSpc>
              <a:spcBef>
                <a:spcPts val="0"/>
              </a:spcBef>
              <a:spcAft>
                <a:spcPts val="0"/>
              </a:spcAft>
              <a:buNone/>
            </a:pPr>
            <a:r>
              <a:t/>
            </a:r>
            <a:endParaRPr b="0" i="0" sz="3600" u="none" cap="none" strike="noStrike">
              <a:solidFill>
                <a:srgbClr val="000000"/>
              </a:solidFill>
              <a:latin typeface="Abel"/>
              <a:ea typeface="Abel"/>
              <a:cs typeface="Abel"/>
              <a:sym typeface="Abel"/>
            </a:endParaRPr>
          </a:p>
          <a:p>
            <a:pPr indent="-457200" lvl="0" marL="457200" marR="0" rtl="0" algn="l">
              <a:lnSpc>
                <a:spcPct val="100000"/>
              </a:lnSpc>
              <a:spcBef>
                <a:spcPts val="0"/>
              </a:spcBef>
              <a:spcAft>
                <a:spcPts val="0"/>
              </a:spcAft>
              <a:buClr>
                <a:srgbClr val="000000"/>
              </a:buClr>
              <a:buSzPts val="2800"/>
              <a:buFont typeface="Arial"/>
              <a:buChar char="•"/>
            </a:pPr>
            <a:r>
              <a:rPr b="0" i="0" lang="en-IE" sz="2400" u="none" cap="none" strike="noStrike">
                <a:solidFill>
                  <a:srgbClr val="202124"/>
                </a:solidFill>
                <a:latin typeface="Abel"/>
                <a:ea typeface="Abel"/>
                <a:cs typeface="Abel"/>
                <a:sym typeface="Abel"/>
              </a:rPr>
              <a:t>Περιεχόμενο που προωθεί το μίσος με βάση τη φυλή, τη θρησκεία, την αναπηρία, τις σεξουαλικές προτιμήσεις κ.λπ.</a:t>
            </a:r>
            <a:endParaRPr/>
          </a:p>
          <a:p>
            <a:pPr indent="-457200" lvl="0" marL="457200" marR="0" rtl="0" algn="l">
              <a:lnSpc>
                <a:spcPct val="100000"/>
              </a:lnSpc>
              <a:spcBef>
                <a:spcPts val="0"/>
              </a:spcBef>
              <a:spcAft>
                <a:spcPts val="0"/>
              </a:spcAft>
              <a:buClr>
                <a:srgbClr val="000000"/>
              </a:buClr>
              <a:buSzPts val="2800"/>
              <a:buFont typeface="Arial"/>
              <a:buChar char="•"/>
            </a:pPr>
            <a:r>
              <a:rPr b="0" i="0" lang="en-IE" sz="2400" u="none" cap="none" strike="noStrike">
                <a:solidFill>
                  <a:srgbClr val="202124"/>
                </a:solidFill>
                <a:latin typeface="Abel"/>
                <a:ea typeface="Abel"/>
                <a:cs typeface="Abel"/>
                <a:sym typeface="Abel"/>
              </a:rPr>
              <a:t>Περιεχόμενο που προωθεί βίαιο εξτρεμισμό</a:t>
            </a:r>
            <a:endParaRPr/>
          </a:p>
          <a:p>
            <a:pPr indent="-457200" lvl="0" marL="457200" marR="0" rtl="0" algn="l">
              <a:lnSpc>
                <a:spcPct val="100000"/>
              </a:lnSpc>
              <a:spcBef>
                <a:spcPts val="0"/>
              </a:spcBef>
              <a:spcAft>
                <a:spcPts val="0"/>
              </a:spcAft>
              <a:buClr>
                <a:srgbClr val="000000"/>
              </a:buClr>
              <a:buSzPts val="2800"/>
              <a:buFont typeface="Arial"/>
              <a:buChar char="•"/>
            </a:pPr>
            <a:r>
              <a:rPr lang="en-IE" sz="2400">
                <a:solidFill>
                  <a:srgbClr val="202124"/>
                </a:solidFill>
                <a:latin typeface="Abel"/>
                <a:ea typeface="Abel"/>
                <a:cs typeface="Abel"/>
                <a:sym typeface="Abel"/>
              </a:rPr>
              <a:t>Σ</a:t>
            </a:r>
            <a:r>
              <a:rPr b="0" i="0" lang="en-IE" sz="2400" u="none" cap="none" strike="noStrike">
                <a:solidFill>
                  <a:srgbClr val="202124"/>
                </a:solidFill>
                <a:latin typeface="Abel"/>
                <a:ea typeface="Abel"/>
                <a:cs typeface="Abel"/>
                <a:sym typeface="Abel"/>
              </a:rPr>
              <a:t>εξουαλικ</a:t>
            </a:r>
            <a:r>
              <a:rPr lang="en-IE" sz="2400">
                <a:solidFill>
                  <a:srgbClr val="202124"/>
                </a:solidFill>
                <a:latin typeface="Abel"/>
                <a:ea typeface="Abel"/>
                <a:cs typeface="Abel"/>
                <a:sym typeface="Abel"/>
              </a:rPr>
              <a:t>ό </a:t>
            </a:r>
            <a:r>
              <a:rPr b="0" i="0" lang="en-IE" sz="2400" u="none" cap="none" strike="noStrike">
                <a:solidFill>
                  <a:srgbClr val="202124"/>
                </a:solidFill>
                <a:latin typeface="Abel"/>
                <a:ea typeface="Abel"/>
                <a:cs typeface="Abel"/>
                <a:sym typeface="Abel"/>
              </a:rPr>
              <a:t>περιεχ</a:t>
            </a:r>
            <a:r>
              <a:rPr lang="en-IE" sz="2400">
                <a:solidFill>
                  <a:srgbClr val="202124"/>
                </a:solidFill>
                <a:latin typeface="Abel"/>
                <a:ea typeface="Abel"/>
                <a:cs typeface="Abel"/>
                <a:sym typeface="Abel"/>
              </a:rPr>
              <a:t>όμενο</a:t>
            </a:r>
            <a:endParaRPr/>
          </a:p>
          <a:p>
            <a:pPr indent="-457200" lvl="0" marL="457200" marR="0" rtl="0" algn="l">
              <a:lnSpc>
                <a:spcPct val="100000"/>
              </a:lnSpc>
              <a:spcBef>
                <a:spcPts val="0"/>
              </a:spcBef>
              <a:spcAft>
                <a:spcPts val="0"/>
              </a:spcAft>
              <a:buClr>
                <a:srgbClr val="000000"/>
              </a:buClr>
              <a:buSzPts val="2800"/>
              <a:buFont typeface="Arial"/>
              <a:buChar char="•"/>
            </a:pPr>
            <a:r>
              <a:rPr b="0" i="0" lang="en-IE" sz="2400" u="none" cap="none" strike="noStrike">
                <a:solidFill>
                  <a:srgbClr val="202124"/>
                </a:solidFill>
                <a:latin typeface="Abel"/>
                <a:ea typeface="Abel"/>
                <a:cs typeface="Abel"/>
                <a:sym typeface="Abel"/>
              </a:rPr>
              <a:t>Πραγματική ή προσομοιωμένη βία</a:t>
            </a:r>
            <a:endParaRPr/>
          </a:p>
          <a:p>
            <a:pPr indent="-457200" lvl="0" marL="457200" marR="0" rtl="0" algn="l">
              <a:lnSpc>
                <a:spcPct val="100000"/>
              </a:lnSpc>
              <a:spcBef>
                <a:spcPts val="0"/>
              </a:spcBef>
              <a:spcAft>
                <a:spcPts val="0"/>
              </a:spcAft>
              <a:buClr>
                <a:srgbClr val="000000"/>
              </a:buClr>
              <a:buSzPts val="2800"/>
              <a:buFont typeface="Arial"/>
              <a:buChar char="•"/>
            </a:pPr>
            <a:r>
              <a:rPr b="0" i="0" lang="en-IE" sz="2400" u="none" cap="none" strike="noStrike">
                <a:solidFill>
                  <a:srgbClr val="202124"/>
                </a:solidFill>
                <a:latin typeface="Abel"/>
                <a:ea typeface="Abel"/>
                <a:cs typeface="Abel"/>
                <a:sym typeface="Abel"/>
              </a:rPr>
              <a:t>Περιεχόμενο που υποστηρίζει μη ασφαλή συμπεριφορά, όπως αυτοτραυματισμούς ή διατροφικές διαταραχές</a:t>
            </a:r>
            <a:endParaRPr b="0" i="0" sz="2400" u="none" cap="none" strike="noStrike">
              <a:solidFill>
                <a:srgbClr val="000000"/>
              </a:solidFill>
              <a:latin typeface="Abel"/>
              <a:ea typeface="Abel"/>
              <a:cs typeface="Abel"/>
              <a:sym typeface="Abe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0000"/>
          </a:blip>
          <a:stretch>
            <a:fillRect/>
          </a:stretch>
        </a:blipFill>
      </p:bgPr>
    </p:bg>
    <p:spTree>
      <p:nvGrpSpPr>
        <p:cNvPr id="601" name="Shape 601"/>
        <p:cNvGrpSpPr/>
        <p:nvPr/>
      </p:nvGrpSpPr>
      <p:grpSpPr>
        <a:xfrm>
          <a:off x="0" y="0"/>
          <a:ext cx="0" cy="0"/>
          <a:chOff x="0" y="0"/>
          <a:chExt cx="0" cy="0"/>
        </a:xfrm>
      </p:grpSpPr>
      <p:sp>
        <p:nvSpPr>
          <p:cNvPr id="602" name="Google Shape;602;p61"/>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603" name="Google Shape;603;p61"/>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604" name="Google Shape;604;p61"/>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605" name="Google Shape;605;p61"/>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606" name="Google Shape;606;p61"/>
          <p:cNvSpPr txBox="1"/>
          <p:nvPr/>
        </p:nvSpPr>
        <p:spPr>
          <a:xfrm>
            <a:off x="1146810" y="290235"/>
            <a:ext cx="8518301" cy="14465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4400" u="none" cap="none" strike="noStrike">
                <a:solidFill>
                  <a:srgbClr val="000000"/>
                </a:solidFill>
                <a:latin typeface="Abel"/>
                <a:ea typeface="Abel"/>
                <a:cs typeface="Abel"/>
                <a:sym typeface="Abel"/>
              </a:rPr>
              <a:t>Πώς να μοιράζεστε τις ιστορίες σας με ασφάλεια</a:t>
            </a:r>
            <a:endParaRPr b="0" i="0" sz="4400" u="none" cap="none" strike="noStrike">
              <a:solidFill>
                <a:srgbClr val="000000"/>
              </a:solidFill>
              <a:latin typeface="Abel"/>
              <a:ea typeface="Abel"/>
              <a:cs typeface="Abel"/>
              <a:sym typeface="Abel"/>
            </a:endParaRPr>
          </a:p>
        </p:txBody>
      </p:sp>
      <p:sp>
        <p:nvSpPr>
          <p:cNvPr id="607" name="Google Shape;607;p61"/>
          <p:cNvSpPr txBox="1"/>
          <p:nvPr/>
        </p:nvSpPr>
        <p:spPr>
          <a:xfrm>
            <a:off x="1146810" y="1736744"/>
            <a:ext cx="10036200" cy="4217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3600" u="none" cap="none" strike="noStrike">
                <a:solidFill>
                  <a:srgbClr val="000000"/>
                </a:solidFill>
                <a:latin typeface="Abel"/>
                <a:ea typeface="Abel"/>
                <a:cs typeface="Abel"/>
                <a:sym typeface="Abel"/>
              </a:rPr>
              <a:t>2</a:t>
            </a:r>
            <a:r>
              <a:rPr b="0" i="0" lang="en-IE" sz="3200" u="none" cap="none" strike="noStrike">
                <a:solidFill>
                  <a:srgbClr val="000000"/>
                </a:solidFill>
                <a:latin typeface="Abel"/>
                <a:ea typeface="Abel"/>
                <a:cs typeface="Abel"/>
                <a:sym typeface="Abel"/>
              </a:rPr>
              <a:t>. Τι είναι τα πνευματικά δικαιώματα;</a:t>
            </a:r>
            <a:endParaRPr b="0" i="0" sz="3200" u="none" cap="none" strike="noStrike">
              <a:solidFill>
                <a:srgbClr val="000000"/>
              </a:solidFill>
              <a:latin typeface="Abel"/>
              <a:ea typeface="Abel"/>
              <a:cs typeface="Abel"/>
              <a:sym typeface="Abel"/>
            </a:endParaRPr>
          </a:p>
          <a:p>
            <a:pPr indent="0" lvl="0" marL="0" marR="0" rtl="0" algn="l">
              <a:lnSpc>
                <a:spcPct val="100000"/>
              </a:lnSpc>
              <a:spcBef>
                <a:spcPts val="0"/>
              </a:spcBef>
              <a:spcAft>
                <a:spcPts val="0"/>
              </a:spcAft>
              <a:buNone/>
            </a:pPr>
            <a:r>
              <a:t/>
            </a:r>
            <a:endParaRPr b="0" i="0" sz="4000" u="none" cap="none" strike="noStrike">
              <a:solidFill>
                <a:srgbClr val="000000"/>
              </a:solidFill>
              <a:latin typeface="Abel"/>
              <a:ea typeface="Abel"/>
              <a:cs typeface="Abel"/>
              <a:sym typeface="Abel"/>
            </a:endParaRPr>
          </a:p>
          <a:p>
            <a:pPr indent="0" lvl="0" marL="0" marR="0" rtl="0" algn="l">
              <a:lnSpc>
                <a:spcPct val="100000"/>
              </a:lnSpc>
              <a:spcBef>
                <a:spcPts val="0"/>
              </a:spcBef>
              <a:spcAft>
                <a:spcPts val="0"/>
              </a:spcAft>
              <a:buNone/>
            </a:pPr>
            <a:r>
              <a:rPr b="0" i="0" lang="en-IE" sz="2400" u="none" cap="none" strike="noStrike">
                <a:solidFill>
                  <a:srgbClr val="222222"/>
                </a:solidFill>
                <a:latin typeface="Abel"/>
                <a:ea typeface="Abel"/>
                <a:cs typeface="Abel"/>
                <a:sym typeface="Abel"/>
              </a:rPr>
              <a:t>Τα πνευματικά δικαιώματα προστατεύουν </a:t>
            </a:r>
            <a:r>
              <a:rPr lang="en-IE" sz="2400">
                <a:solidFill>
                  <a:srgbClr val="222222"/>
                </a:solidFill>
                <a:latin typeface="Abel"/>
                <a:ea typeface="Abel"/>
                <a:cs typeface="Abel"/>
                <a:sym typeface="Abel"/>
              </a:rPr>
              <a:t>“</a:t>
            </a:r>
            <a:r>
              <a:rPr b="0" i="0" lang="en-IE" sz="2400" u="none" cap="none" strike="noStrike">
                <a:solidFill>
                  <a:srgbClr val="222222"/>
                </a:solidFill>
                <a:latin typeface="Abel"/>
                <a:ea typeface="Abel"/>
                <a:cs typeface="Abel"/>
                <a:sym typeface="Abel"/>
              </a:rPr>
              <a:t>πρωτότυπα έργα δημιουργίας</a:t>
            </a:r>
            <a:r>
              <a:rPr lang="en-IE" sz="2400">
                <a:solidFill>
                  <a:srgbClr val="222222"/>
                </a:solidFill>
                <a:latin typeface="Abel"/>
                <a:ea typeface="Abel"/>
                <a:cs typeface="Abel"/>
                <a:sym typeface="Abel"/>
              </a:rPr>
              <a:t>”</a:t>
            </a:r>
            <a:r>
              <a:rPr b="0" i="0" lang="en-IE" sz="2400" u="none" cap="none" strike="noStrike">
                <a:solidFill>
                  <a:srgbClr val="222222"/>
                </a:solidFill>
                <a:latin typeface="Abel"/>
                <a:ea typeface="Abel"/>
                <a:cs typeface="Abel"/>
                <a:sym typeface="Abel"/>
              </a:rPr>
              <a:t>. </a:t>
            </a:r>
            <a:r>
              <a:rPr lang="en-IE" sz="2400">
                <a:solidFill>
                  <a:srgbClr val="222222"/>
                </a:solidFill>
                <a:latin typeface="Abel"/>
                <a:ea typeface="Abel"/>
                <a:cs typeface="Abel"/>
                <a:sym typeface="Abel"/>
              </a:rPr>
              <a:t>Π</a:t>
            </a:r>
            <a:r>
              <a:rPr b="0" i="0" lang="en-IE" sz="2400" u="none" cap="none" strike="noStrike">
                <a:solidFill>
                  <a:srgbClr val="222222"/>
                </a:solidFill>
                <a:latin typeface="Abel"/>
                <a:ea typeface="Abel"/>
                <a:cs typeface="Abel"/>
                <a:sym typeface="Abel"/>
              </a:rPr>
              <a:t>ροστατεύουν τον ιδιοκτήτη ενός είδους πνευματικής ιδιοκτησίας (δημιουργήματα του νου). </a:t>
            </a:r>
            <a:endParaRPr/>
          </a:p>
          <a:p>
            <a:pPr indent="0" lvl="0" marL="0" marR="0" rtl="0" algn="l">
              <a:lnSpc>
                <a:spcPct val="100000"/>
              </a:lnSpc>
              <a:spcBef>
                <a:spcPts val="0"/>
              </a:spcBef>
              <a:spcAft>
                <a:spcPts val="0"/>
              </a:spcAft>
              <a:buNone/>
            </a:pPr>
            <a:r>
              <a:t/>
            </a:r>
            <a:endParaRPr b="0" i="0" sz="2400" u="none" cap="none" strike="noStrike">
              <a:solidFill>
                <a:srgbClr val="222222"/>
              </a:solidFill>
              <a:latin typeface="Abel"/>
              <a:ea typeface="Abel"/>
              <a:cs typeface="Abel"/>
              <a:sym typeface="Abel"/>
            </a:endParaRPr>
          </a:p>
          <a:p>
            <a:pPr indent="0" lvl="0" marL="0" marR="0" rtl="0" algn="l">
              <a:lnSpc>
                <a:spcPct val="100000"/>
              </a:lnSpc>
              <a:spcBef>
                <a:spcPts val="0"/>
              </a:spcBef>
              <a:spcAft>
                <a:spcPts val="0"/>
              </a:spcAft>
              <a:buNone/>
            </a:pPr>
            <a:r>
              <a:rPr b="0" i="0" lang="en-IE" sz="2400" u="none" cap="none" strike="noStrike">
                <a:solidFill>
                  <a:srgbClr val="222222"/>
                </a:solidFill>
                <a:latin typeface="Abel"/>
                <a:ea typeface="Abel"/>
                <a:cs typeface="Abel"/>
                <a:sym typeface="Abel"/>
              </a:rPr>
              <a:t>Τα πνευματικά δικαιώματα διαδραματίζουν σημαντικό ρόλο στην ψηφιακή αφήγηση. Πρέπει να γνωρίζετε τον νόμο, ώστε να ξέρετε τι είδους εικόνες, ήχους και άλλα μέσα μπορείτε να συμπεριλάβετε στα κινηματογραφικά σας έργα χωρίς να παραβιάζετε τα πνευματικά δικαιώματα άλλων.</a:t>
            </a:r>
            <a:endParaRPr b="0" i="0" sz="2400" u="none" cap="none" strike="noStrike">
              <a:solidFill>
                <a:srgbClr val="222222"/>
              </a:solidFill>
              <a:latin typeface="Abel"/>
              <a:ea typeface="Abel"/>
              <a:cs typeface="Abel"/>
              <a:sym typeface="Abe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4"/>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Text&#10;&#10;Description automatically generated" id="129" name="Google Shape;129;p4"/>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pic>
        <p:nvPicPr>
          <p:cNvPr id="130" name="Google Shape;130;p4"/>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graphicFrame>
        <p:nvGraphicFramePr>
          <p:cNvPr id="131" name="Google Shape;131;p4"/>
          <p:cNvGraphicFramePr/>
          <p:nvPr/>
        </p:nvGraphicFramePr>
        <p:xfrm>
          <a:off x="1077531" y="38090"/>
          <a:ext cx="3000000" cy="3000000"/>
        </p:xfrm>
        <a:graphic>
          <a:graphicData uri="http://schemas.openxmlformats.org/drawingml/2006/table">
            <a:tbl>
              <a:tblPr bandRow="1" firstRow="1">
                <a:noFill/>
                <a:tableStyleId>{62A9BE54-C1F9-4649-9499-245DBB590327}</a:tableStyleId>
              </a:tblPr>
              <a:tblGrid>
                <a:gridCol w="2480650"/>
                <a:gridCol w="2775575"/>
                <a:gridCol w="2639150"/>
                <a:gridCol w="2503725"/>
              </a:tblGrid>
              <a:tr h="741050">
                <a:tc>
                  <a:txBody>
                    <a:bodyPr/>
                    <a:lstStyle/>
                    <a:p>
                      <a:pPr indent="0" lvl="0" marL="0" marR="0" rtl="0" algn="l">
                        <a:lnSpc>
                          <a:spcPct val="100000"/>
                        </a:lnSpc>
                        <a:spcBef>
                          <a:spcPts val="0"/>
                        </a:spcBef>
                        <a:spcAft>
                          <a:spcPts val="0"/>
                        </a:spcAft>
                        <a:buClr>
                          <a:srgbClr val="000000"/>
                        </a:buClr>
                        <a:buSzPts val="1200"/>
                        <a:buFont typeface="Arial"/>
                        <a:buNone/>
                      </a:pPr>
                      <a:r>
                        <a:rPr lang="en-IE" sz="1200" u="none" cap="none" strike="noStrike"/>
                        <a:t>Με την επιτυχή ολοκλήρωση αυτ</a:t>
                      </a:r>
                      <a:r>
                        <a:rPr lang="en-IE" sz="1200"/>
                        <a:t>ού του μαθήματος</a:t>
                      </a:r>
                      <a:r>
                        <a:rPr lang="en-IE" sz="1200" u="none" cap="none" strike="noStrike"/>
                        <a:t>, οι ενήλικες εκπαιδευόμενοι θα είναι σε θέση ... </a:t>
                      </a:r>
                      <a:endParaRPr sz="12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lang="en-IE" sz="1200" u="none" cap="none" strike="noStrike"/>
                        <a:t>Γνώση </a:t>
                      </a:r>
                      <a:endParaRPr sz="12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lang="en-IE" sz="1200" u="none" cap="none" strike="noStrike"/>
                        <a:t>Δεξιότητες</a:t>
                      </a:r>
                      <a:endParaRPr sz="12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lang="en-IE" sz="1200" u="none" cap="none" strike="noStrike"/>
                        <a:t>Στάση</a:t>
                      </a:r>
                      <a:endParaRPr sz="1200" u="none" cap="none" strike="noStrike"/>
                    </a:p>
                  </a:txBody>
                  <a:tcPr marT="45725" marB="45725" marR="91450" marL="91450"/>
                </a:tc>
              </a:tr>
              <a:tr h="5516625">
                <a:tc>
                  <a:txBody>
                    <a:bodyPr/>
                    <a:lstStyle/>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txBody>
                  <a:tcPr marT="45725" marB="45725" marR="91450" marL="91450"/>
                </a:tc>
                <a:tc>
                  <a:txBody>
                    <a:bodyPr/>
                    <a:lstStyle/>
                    <a:p>
                      <a:pPr indent="-171450" lvl="0" marL="171450" marR="0" rtl="0" algn="l">
                        <a:lnSpc>
                          <a:spcPct val="100000"/>
                        </a:lnSpc>
                        <a:spcBef>
                          <a:spcPts val="0"/>
                        </a:spcBef>
                        <a:spcAft>
                          <a:spcPts val="0"/>
                        </a:spcAft>
                        <a:buClr>
                          <a:srgbClr val="000000"/>
                        </a:buClr>
                        <a:buSzPts val="1100"/>
                        <a:buFont typeface="Arial"/>
                        <a:buChar char="•"/>
                      </a:pPr>
                      <a:r>
                        <a:rPr lang="en-IE" sz="1100"/>
                        <a:t>Να έχουν β</a:t>
                      </a:r>
                      <a:r>
                        <a:rPr b="0" i="0" lang="en-IE" sz="1100" u="none" cap="none" strike="noStrike">
                          <a:solidFill>
                            <a:schemeClr val="dk1"/>
                          </a:solidFill>
                          <a:latin typeface="Calibri"/>
                          <a:ea typeface="Calibri"/>
                          <a:cs typeface="Calibri"/>
                          <a:sym typeface="Calibri"/>
                        </a:rPr>
                        <a:t>ασικές γνώσεις σχετικά με τον τρόπο επεξεργασίας ιστοριών σε ψηφιακή μορφή </a:t>
                      </a:r>
                      <a:endParaRPr/>
                    </a:p>
                    <a:p>
                      <a:pPr indent="-171450" lvl="0" marL="171450" marR="0" rtl="0" algn="l">
                        <a:lnSpc>
                          <a:spcPct val="100000"/>
                        </a:lnSpc>
                        <a:spcBef>
                          <a:spcPts val="0"/>
                        </a:spcBef>
                        <a:spcAft>
                          <a:spcPts val="0"/>
                        </a:spcAft>
                        <a:buClr>
                          <a:srgbClr val="000000"/>
                        </a:buClr>
                        <a:buSzPts val="1100"/>
                        <a:buFont typeface="Arial"/>
                        <a:buChar char="•"/>
                      </a:pPr>
                      <a:r>
                        <a:rPr lang="en-IE" sz="1100"/>
                        <a:t>Να έχουν πρ</a:t>
                      </a:r>
                      <a:r>
                        <a:rPr b="0" i="0" lang="en-IE" sz="1100" u="none" cap="none" strike="noStrike">
                          <a:solidFill>
                            <a:schemeClr val="dk1"/>
                          </a:solidFill>
                          <a:latin typeface="Calibri"/>
                          <a:ea typeface="Calibri"/>
                          <a:cs typeface="Calibri"/>
                          <a:sym typeface="Calibri"/>
                        </a:rPr>
                        <a:t>αγματ</a:t>
                      </a:r>
                      <a:r>
                        <a:rPr lang="en-IE" sz="1100"/>
                        <a:t>ολογικές </a:t>
                      </a:r>
                      <a:r>
                        <a:rPr b="0" i="0" lang="en-IE" sz="1100" u="none" cap="none" strike="noStrike">
                          <a:solidFill>
                            <a:schemeClr val="dk1"/>
                          </a:solidFill>
                          <a:latin typeface="Calibri"/>
                          <a:ea typeface="Calibri"/>
                          <a:cs typeface="Calibri"/>
                          <a:sym typeface="Calibri"/>
                        </a:rPr>
                        <a:t>γνώσ</a:t>
                      </a:r>
                      <a:r>
                        <a:rPr lang="en-IE" sz="1100"/>
                        <a:t>εις</a:t>
                      </a:r>
                      <a:r>
                        <a:rPr b="0" i="0" lang="en-IE" sz="1100" u="none" cap="none" strike="noStrike">
                          <a:solidFill>
                            <a:schemeClr val="dk1"/>
                          </a:solidFill>
                          <a:latin typeface="Calibri"/>
                          <a:ea typeface="Calibri"/>
                          <a:cs typeface="Calibri"/>
                          <a:sym typeface="Calibri"/>
                        </a:rPr>
                        <a:t> του τρόπου επεξεργασίας ενός Podcast με τη χρήση του Audacity ή παρόμοιου λογισμικού</a:t>
                      </a:r>
                      <a:endParaRPr/>
                    </a:p>
                    <a:p>
                      <a:pPr indent="-171450" lvl="0" marL="171450" marR="0" rtl="0" algn="l">
                        <a:lnSpc>
                          <a:spcPct val="100000"/>
                        </a:lnSpc>
                        <a:spcBef>
                          <a:spcPts val="0"/>
                        </a:spcBef>
                        <a:spcAft>
                          <a:spcPts val="0"/>
                        </a:spcAft>
                        <a:buClr>
                          <a:srgbClr val="000000"/>
                        </a:buClr>
                        <a:buSzPts val="1100"/>
                        <a:buFont typeface="Arial"/>
                        <a:buChar char="•"/>
                      </a:pPr>
                      <a:r>
                        <a:rPr lang="en-IE" sz="1100"/>
                        <a:t>Να έχουν π</a:t>
                      </a:r>
                      <a:r>
                        <a:rPr b="0" i="0" lang="en-IE" sz="1100" u="none" cap="none" strike="noStrike">
                          <a:solidFill>
                            <a:schemeClr val="dk1"/>
                          </a:solidFill>
                          <a:latin typeface="Calibri"/>
                          <a:ea typeface="Calibri"/>
                          <a:cs typeface="Calibri"/>
                          <a:sym typeface="Calibri"/>
                        </a:rPr>
                        <a:t>ραγματ</a:t>
                      </a:r>
                      <a:r>
                        <a:rPr lang="en-IE" sz="1100"/>
                        <a:t>ολογικές</a:t>
                      </a:r>
                      <a:r>
                        <a:rPr b="0" i="0" lang="en-IE" sz="1100" u="none" cap="none" strike="noStrike">
                          <a:solidFill>
                            <a:schemeClr val="dk1"/>
                          </a:solidFill>
                          <a:latin typeface="Calibri"/>
                          <a:ea typeface="Calibri"/>
                          <a:cs typeface="Calibri"/>
                          <a:sym typeface="Calibri"/>
                        </a:rPr>
                        <a:t> γνώσ</a:t>
                      </a:r>
                      <a:r>
                        <a:rPr lang="en-IE" sz="1100"/>
                        <a:t>εις </a:t>
                      </a:r>
                      <a:r>
                        <a:rPr b="0" i="0" lang="en-IE" sz="1100" u="none" cap="none" strike="noStrike">
                          <a:solidFill>
                            <a:schemeClr val="dk1"/>
                          </a:solidFill>
                          <a:latin typeface="Calibri"/>
                          <a:ea typeface="Calibri"/>
                          <a:cs typeface="Calibri"/>
                          <a:sym typeface="Calibri"/>
                        </a:rPr>
                        <a:t>του τρόπου επεξεργασίας ενός βίντεο με τη χρήση του Lightworks ή παρόμοιου λογισμικού</a:t>
                      </a:r>
                      <a:endParaRPr/>
                    </a:p>
                    <a:p>
                      <a:pPr indent="-171450" lvl="0" marL="171450" marR="0" rtl="0" algn="l">
                        <a:lnSpc>
                          <a:spcPct val="100000"/>
                        </a:lnSpc>
                        <a:spcBef>
                          <a:spcPts val="0"/>
                        </a:spcBef>
                        <a:spcAft>
                          <a:spcPts val="0"/>
                        </a:spcAft>
                        <a:buClr>
                          <a:srgbClr val="000000"/>
                        </a:buClr>
                        <a:buSzPts val="1100"/>
                        <a:buFont typeface="Arial"/>
                        <a:buChar char="•"/>
                      </a:pPr>
                      <a:r>
                        <a:rPr lang="en-IE" sz="1100"/>
                        <a:t>Να έχουν π</a:t>
                      </a:r>
                      <a:r>
                        <a:rPr b="0" i="0" lang="en-IE" sz="1100" u="none" cap="none" strike="noStrike">
                          <a:solidFill>
                            <a:schemeClr val="dk1"/>
                          </a:solidFill>
                          <a:latin typeface="Calibri"/>
                          <a:ea typeface="Calibri"/>
                          <a:cs typeface="Calibri"/>
                          <a:sym typeface="Calibri"/>
                        </a:rPr>
                        <a:t>ραγματ</a:t>
                      </a:r>
                      <a:r>
                        <a:rPr lang="en-IE" sz="1100"/>
                        <a:t>ολογικές</a:t>
                      </a:r>
                      <a:r>
                        <a:rPr b="0" i="0" lang="en-IE" sz="1100" u="none" cap="none" strike="noStrike">
                          <a:solidFill>
                            <a:schemeClr val="dk1"/>
                          </a:solidFill>
                          <a:latin typeface="Calibri"/>
                          <a:ea typeface="Calibri"/>
                          <a:cs typeface="Calibri"/>
                          <a:sym typeface="Calibri"/>
                        </a:rPr>
                        <a:t> γνώσ</a:t>
                      </a:r>
                      <a:r>
                        <a:rPr lang="en-IE" sz="1100"/>
                        <a:t>εις</a:t>
                      </a:r>
                      <a:r>
                        <a:rPr b="0" i="0" lang="en-IE" sz="1100" u="none" cap="none" strike="noStrike">
                          <a:solidFill>
                            <a:schemeClr val="dk1"/>
                          </a:solidFill>
                          <a:latin typeface="Calibri"/>
                          <a:ea typeface="Calibri"/>
                          <a:cs typeface="Calibri"/>
                          <a:sym typeface="Calibri"/>
                        </a:rPr>
                        <a:t> του τρόπου επεξεργασίας ενός animation με χρήση του PowToon ή παρόμοιου λογισμικού</a:t>
                      </a:r>
                      <a:endParaRPr/>
                    </a:p>
                    <a:p>
                      <a:pPr indent="-171450" lvl="0" marL="171450" marR="0" rtl="0" algn="l">
                        <a:lnSpc>
                          <a:spcPct val="100000"/>
                        </a:lnSpc>
                        <a:spcBef>
                          <a:spcPts val="0"/>
                        </a:spcBef>
                        <a:spcAft>
                          <a:spcPts val="0"/>
                        </a:spcAft>
                        <a:buClr>
                          <a:srgbClr val="000000"/>
                        </a:buClr>
                        <a:buSzPts val="1100"/>
                        <a:buFont typeface="Arial"/>
                        <a:buChar char="•"/>
                      </a:pPr>
                      <a:r>
                        <a:rPr lang="en-IE" sz="1100"/>
                        <a:t>Να έχουν π</a:t>
                      </a:r>
                      <a:r>
                        <a:rPr b="0" i="0" lang="en-IE" sz="1100" u="none" cap="none" strike="noStrike">
                          <a:solidFill>
                            <a:schemeClr val="dk1"/>
                          </a:solidFill>
                          <a:latin typeface="Calibri"/>
                          <a:ea typeface="Calibri"/>
                          <a:cs typeface="Calibri"/>
                          <a:sym typeface="Calibri"/>
                        </a:rPr>
                        <a:t>ρακτικ</a:t>
                      </a:r>
                      <a:r>
                        <a:rPr lang="en-IE" sz="1100"/>
                        <a:t>ές </a:t>
                      </a:r>
                      <a:r>
                        <a:rPr b="0" i="0" lang="en-IE" sz="1100" u="none" cap="none" strike="noStrike">
                          <a:solidFill>
                            <a:schemeClr val="dk1"/>
                          </a:solidFill>
                          <a:latin typeface="Calibri"/>
                          <a:ea typeface="Calibri"/>
                          <a:cs typeface="Calibri"/>
                          <a:sym typeface="Calibri"/>
                        </a:rPr>
                        <a:t> γνώσ</a:t>
                      </a:r>
                      <a:r>
                        <a:rPr lang="en-IE" sz="1100"/>
                        <a:t>εις</a:t>
                      </a:r>
                      <a:r>
                        <a:rPr b="0" i="0" lang="en-IE" sz="1100" u="none" cap="none" strike="noStrike">
                          <a:solidFill>
                            <a:schemeClr val="dk1"/>
                          </a:solidFill>
                          <a:latin typeface="Calibri"/>
                          <a:ea typeface="Calibri"/>
                          <a:cs typeface="Calibri"/>
                          <a:sym typeface="Calibri"/>
                        </a:rPr>
                        <a:t> του τρόπου χρήσης εξοπλισμού και λογισμικού για την παρουσίαση ψηφιακών ιστοριών στο διαδίκτυο </a:t>
                      </a:r>
                      <a:endParaRPr/>
                    </a:p>
                    <a:p>
                      <a:pPr indent="-171450" lvl="0" marL="171450" marR="0" rtl="0" algn="l">
                        <a:lnSpc>
                          <a:spcPct val="100000"/>
                        </a:lnSpc>
                        <a:spcBef>
                          <a:spcPts val="0"/>
                        </a:spcBef>
                        <a:spcAft>
                          <a:spcPts val="0"/>
                        </a:spcAft>
                        <a:buClr>
                          <a:srgbClr val="000000"/>
                        </a:buClr>
                        <a:buSzPts val="1100"/>
                        <a:buFont typeface="Arial"/>
                        <a:buChar char="•"/>
                      </a:pPr>
                      <a:r>
                        <a:rPr lang="en-IE" sz="1100"/>
                        <a:t>Να έχουν π</a:t>
                      </a:r>
                      <a:r>
                        <a:rPr b="0" i="0" lang="en-IE" sz="1100" u="none" cap="none" strike="noStrike">
                          <a:solidFill>
                            <a:schemeClr val="dk1"/>
                          </a:solidFill>
                          <a:latin typeface="Calibri"/>
                          <a:ea typeface="Calibri"/>
                          <a:cs typeface="Calibri"/>
                          <a:sym typeface="Calibri"/>
                        </a:rPr>
                        <a:t>ρακτικ</a:t>
                      </a:r>
                      <a:r>
                        <a:rPr lang="en-IE" sz="1100"/>
                        <a:t>ές</a:t>
                      </a:r>
                      <a:r>
                        <a:rPr b="0" i="0" lang="en-IE" sz="1100" u="none" cap="none" strike="noStrike">
                          <a:solidFill>
                            <a:schemeClr val="dk1"/>
                          </a:solidFill>
                          <a:latin typeface="Calibri"/>
                          <a:ea typeface="Calibri"/>
                          <a:cs typeface="Calibri"/>
                          <a:sym typeface="Calibri"/>
                        </a:rPr>
                        <a:t> γνώσ</a:t>
                      </a:r>
                      <a:r>
                        <a:rPr lang="en-IE" sz="1100"/>
                        <a:t>εις </a:t>
                      </a:r>
                      <a:r>
                        <a:rPr b="0" i="0" lang="en-IE" sz="1100" u="none" cap="none" strike="noStrike">
                          <a:solidFill>
                            <a:schemeClr val="dk1"/>
                          </a:solidFill>
                          <a:latin typeface="Calibri"/>
                          <a:ea typeface="Calibri"/>
                          <a:cs typeface="Calibri"/>
                          <a:sym typeface="Calibri"/>
                        </a:rPr>
                        <a:t>του τρόπου </a:t>
                      </a:r>
                      <a:r>
                        <a:rPr lang="en-IE" sz="1100"/>
                        <a:t>κοινοποίησης</a:t>
                      </a:r>
                      <a:r>
                        <a:rPr b="0" i="0" lang="en-IE" sz="1100" u="none" cap="none" strike="noStrike">
                          <a:solidFill>
                            <a:schemeClr val="dk1"/>
                          </a:solidFill>
                          <a:latin typeface="Calibri"/>
                          <a:ea typeface="Calibri"/>
                          <a:cs typeface="Calibri"/>
                          <a:sym typeface="Calibri"/>
                        </a:rPr>
                        <a:t> περιεχομένου ψηφιακών μέσων στο διαδίκτυο </a:t>
                      </a:r>
                      <a:endParaRPr/>
                    </a:p>
                    <a:p>
                      <a:pPr indent="-171450" lvl="0" marL="171450" marR="0" rtl="0" algn="l">
                        <a:lnSpc>
                          <a:spcPct val="100000"/>
                        </a:lnSpc>
                        <a:spcBef>
                          <a:spcPts val="0"/>
                        </a:spcBef>
                        <a:spcAft>
                          <a:spcPts val="0"/>
                        </a:spcAft>
                        <a:buClr>
                          <a:srgbClr val="000000"/>
                        </a:buClr>
                        <a:buSzPts val="1100"/>
                        <a:buFont typeface="Arial"/>
                        <a:buChar char="•"/>
                      </a:pPr>
                      <a:r>
                        <a:rPr lang="en-IE" sz="1100"/>
                        <a:t>Να έχουν θ</a:t>
                      </a:r>
                      <a:r>
                        <a:rPr b="0" i="0" lang="en-IE" sz="1100" u="none" cap="none" strike="noStrike">
                          <a:solidFill>
                            <a:schemeClr val="dk1"/>
                          </a:solidFill>
                          <a:latin typeface="Calibri"/>
                          <a:ea typeface="Calibri"/>
                          <a:cs typeface="Calibri"/>
                          <a:sym typeface="Calibri"/>
                        </a:rPr>
                        <a:t>εωρητικές γνώσεις σχετικά με τα καταλληλότερα κανάλια κοινωνικής δικτύωσης για τη διαδικτυακή κοινοποίηση ιστοριών</a:t>
                      </a:r>
                      <a:endParaRPr/>
                    </a:p>
                    <a:p>
                      <a:pPr indent="-171450" lvl="0" marL="171450" marR="0" rtl="0" algn="l">
                        <a:lnSpc>
                          <a:spcPct val="100000"/>
                        </a:lnSpc>
                        <a:spcBef>
                          <a:spcPts val="0"/>
                        </a:spcBef>
                        <a:spcAft>
                          <a:spcPts val="0"/>
                        </a:spcAft>
                        <a:buClr>
                          <a:srgbClr val="000000"/>
                        </a:buClr>
                        <a:buSzPts val="1100"/>
                        <a:buFont typeface="Arial"/>
                        <a:buChar char="•"/>
                      </a:pPr>
                      <a:r>
                        <a:rPr lang="en-IE" sz="1100"/>
                        <a:t>Να έχουν θ</a:t>
                      </a:r>
                      <a:r>
                        <a:rPr b="0" i="0" lang="en-IE" sz="1100" u="none" cap="none" strike="noStrike">
                          <a:solidFill>
                            <a:schemeClr val="dk1"/>
                          </a:solidFill>
                          <a:latin typeface="Calibri"/>
                          <a:ea typeface="Calibri"/>
                          <a:cs typeface="Calibri"/>
                          <a:sym typeface="Calibri"/>
                        </a:rPr>
                        <a:t>εωρητικ</a:t>
                      </a:r>
                      <a:r>
                        <a:rPr lang="en-IE" sz="1100"/>
                        <a:t>ές</a:t>
                      </a:r>
                      <a:r>
                        <a:rPr b="0" i="0" lang="en-IE" sz="1100" u="none" cap="none" strike="noStrike">
                          <a:solidFill>
                            <a:schemeClr val="dk1"/>
                          </a:solidFill>
                          <a:latin typeface="Calibri"/>
                          <a:ea typeface="Calibri"/>
                          <a:cs typeface="Calibri"/>
                          <a:sym typeface="Calibri"/>
                        </a:rPr>
                        <a:t> γνώσ</a:t>
                      </a:r>
                      <a:r>
                        <a:rPr lang="en-IE" sz="1100"/>
                        <a:t>εις</a:t>
                      </a:r>
                      <a:r>
                        <a:rPr b="0" i="0" lang="en-IE" sz="1100" u="none" cap="none" strike="noStrike">
                          <a:solidFill>
                            <a:schemeClr val="dk1"/>
                          </a:solidFill>
                          <a:latin typeface="Calibri"/>
                          <a:ea typeface="Calibri"/>
                          <a:cs typeface="Calibri"/>
                          <a:sym typeface="Calibri"/>
                        </a:rPr>
                        <a:t> του τρόπου προώθησης και σύνδεσης με ένα διαδικτυακό κοινό για να μοιραστ</a:t>
                      </a:r>
                      <a:r>
                        <a:rPr lang="en-IE" sz="1100"/>
                        <a:t>ούν</a:t>
                      </a:r>
                      <a:r>
                        <a:rPr b="0" i="0" lang="en-IE" sz="1100" u="none" cap="none" strike="noStrike">
                          <a:solidFill>
                            <a:schemeClr val="dk1"/>
                          </a:solidFill>
                          <a:latin typeface="Calibri"/>
                          <a:ea typeface="Calibri"/>
                          <a:cs typeface="Calibri"/>
                          <a:sym typeface="Calibri"/>
                        </a:rPr>
                        <a:t> τις ιστορίες </a:t>
                      </a:r>
                      <a:r>
                        <a:rPr lang="en-IE" sz="1100"/>
                        <a:t>τους</a:t>
                      </a:r>
                      <a:endParaRPr/>
                    </a:p>
                    <a:p>
                      <a:pPr indent="-171450" lvl="0" marL="171450" marR="0" rtl="0" algn="l">
                        <a:lnSpc>
                          <a:spcPct val="100000"/>
                        </a:lnSpc>
                        <a:spcBef>
                          <a:spcPts val="0"/>
                        </a:spcBef>
                        <a:spcAft>
                          <a:spcPts val="0"/>
                        </a:spcAft>
                        <a:buClr>
                          <a:srgbClr val="000000"/>
                        </a:buClr>
                        <a:buSzPts val="1100"/>
                        <a:buFont typeface="Arial"/>
                        <a:buChar char="•"/>
                      </a:pPr>
                      <a:r>
                        <a:rPr lang="en-IE" sz="1100"/>
                        <a:t>Να έχουν θ</a:t>
                      </a:r>
                      <a:r>
                        <a:rPr b="0" i="0" lang="en-IE" sz="1100" u="none" cap="none" strike="noStrike">
                          <a:solidFill>
                            <a:schemeClr val="dk1"/>
                          </a:solidFill>
                          <a:latin typeface="Calibri"/>
                          <a:ea typeface="Calibri"/>
                          <a:cs typeface="Calibri"/>
                          <a:sym typeface="Calibri"/>
                        </a:rPr>
                        <a:t>εωρητικ</a:t>
                      </a:r>
                      <a:r>
                        <a:rPr lang="en-IE" sz="1100"/>
                        <a:t>ές</a:t>
                      </a:r>
                      <a:r>
                        <a:rPr b="0" i="0" lang="en-IE" sz="1100" u="none" cap="none" strike="noStrike">
                          <a:solidFill>
                            <a:schemeClr val="dk1"/>
                          </a:solidFill>
                          <a:latin typeface="Calibri"/>
                          <a:ea typeface="Calibri"/>
                          <a:cs typeface="Calibri"/>
                          <a:sym typeface="Calibri"/>
                        </a:rPr>
                        <a:t> γνώσ</a:t>
                      </a:r>
                      <a:r>
                        <a:rPr lang="en-IE" sz="1100"/>
                        <a:t>εις</a:t>
                      </a:r>
                      <a:r>
                        <a:rPr b="0" i="0" lang="en-IE" sz="1100" u="none" cap="none" strike="noStrike">
                          <a:solidFill>
                            <a:schemeClr val="dk1"/>
                          </a:solidFill>
                          <a:latin typeface="Calibri"/>
                          <a:ea typeface="Calibri"/>
                          <a:cs typeface="Calibri"/>
                          <a:sym typeface="Calibri"/>
                        </a:rPr>
                        <a:t> του αντίκτυπου της παρουσίασης ψηφιακών ιστοριών στο διαδίκτυο για να τις μοιραστ</a:t>
                      </a:r>
                      <a:r>
                        <a:rPr lang="en-IE" sz="1100"/>
                        <a:t>ούν</a:t>
                      </a:r>
                      <a:r>
                        <a:rPr b="0" i="0" lang="en-IE" sz="1100" u="none" cap="none" strike="noStrike">
                          <a:solidFill>
                            <a:schemeClr val="dk1"/>
                          </a:solidFill>
                          <a:latin typeface="Calibri"/>
                          <a:ea typeface="Calibri"/>
                          <a:cs typeface="Calibri"/>
                          <a:sym typeface="Calibri"/>
                        </a:rPr>
                        <a:t> με άλλους</a:t>
                      </a:r>
                      <a:endParaRPr/>
                    </a:p>
                    <a:p>
                      <a:pPr indent="-171450" lvl="0" marL="171450" marR="0" rtl="0" algn="l">
                        <a:lnSpc>
                          <a:spcPct val="100000"/>
                        </a:lnSpc>
                        <a:spcBef>
                          <a:spcPts val="0"/>
                        </a:spcBef>
                        <a:spcAft>
                          <a:spcPts val="0"/>
                        </a:spcAft>
                        <a:buClr>
                          <a:srgbClr val="000000"/>
                        </a:buClr>
                        <a:buSzPts val="1100"/>
                        <a:buFont typeface="Arial"/>
                        <a:buChar char="•"/>
                      </a:pPr>
                      <a:r>
                        <a:rPr lang="en-IE" sz="1100"/>
                        <a:t>Να έχουν θ</a:t>
                      </a:r>
                      <a:r>
                        <a:rPr b="0" i="0" lang="en-IE" sz="1100" u="none" cap="none" strike="noStrike">
                          <a:solidFill>
                            <a:schemeClr val="dk1"/>
                          </a:solidFill>
                          <a:latin typeface="Calibri"/>
                          <a:ea typeface="Calibri"/>
                          <a:cs typeface="Calibri"/>
                          <a:sym typeface="Calibri"/>
                        </a:rPr>
                        <a:t>εωρητι</a:t>
                      </a:r>
                      <a:r>
                        <a:rPr lang="en-IE" sz="1100"/>
                        <a:t>κές </a:t>
                      </a:r>
                      <a:r>
                        <a:rPr b="0" i="0" lang="en-IE" sz="1100" u="none" cap="none" strike="noStrike">
                          <a:solidFill>
                            <a:schemeClr val="dk1"/>
                          </a:solidFill>
                          <a:latin typeface="Calibri"/>
                          <a:ea typeface="Calibri"/>
                          <a:cs typeface="Calibri"/>
                          <a:sym typeface="Calibri"/>
                        </a:rPr>
                        <a:t>γνώσ</a:t>
                      </a:r>
                      <a:r>
                        <a:rPr lang="en-IE" sz="1100"/>
                        <a:t>εις </a:t>
                      </a:r>
                      <a:r>
                        <a:rPr b="0" i="0" lang="en-IE" sz="1100" u="none" cap="none" strike="noStrike">
                          <a:solidFill>
                            <a:schemeClr val="dk1"/>
                          </a:solidFill>
                          <a:latin typeface="Calibri"/>
                          <a:ea typeface="Calibri"/>
                          <a:cs typeface="Calibri"/>
                          <a:sym typeface="Calibri"/>
                        </a:rPr>
                        <a:t>του τρόπου με τον οποίο ο πολιτισμός μοιράζεται μέσω ψηφιακών ιστοριών όταν παρουσιάζονται σε διαδικτυακά περιβάλλοντα. </a:t>
                      </a:r>
                      <a:endParaRPr b="0" i="0" sz="1100" u="none" cap="none" strike="noStrike">
                        <a:solidFill>
                          <a:schemeClr val="dk1"/>
                        </a:solidFill>
                        <a:latin typeface="Calibri"/>
                        <a:ea typeface="Calibri"/>
                        <a:cs typeface="Calibri"/>
                        <a:sym typeface="Calibri"/>
                      </a:endParaRPr>
                    </a:p>
                  </a:txBody>
                  <a:tcPr marT="45725" marB="45725" marR="91450" marL="91450"/>
                </a:tc>
                <a:tc>
                  <a:txBody>
                    <a:bodyPr/>
                    <a:lstStyle/>
                    <a:p>
                      <a:pPr indent="-171450" lvl="0" marL="171450" marR="0" rtl="0" algn="l">
                        <a:lnSpc>
                          <a:spcPct val="100000"/>
                        </a:lnSpc>
                        <a:spcBef>
                          <a:spcPts val="0"/>
                        </a:spcBef>
                        <a:spcAft>
                          <a:spcPts val="0"/>
                        </a:spcAft>
                        <a:buClr>
                          <a:srgbClr val="000000"/>
                        </a:buClr>
                        <a:buSzPts val="1100"/>
                        <a:buFont typeface="Arial"/>
                        <a:buChar char="•"/>
                      </a:pPr>
                      <a:r>
                        <a:rPr lang="en-IE" sz="1100"/>
                        <a:t>Να σ</a:t>
                      </a:r>
                      <a:r>
                        <a:rPr b="0" i="0" lang="en-IE" sz="1100" u="none" cap="none" strike="noStrike">
                          <a:solidFill>
                            <a:schemeClr val="dk1"/>
                          </a:solidFill>
                          <a:latin typeface="Calibri"/>
                          <a:ea typeface="Calibri"/>
                          <a:cs typeface="Calibri"/>
                          <a:sym typeface="Calibri"/>
                        </a:rPr>
                        <a:t>υζητ</a:t>
                      </a:r>
                      <a:r>
                        <a:rPr lang="en-IE" sz="1100"/>
                        <a:t>ούν</a:t>
                      </a:r>
                      <a:r>
                        <a:rPr b="0" i="0" lang="en-IE" sz="1100" u="none" cap="none" strike="noStrike">
                          <a:solidFill>
                            <a:schemeClr val="dk1"/>
                          </a:solidFill>
                          <a:latin typeface="Calibri"/>
                          <a:ea typeface="Calibri"/>
                          <a:cs typeface="Calibri"/>
                          <a:sym typeface="Calibri"/>
                        </a:rPr>
                        <a:t> πώς να επεξεργάζ</a:t>
                      </a:r>
                      <a:r>
                        <a:rPr lang="en-IE" sz="1100"/>
                        <a:t>ονται </a:t>
                      </a:r>
                      <a:r>
                        <a:rPr b="0" i="0" lang="en-IE" sz="1100" u="none" cap="none" strike="noStrike">
                          <a:solidFill>
                            <a:schemeClr val="dk1"/>
                          </a:solidFill>
                          <a:latin typeface="Calibri"/>
                          <a:ea typeface="Calibri"/>
                          <a:cs typeface="Calibri"/>
                          <a:sym typeface="Calibri"/>
                        </a:rPr>
                        <a:t>και να παρουσιάζ</a:t>
                      </a:r>
                      <a:r>
                        <a:rPr lang="en-IE" sz="1100"/>
                        <a:t>ουν</a:t>
                      </a:r>
                      <a:r>
                        <a:rPr b="0" i="0" lang="en-IE" sz="1100" u="none" cap="none" strike="noStrike">
                          <a:solidFill>
                            <a:schemeClr val="dk1"/>
                          </a:solidFill>
                          <a:latin typeface="Calibri"/>
                          <a:ea typeface="Calibri"/>
                          <a:cs typeface="Calibri"/>
                          <a:sym typeface="Calibri"/>
                        </a:rPr>
                        <a:t> ψηφιακές ιστορίες στο διαδίκτυο</a:t>
                      </a:r>
                      <a:endParaRPr/>
                    </a:p>
                    <a:p>
                      <a:pPr indent="-171450" lvl="0" marL="171450" marR="0" rtl="0" algn="l">
                        <a:lnSpc>
                          <a:spcPct val="100000"/>
                        </a:lnSpc>
                        <a:spcBef>
                          <a:spcPts val="0"/>
                        </a:spcBef>
                        <a:spcAft>
                          <a:spcPts val="0"/>
                        </a:spcAft>
                        <a:buClr>
                          <a:srgbClr val="000000"/>
                        </a:buClr>
                        <a:buSzPts val="1100"/>
                        <a:buFont typeface="Arial"/>
                        <a:buChar char="•"/>
                      </a:pPr>
                      <a:r>
                        <a:rPr lang="en-IE" sz="1100"/>
                        <a:t>Να επιδεικνύουν τον τρόπο επεξεργασίας και</a:t>
                      </a:r>
                      <a:r>
                        <a:rPr b="0" i="0" lang="en-IE" sz="1100" u="none" cap="none" strike="noStrike">
                          <a:solidFill>
                            <a:schemeClr val="dk1"/>
                          </a:solidFill>
                          <a:latin typeface="Calibri"/>
                          <a:ea typeface="Calibri"/>
                          <a:cs typeface="Calibri"/>
                          <a:sym typeface="Calibri"/>
                        </a:rPr>
                        <a:t> παραγωγής ψηφιακού περιεχομένου στο διαδίκτυο </a:t>
                      </a:r>
                      <a:endParaRPr/>
                    </a:p>
                    <a:p>
                      <a:pPr indent="-171450" lvl="0" marL="171450" marR="0" rtl="0" algn="l">
                        <a:lnSpc>
                          <a:spcPct val="100000"/>
                        </a:lnSpc>
                        <a:spcBef>
                          <a:spcPts val="0"/>
                        </a:spcBef>
                        <a:spcAft>
                          <a:spcPts val="0"/>
                        </a:spcAft>
                        <a:buClr>
                          <a:srgbClr val="000000"/>
                        </a:buClr>
                        <a:buSzPts val="1100"/>
                        <a:buFont typeface="Arial"/>
                        <a:buChar char="•"/>
                      </a:pPr>
                      <a:r>
                        <a:rPr b="0" i="0" lang="en-IE" sz="1100" u="none" cap="none" strike="noStrike">
                          <a:solidFill>
                            <a:schemeClr val="dk1"/>
                          </a:solidFill>
                          <a:latin typeface="Calibri"/>
                          <a:ea typeface="Calibri"/>
                          <a:cs typeface="Calibri"/>
                          <a:sym typeface="Calibri"/>
                        </a:rPr>
                        <a:t>Να χρησιμοποιούν ψηφιακό λογισμικό ανοιχτού κώδικα, όπως το Lightworks και το Audacity, για την επεξεργασία ψηφιακών ιστοριών. </a:t>
                      </a:r>
                      <a:endParaRPr/>
                    </a:p>
                    <a:p>
                      <a:pPr indent="-171450" lvl="0" marL="171450" marR="0" rtl="0" algn="l">
                        <a:lnSpc>
                          <a:spcPct val="100000"/>
                        </a:lnSpc>
                        <a:spcBef>
                          <a:spcPts val="0"/>
                        </a:spcBef>
                        <a:spcAft>
                          <a:spcPts val="0"/>
                        </a:spcAft>
                        <a:buClr>
                          <a:srgbClr val="000000"/>
                        </a:buClr>
                        <a:buSzPts val="1100"/>
                        <a:buFont typeface="Arial"/>
                        <a:buChar char="•"/>
                      </a:pPr>
                      <a:r>
                        <a:rPr lang="en-IE" sz="1100"/>
                        <a:t>Να επιδεικνύουν τον τρόπο </a:t>
                      </a:r>
                      <a:r>
                        <a:rPr b="0" i="0" lang="en-IE" sz="1100" u="none" cap="none" strike="noStrike">
                          <a:solidFill>
                            <a:schemeClr val="dk1"/>
                          </a:solidFill>
                          <a:latin typeface="Calibri"/>
                          <a:ea typeface="Calibri"/>
                          <a:cs typeface="Calibri"/>
                          <a:sym typeface="Calibri"/>
                        </a:rPr>
                        <a:t>παρουσίασης ιστοριών στο διαδίκτυο με ασφαλή και υπεύθυνο τρόπο</a:t>
                      </a:r>
                      <a:endParaRPr/>
                    </a:p>
                    <a:p>
                      <a:pPr indent="-171450" lvl="0" marL="171450" marR="0" rtl="0" algn="l">
                        <a:lnSpc>
                          <a:spcPct val="100000"/>
                        </a:lnSpc>
                        <a:spcBef>
                          <a:spcPts val="0"/>
                        </a:spcBef>
                        <a:spcAft>
                          <a:spcPts val="0"/>
                        </a:spcAft>
                        <a:buClr>
                          <a:srgbClr val="000000"/>
                        </a:buClr>
                        <a:buSzPts val="1100"/>
                        <a:buFont typeface="Arial"/>
                        <a:buChar char="•"/>
                      </a:pPr>
                      <a:r>
                        <a:rPr lang="en-IE" sz="1100"/>
                        <a:t>Να πρ</a:t>
                      </a:r>
                      <a:r>
                        <a:rPr b="0" i="0" lang="en-IE" sz="1100" u="none" cap="none" strike="noStrike">
                          <a:solidFill>
                            <a:schemeClr val="dk1"/>
                          </a:solidFill>
                          <a:latin typeface="Calibri"/>
                          <a:ea typeface="Calibri"/>
                          <a:cs typeface="Calibri"/>
                          <a:sym typeface="Calibri"/>
                        </a:rPr>
                        <a:t>οσδιορί</a:t>
                      </a:r>
                      <a:r>
                        <a:rPr lang="en-IE" sz="1100"/>
                        <a:t>ζουν</a:t>
                      </a:r>
                      <a:r>
                        <a:rPr b="0" i="0" lang="en-IE" sz="1100" u="none" cap="none" strike="noStrike">
                          <a:solidFill>
                            <a:schemeClr val="dk1"/>
                          </a:solidFill>
                          <a:latin typeface="Calibri"/>
                          <a:ea typeface="Calibri"/>
                          <a:cs typeface="Calibri"/>
                          <a:sym typeface="Calibri"/>
                        </a:rPr>
                        <a:t> τα κατάλληλα διαδικτυακά και κοινωνικά κανάλια για να παρουσιάσ</a:t>
                      </a:r>
                      <a:r>
                        <a:rPr lang="en-IE" sz="1100"/>
                        <a:t>ουν</a:t>
                      </a:r>
                      <a:r>
                        <a:rPr b="0" i="0" lang="en-IE" sz="1100" u="none" cap="none" strike="noStrike">
                          <a:solidFill>
                            <a:schemeClr val="dk1"/>
                          </a:solidFill>
                          <a:latin typeface="Calibri"/>
                          <a:ea typeface="Calibri"/>
                          <a:cs typeface="Calibri"/>
                          <a:sym typeface="Calibri"/>
                        </a:rPr>
                        <a:t> την ιστορία </a:t>
                      </a:r>
                      <a:r>
                        <a:rPr lang="en-IE" sz="1100"/>
                        <a:t>τους </a:t>
                      </a:r>
                      <a:r>
                        <a:rPr b="0" i="0" lang="en-IE" sz="1100" u="none" cap="none" strike="noStrike">
                          <a:solidFill>
                            <a:schemeClr val="dk1"/>
                          </a:solidFill>
                          <a:latin typeface="Calibri"/>
                          <a:ea typeface="Calibri"/>
                          <a:cs typeface="Calibri"/>
                          <a:sym typeface="Calibri"/>
                        </a:rPr>
                        <a:t>στο διαδίκτυο</a:t>
                      </a:r>
                      <a:endParaRPr/>
                    </a:p>
                    <a:p>
                      <a:pPr indent="-171450" lvl="0" marL="171450" marR="0" rtl="0" algn="l">
                        <a:lnSpc>
                          <a:spcPct val="100000"/>
                        </a:lnSpc>
                        <a:spcBef>
                          <a:spcPts val="0"/>
                        </a:spcBef>
                        <a:spcAft>
                          <a:spcPts val="0"/>
                        </a:spcAft>
                        <a:buClr>
                          <a:srgbClr val="000000"/>
                        </a:buClr>
                        <a:buSzPts val="1100"/>
                        <a:buFont typeface="Arial"/>
                        <a:buChar char="•"/>
                      </a:pPr>
                      <a:r>
                        <a:rPr lang="en-IE" sz="1100"/>
                        <a:t>Ν</a:t>
                      </a:r>
                      <a:r>
                        <a:rPr b="0" i="0" lang="en-IE" sz="1100" u="none" cap="none" strike="noStrike">
                          <a:solidFill>
                            <a:schemeClr val="dk1"/>
                          </a:solidFill>
                          <a:latin typeface="Calibri"/>
                          <a:ea typeface="Calibri"/>
                          <a:cs typeface="Calibri"/>
                          <a:sym typeface="Calibri"/>
                        </a:rPr>
                        <a:t>α συζητ</a:t>
                      </a:r>
                      <a:r>
                        <a:rPr lang="en-IE" sz="1100"/>
                        <a:t>ούν</a:t>
                      </a:r>
                      <a:r>
                        <a:rPr b="0" i="0" lang="en-IE" sz="1100" u="none" cap="none" strike="noStrike">
                          <a:solidFill>
                            <a:schemeClr val="dk1"/>
                          </a:solidFill>
                          <a:latin typeface="Calibri"/>
                          <a:ea typeface="Calibri"/>
                          <a:cs typeface="Calibri"/>
                          <a:sym typeface="Calibri"/>
                        </a:rPr>
                        <a:t> τα θέματα πνευματικών δικαιωμάτων και αδειών χρήσης που σχετίζονται με την κοινοποίηση της ιστορίας </a:t>
                      </a:r>
                      <a:r>
                        <a:rPr lang="en-IE" sz="1100"/>
                        <a:t>τους</a:t>
                      </a:r>
                      <a:r>
                        <a:rPr b="0" i="0" lang="en-IE" sz="1100" u="none" cap="none" strike="noStrike">
                          <a:solidFill>
                            <a:schemeClr val="dk1"/>
                          </a:solidFill>
                          <a:latin typeface="Calibri"/>
                          <a:ea typeface="Calibri"/>
                          <a:cs typeface="Calibri"/>
                          <a:sym typeface="Calibri"/>
                        </a:rPr>
                        <a:t> σε διαδικτυακό περιβάλλον</a:t>
                      </a:r>
                      <a:endParaRPr b="0" i="0" sz="1100" u="none" cap="none" strike="noStrike">
                        <a:solidFill>
                          <a:schemeClr val="dk1"/>
                        </a:solidFill>
                        <a:latin typeface="Calibri"/>
                        <a:ea typeface="Calibri"/>
                        <a:cs typeface="Calibri"/>
                        <a:sym typeface="Calibri"/>
                      </a:endParaRPr>
                    </a:p>
                  </a:txBody>
                  <a:tcPr marT="45725" marB="45725" marR="91450" marL="91450"/>
                </a:tc>
                <a:tc>
                  <a:txBody>
                    <a:bodyPr/>
                    <a:lstStyle/>
                    <a:p>
                      <a:pPr indent="-171450" lvl="0" marL="171450" marR="0" rtl="0" algn="l">
                        <a:lnSpc>
                          <a:spcPct val="100000"/>
                        </a:lnSpc>
                        <a:spcBef>
                          <a:spcPts val="0"/>
                        </a:spcBef>
                        <a:spcAft>
                          <a:spcPts val="0"/>
                        </a:spcAft>
                        <a:buClr>
                          <a:srgbClr val="000000"/>
                        </a:buClr>
                        <a:buSzPts val="1100"/>
                        <a:buFont typeface="Arial"/>
                        <a:buChar char="•"/>
                      </a:pPr>
                      <a:r>
                        <a:rPr lang="en-IE" sz="1100"/>
                        <a:t>Να ενημερώνουν </a:t>
                      </a:r>
                      <a:r>
                        <a:rPr b="0" i="0" lang="en-IE" sz="1100" u="none" cap="none" strike="noStrike">
                          <a:solidFill>
                            <a:schemeClr val="dk1"/>
                          </a:solidFill>
                          <a:latin typeface="Calibri"/>
                          <a:ea typeface="Calibri"/>
                          <a:cs typeface="Calibri"/>
                          <a:sym typeface="Calibri"/>
                        </a:rPr>
                        <a:t>για τα διάφορα στοιχεία που εμπλέκονται στην επεξεργασία ψηφιακών μέσων </a:t>
                      </a:r>
                      <a:endParaRPr/>
                    </a:p>
                    <a:p>
                      <a:pPr indent="-171450" lvl="0" marL="171450" marR="0" rtl="0" algn="l">
                        <a:lnSpc>
                          <a:spcPct val="100000"/>
                        </a:lnSpc>
                        <a:spcBef>
                          <a:spcPts val="0"/>
                        </a:spcBef>
                        <a:spcAft>
                          <a:spcPts val="0"/>
                        </a:spcAft>
                        <a:buClr>
                          <a:srgbClr val="000000"/>
                        </a:buClr>
                        <a:buSzPts val="1100"/>
                        <a:buFont typeface="Arial"/>
                        <a:buChar char="•"/>
                      </a:pPr>
                      <a:r>
                        <a:rPr lang="en-IE" sz="1100"/>
                        <a:t>Να είναι π</a:t>
                      </a:r>
                      <a:r>
                        <a:rPr b="0" i="0" lang="en-IE" sz="1100" u="none" cap="none" strike="noStrike">
                          <a:solidFill>
                            <a:schemeClr val="dk1"/>
                          </a:solidFill>
                          <a:latin typeface="Calibri"/>
                          <a:ea typeface="Calibri"/>
                          <a:cs typeface="Calibri"/>
                          <a:sym typeface="Calibri"/>
                        </a:rPr>
                        <a:t>ρ</a:t>
                      </a:r>
                      <a:r>
                        <a:rPr lang="en-IE" sz="1100"/>
                        <a:t>όθυμοι</a:t>
                      </a:r>
                      <a:r>
                        <a:rPr b="0" i="0" lang="en-IE" sz="1100" u="none" cap="none" strike="noStrike">
                          <a:solidFill>
                            <a:schemeClr val="dk1"/>
                          </a:solidFill>
                          <a:latin typeface="Calibri"/>
                          <a:ea typeface="Calibri"/>
                          <a:cs typeface="Calibri"/>
                          <a:sym typeface="Calibri"/>
                        </a:rPr>
                        <a:t> να μοιράζονται ψηφιακές ιστορίες σε </a:t>
                      </a:r>
                      <a:r>
                        <a:rPr lang="en-IE" sz="1100"/>
                        <a:t>διαδικτυακά</a:t>
                      </a:r>
                      <a:r>
                        <a:rPr b="0" i="0" lang="en-IE" sz="1100" u="none" cap="none" strike="noStrike">
                          <a:solidFill>
                            <a:schemeClr val="dk1"/>
                          </a:solidFill>
                          <a:latin typeface="Calibri"/>
                          <a:ea typeface="Calibri"/>
                          <a:cs typeface="Calibri"/>
                          <a:sym typeface="Calibri"/>
                        </a:rPr>
                        <a:t> περιβάλλοντα </a:t>
                      </a:r>
                      <a:endParaRPr/>
                    </a:p>
                    <a:p>
                      <a:pPr indent="-171450" lvl="0" marL="171450" marR="0" rtl="0" algn="l">
                        <a:lnSpc>
                          <a:spcPct val="100000"/>
                        </a:lnSpc>
                        <a:spcBef>
                          <a:spcPts val="0"/>
                        </a:spcBef>
                        <a:spcAft>
                          <a:spcPts val="0"/>
                        </a:spcAft>
                        <a:buClr>
                          <a:srgbClr val="000000"/>
                        </a:buClr>
                        <a:buSzPts val="1100"/>
                        <a:buFont typeface="Arial"/>
                        <a:buChar char="•"/>
                      </a:pPr>
                      <a:r>
                        <a:rPr lang="en-IE" sz="1100"/>
                        <a:t>Να εκτιμούν τον τρόπο </a:t>
                      </a:r>
                      <a:r>
                        <a:rPr b="0" i="0" lang="en-IE" sz="1100" u="none" cap="none" strike="noStrike">
                          <a:solidFill>
                            <a:schemeClr val="dk1"/>
                          </a:solidFill>
                          <a:latin typeface="Calibri"/>
                          <a:ea typeface="Calibri"/>
                          <a:cs typeface="Calibri"/>
                          <a:sym typeface="Calibri"/>
                        </a:rPr>
                        <a:t>με τον οποίο η παρουσίαση ψηφιακών ιστοριών στο διαδίκτυο μπορεί να μ</a:t>
                      </a:r>
                      <a:r>
                        <a:rPr lang="en-IE" sz="1100"/>
                        <a:t>εταδώσει</a:t>
                      </a:r>
                      <a:r>
                        <a:rPr b="0" i="0" lang="en-IE" sz="1100" u="none" cap="none" strike="noStrike">
                          <a:solidFill>
                            <a:schemeClr val="dk1"/>
                          </a:solidFill>
                          <a:latin typeface="Calibri"/>
                          <a:ea typeface="Calibri"/>
                          <a:cs typeface="Calibri"/>
                          <a:sym typeface="Calibri"/>
                        </a:rPr>
                        <a:t> τον πολιτισμό, την ταυτότητα και την ιστορία </a:t>
                      </a:r>
                      <a:endParaRPr/>
                    </a:p>
                    <a:p>
                      <a:pPr indent="-171450" lvl="0" marL="171450" marR="0" rtl="0" algn="l">
                        <a:lnSpc>
                          <a:spcPct val="100000"/>
                        </a:lnSpc>
                        <a:spcBef>
                          <a:spcPts val="0"/>
                        </a:spcBef>
                        <a:spcAft>
                          <a:spcPts val="0"/>
                        </a:spcAft>
                        <a:buClr>
                          <a:srgbClr val="000000"/>
                        </a:buClr>
                        <a:buSzPts val="1100"/>
                        <a:buFont typeface="Arial"/>
                        <a:buChar char="•"/>
                      </a:pPr>
                      <a:r>
                        <a:rPr lang="en-IE" sz="1100"/>
                        <a:t>Να εκτιμούν τη συμβολή </a:t>
                      </a:r>
                      <a:r>
                        <a:rPr b="0" i="0" lang="en-IE" sz="1100" u="none" cap="none" strike="noStrike">
                          <a:solidFill>
                            <a:schemeClr val="dk1"/>
                          </a:solidFill>
                          <a:latin typeface="Calibri"/>
                          <a:ea typeface="Calibri"/>
                          <a:cs typeface="Calibri"/>
                          <a:sym typeface="Calibri"/>
                        </a:rPr>
                        <a:t>του ατόμου στην παραγωγή και την κοινοποίηση ψηφιακών ιστοριών</a:t>
                      </a:r>
                      <a:endParaRPr sz="1600" u="none" cap="none" strike="noStrike">
                        <a:latin typeface="Calibri"/>
                        <a:ea typeface="Calibri"/>
                        <a:cs typeface="Calibri"/>
                        <a:sym typeface="Calibri"/>
                      </a:endParaRPr>
                    </a:p>
                  </a:txBody>
                  <a:tcPr marT="45725" marB="45725" marR="91450" marL="91450"/>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0000"/>
          </a:blip>
          <a:stretch>
            <a:fillRect/>
          </a:stretch>
        </a:blipFill>
      </p:bgPr>
    </p:bg>
    <p:spTree>
      <p:nvGrpSpPr>
        <p:cNvPr id="611" name="Shape 611"/>
        <p:cNvGrpSpPr/>
        <p:nvPr/>
      </p:nvGrpSpPr>
      <p:grpSpPr>
        <a:xfrm>
          <a:off x="0" y="0"/>
          <a:ext cx="0" cy="0"/>
          <a:chOff x="0" y="0"/>
          <a:chExt cx="0" cy="0"/>
        </a:xfrm>
      </p:grpSpPr>
      <p:sp>
        <p:nvSpPr>
          <p:cNvPr id="612" name="Google Shape;612;p62"/>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613" name="Google Shape;613;p62"/>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614" name="Google Shape;614;p62"/>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615" name="Google Shape;615;p62"/>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616" name="Google Shape;616;p62"/>
          <p:cNvSpPr txBox="1"/>
          <p:nvPr/>
        </p:nvSpPr>
        <p:spPr>
          <a:xfrm>
            <a:off x="1077982" y="402201"/>
            <a:ext cx="8518301" cy="14465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4400" u="none" cap="none" strike="noStrike">
                <a:solidFill>
                  <a:srgbClr val="000000"/>
                </a:solidFill>
                <a:latin typeface="Abel"/>
                <a:ea typeface="Abel"/>
                <a:cs typeface="Abel"/>
                <a:sym typeface="Abel"/>
              </a:rPr>
              <a:t>Πώς να μοιράζεστε τις ιστορίες σας με ασφάλεια</a:t>
            </a:r>
            <a:endParaRPr b="0" i="0" sz="4400" u="none" cap="none" strike="noStrike">
              <a:solidFill>
                <a:srgbClr val="000000"/>
              </a:solidFill>
              <a:latin typeface="Abel"/>
              <a:ea typeface="Abel"/>
              <a:cs typeface="Abel"/>
              <a:sym typeface="Abel"/>
            </a:endParaRPr>
          </a:p>
        </p:txBody>
      </p:sp>
      <p:sp>
        <p:nvSpPr>
          <p:cNvPr id="617" name="Google Shape;617;p62"/>
          <p:cNvSpPr txBox="1"/>
          <p:nvPr/>
        </p:nvSpPr>
        <p:spPr>
          <a:xfrm>
            <a:off x="6096000" y="1752070"/>
            <a:ext cx="5063034" cy="4493497"/>
          </a:xfrm>
          <a:prstGeom prst="rect">
            <a:avLst/>
          </a:prstGeom>
          <a:noFill/>
          <a:ln>
            <a:noFill/>
          </a:ln>
        </p:spPr>
        <p:txBody>
          <a:bodyPr anchorCtr="0" anchor="t" bIns="45700" lIns="91425" spcFirstLastPara="1" rIns="91425" wrap="square" tIns="45700">
            <a:spAutoFit/>
          </a:bodyPr>
          <a:lstStyle/>
          <a:p>
            <a:pPr indent="0" lvl="0" marL="1143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bel"/>
              <a:ea typeface="Abel"/>
              <a:cs typeface="Abel"/>
              <a:sym typeface="Abel"/>
            </a:endParaRPr>
          </a:p>
          <a:p>
            <a:pPr indent="0" lvl="0" marL="114300" marR="0" rtl="0" algn="l">
              <a:lnSpc>
                <a:spcPct val="100000"/>
              </a:lnSpc>
              <a:spcBef>
                <a:spcPts val="0"/>
              </a:spcBef>
              <a:spcAft>
                <a:spcPts val="0"/>
              </a:spcAft>
              <a:buNone/>
            </a:pPr>
            <a:r>
              <a:rPr b="0" i="0" lang="en-IE" sz="2800" u="none" cap="none" strike="noStrike">
                <a:solidFill>
                  <a:schemeClr val="dk1"/>
                </a:solidFill>
                <a:latin typeface="Abel"/>
                <a:ea typeface="Abel"/>
                <a:cs typeface="Abel"/>
                <a:sym typeface="Abel"/>
              </a:rPr>
              <a:t>Πού μπορείτε να βρείτε εικόνες ελεύθερης χρήσης:</a:t>
            </a:r>
            <a:endParaRPr b="0" i="0" sz="2800" u="none" cap="none" strike="noStrike">
              <a:solidFill>
                <a:schemeClr val="dk1"/>
              </a:solidFill>
              <a:latin typeface="Abel"/>
              <a:ea typeface="Abel"/>
              <a:cs typeface="Abel"/>
              <a:sym typeface="Abel"/>
            </a:endParaRPr>
          </a:p>
          <a:p>
            <a:pPr indent="0" lvl="0" marL="114300" marR="0" rtl="0" algn="l">
              <a:lnSpc>
                <a:spcPct val="100000"/>
              </a:lnSpc>
              <a:spcBef>
                <a:spcPts val="0"/>
              </a:spcBef>
              <a:spcAft>
                <a:spcPts val="0"/>
              </a:spcAft>
              <a:buNone/>
            </a:pPr>
            <a:r>
              <a:t/>
            </a:r>
            <a:endParaRPr b="0" i="0" sz="2000" u="none" cap="none" strike="noStrike">
              <a:solidFill>
                <a:schemeClr val="dk1"/>
              </a:solidFill>
              <a:latin typeface="Abel"/>
              <a:ea typeface="Abel"/>
              <a:cs typeface="Abel"/>
              <a:sym typeface="Abel"/>
            </a:endParaRPr>
          </a:p>
          <a:p>
            <a:pPr indent="0" lvl="0" marL="114300" marR="0" rtl="0" algn="l">
              <a:lnSpc>
                <a:spcPct val="100000"/>
              </a:lnSpc>
              <a:spcBef>
                <a:spcPts val="0"/>
              </a:spcBef>
              <a:spcAft>
                <a:spcPts val="0"/>
              </a:spcAft>
              <a:buClr>
                <a:srgbClr val="000000"/>
              </a:buClr>
              <a:buSzPts val="2400"/>
              <a:buFont typeface="Arial"/>
              <a:buNone/>
            </a:pPr>
            <a:r>
              <a:rPr b="0" i="0" lang="en-IE" sz="2400" u="none" cap="none" strike="noStrike">
                <a:solidFill>
                  <a:schemeClr val="dk1"/>
                </a:solidFill>
                <a:latin typeface="Abel"/>
                <a:ea typeface="Abel"/>
                <a:cs typeface="Abel"/>
                <a:sym typeface="Abel"/>
              </a:rPr>
              <a:t>Unsplash </a:t>
            </a:r>
            <a:endParaRPr b="0" i="0" sz="1400" u="none" cap="none" strike="noStrike">
              <a:solidFill>
                <a:srgbClr val="000000"/>
              </a:solidFill>
              <a:latin typeface="Arial"/>
              <a:ea typeface="Arial"/>
              <a:cs typeface="Arial"/>
              <a:sym typeface="Arial"/>
            </a:endParaRPr>
          </a:p>
          <a:p>
            <a:pPr indent="0" lvl="0" marL="114300" marR="0" rtl="0" algn="l">
              <a:lnSpc>
                <a:spcPct val="100000"/>
              </a:lnSpc>
              <a:spcBef>
                <a:spcPts val="0"/>
              </a:spcBef>
              <a:spcAft>
                <a:spcPts val="0"/>
              </a:spcAft>
              <a:buClr>
                <a:srgbClr val="000000"/>
              </a:buClr>
              <a:buSzPts val="2400"/>
              <a:buFont typeface="Arial"/>
              <a:buNone/>
            </a:pPr>
            <a:r>
              <a:rPr b="0" i="0" lang="en-IE" sz="2400" u="sng" cap="none" strike="noStrike">
                <a:solidFill>
                  <a:schemeClr val="dk1"/>
                </a:solidFill>
                <a:latin typeface="Abel"/>
                <a:ea typeface="Abel"/>
                <a:cs typeface="Abel"/>
                <a:sym typeface="Abel"/>
                <a:hlinkClick r:id="rId6">
                  <a:extLst>
                    <a:ext uri="{A12FA001-AC4F-418D-AE19-62706E023703}">
                      <ahyp:hlinkClr val="tx"/>
                    </a:ext>
                  </a:extLst>
                </a:hlinkClick>
              </a:rPr>
              <a:t>https://unsplash.com/</a:t>
            </a:r>
            <a:endParaRPr b="0" i="0" sz="2400" u="none" cap="none" strike="noStrike">
              <a:solidFill>
                <a:schemeClr val="dk1"/>
              </a:solidFill>
              <a:latin typeface="Abel"/>
              <a:ea typeface="Abel"/>
              <a:cs typeface="Abel"/>
              <a:sym typeface="Abel"/>
            </a:endParaRPr>
          </a:p>
          <a:p>
            <a:pPr indent="0" lvl="0" marL="11430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bel"/>
              <a:ea typeface="Abel"/>
              <a:cs typeface="Abel"/>
              <a:sym typeface="Abel"/>
            </a:endParaRPr>
          </a:p>
          <a:p>
            <a:pPr indent="0" lvl="0" marL="114300" marR="0" rtl="0" algn="l">
              <a:lnSpc>
                <a:spcPct val="100000"/>
              </a:lnSpc>
              <a:spcBef>
                <a:spcPts val="0"/>
              </a:spcBef>
              <a:spcAft>
                <a:spcPts val="0"/>
              </a:spcAft>
              <a:buClr>
                <a:srgbClr val="000000"/>
              </a:buClr>
              <a:buSzPts val="2400"/>
              <a:buFont typeface="Arial"/>
              <a:buNone/>
            </a:pPr>
            <a:r>
              <a:rPr b="0" i="0" lang="en-IE" sz="2400" u="none" cap="none" strike="noStrike">
                <a:solidFill>
                  <a:srgbClr val="000000"/>
                </a:solidFill>
                <a:latin typeface="Abel"/>
                <a:ea typeface="Abel"/>
                <a:cs typeface="Abel"/>
                <a:sym typeface="Abel"/>
              </a:rPr>
              <a:t>Pixabay</a:t>
            </a:r>
            <a:endParaRPr b="0" i="0" sz="2400" u="none" cap="none" strike="noStrike">
              <a:solidFill>
                <a:srgbClr val="000000"/>
              </a:solidFill>
              <a:latin typeface="Abel"/>
              <a:ea typeface="Abel"/>
              <a:cs typeface="Abel"/>
              <a:sym typeface="Abel"/>
            </a:endParaRPr>
          </a:p>
          <a:p>
            <a:pPr indent="0" lvl="0" marL="114300" marR="0" rtl="0" algn="l">
              <a:lnSpc>
                <a:spcPct val="100000"/>
              </a:lnSpc>
              <a:spcBef>
                <a:spcPts val="0"/>
              </a:spcBef>
              <a:spcAft>
                <a:spcPts val="0"/>
              </a:spcAft>
              <a:buClr>
                <a:srgbClr val="000000"/>
              </a:buClr>
              <a:buSzPts val="2400"/>
              <a:buFont typeface="Arial"/>
              <a:buNone/>
            </a:pPr>
            <a:r>
              <a:rPr b="0" i="0" lang="en-IE" sz="2400" u="sng" cap="none" strike="noStrike">
                <a:solidFill>
                  <a:srgbClr val="000000"/>
                </a:solidFill>
                <a:latin typeface="Abel"/>
                <a:ea typeface="Abel"/>
                <a:cs typeface="Abel"/>
                <a:sym typeface="Abel"/>
                <a:hlinkClick r:id="rId7">
                  <a:extLst>
                    <a:ext uri="{A12FA001-AC4F-418D-AE19-62706E023703}">
                      <ahyp:hlinkClr val="tx"/>
                    </a:ext>
                  </a:extLst>
                </a:hlinkClick>
              </a:rPr>
              <a:t>https://pixabay.com/</a:t>
            </a:r>
            <a:endParaRPr b="0" i="0" sz="2400" u="none" cap="none" strike="noStrike">
              <a:solidFill>
                <a:srgbClr val="000000"/>
              </a:solidFill>
              <a:latin typeface="Abel"/>
              <a:ea typeface="Abel"/>
              <a:cs typeface="Abel"/>
              <a:sym typeface="Abel"/>
            </a:endParaRPr>
          </a:p>
          <a:p>
            <a:pPr indent="0" lvl="0" marL="1143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bel"/>
              <a:ea typeface="Abel"/>
              <a:cs typeface="Abel"/>
              <a:sym typeface="Abel"/>
            </a:endParaRPr>
          </a:p>
          <a:p>
            <a:pPr indent="0" lvl="0" marL="114300" marR="0" rtl="0" algn="l">
              <a:lnSpc>
                <a:spcPct val="100000"/>
              </a:lnSpc>
              <a:spcBef>
                <a:spcPts val="0"/>
              </a:spcBef>
              <a:spcAft>
                <a:spcPts val="0"/>
              </a:spcAft>
              <a:buClr>
                <a:srgbClr val="000000"/>
              </a:buClr>
              <a:buSzPts val="2400"/>
              <a:buFont typeface="Arial"/>
              <a:buNone/>
            </a:pPr>
            <a:r>
              <a:rPr b="0" i="0" lang="en-IE" sz="2400" u="none" cap="none" strike="noStrike">
                <a:solidFill>
                  <a:srgbClr val="000000"/>
                </a:solidFill>
                <a:latin typeface="Abel"/>
                <a:ea typeface="Abel"/>
                <a:cs typeface="Abel"/>
                <a:sym typeface="Abel"/>
              </a:rPr>
              <a:t>Freepik</a:t>
            </a:r>
            <a:endParaRPr b="0" i="0" sz="2400" u="none" cap="none" strike="noStrike">
              <a:solidFill>
                <a:srgbClr val="000000"/>
              </a:solidFill>
              <a:latin typeface="Abel"/>
              <a:ea typeface="Abel"/>
              <a:cs typeface="Abel"/>
              <a:sym typeface="Abel"/>
            </a:endParaRPr>
          </a:p>
          <a:p>
            <a:pPr indent="0" lvl="0" marL="114300" marR="0" rtl="0" algn="l">
              <a:lnSpc>
                <a:spcPct val="100000"/>
              </a:lnSpc>
              <a:spcBef>
                <a:spcPts val="0"/>
              </a:spcBef>
              <a:spcAft>
                <a:spcPts val="0"/>
              </a:spcAft>
              <a:buClr>
                <a:srgbClr val="000000"/>
              </a:buClr>
              <a:buSzPts val="2400"/>
              <a:buFont typeface="Arial"/>
              <a:buNone/>
            </a:pPr>
            <a:r>
              <a:rPr b="0" i="0" lang="en-IE" sz="2400" u="sng" cap="none" strike="noStrike">
                <a:solidFill>
                  <a:srgbClr val="000000"/>
                </a:solidFill>
                <a:latin typeface="Abel"/>
                <a:ea typeface="Abel"/>
                <a:cs typeface="Abel"/>
                <a:sym typeface="Abel"/>
                <a:hlinkClick r:id="rId8">
                  <a:extLst>
                    <a:ext uri="{A12FA001-AC4F-418D-AE19-62706E023703}">
                      <ahyp:hlinkClr val="tx"/>
                    </a:ext>
                  </a:extLst>
                </a:hlinkClick>
              </a:rPr>
              <a:t>https://www.freepik.com/</a:t>
            </a:r>
            <a:endParaRPr b="0" i="0" sz="2400" u="none" cap="none" strike="noStrike">
              <a:solidFill>
                <a:srgbClr val="000000"/>
              </a:solidFill>
              <a:latin typeface="Abel"/>
              <a:ea typeface="Abel"/>
              <a:cs typeface="Abel"/>
              <a:sym typeface="Abel"/>
            </a:endParaRPr>
          </a:p>
        </p:txBody>
      </p:sp>
      <p:sp>
        <p:nvSpPr>
          <p:cNvPr id="618" name="Google Shape;618;p62"/>
          <p:cNvSpPr txBox="1"/>
          <p:nvPr/>
        </p:nvSpPr>
        <p:spPr>
          <a:xfrm>
            <a:off x="1077982" y="2056868"/>
            <a:ext cx="4762031" cy="2554505"/>
          </a:xfrm>
          <a:prstGeom prst="rect">
            <a:avLst/>
          </a:prstGeom>
          <a:noFill/>
          <a:ln>
            <a:noFill/>
          </a:ln>
        </p:spPr>
        <p:txBody>
          <a:bodyPr anchorCtr="0" anchor="t" bIns="45700" lIns="91425" spcFirstLastPara="1" rIns="91425" wrap="square" tIns="45700">
            <a:spAutoFit/>
          </a:bodyPr>
          <a:lstStyle/>
          <a:p>
            <a:pPr indent="0" lvl="0" marL="114300" marR="0" rtl="0" algn="l">
              <a:lnSpc>
                <a:spcPct val="100000"/>
              </a:lnSpc>
              <a:spcBef>
                <a:spcPts val="0"/>
              </a:spcBef>
              <a:spcAft>
                <a:spcPts val="0"/>
              </a:spcAft>
              <a:buNone/>
            </a:pPr>
            <a:r>
              <a:rPr b="0" i="0" lang="en-IE" sz="2800" u="none" cap="none" strike="noStrike">
                <a:solidFill>
                  <a:schemeClr val="dk1"/>
                </a:solidFill>
                <a:latin typeface="Abel"/>
                <a:ea typeface="Abel"/>
                <a:cs typeface="Abel"/>
                <a:sym typeface="Abel"/>
              </a:rPr>
              <a:t>Πού θα βρείτε δωρεάν μουσική για χρήση:</a:t>
            </a:r>
            <a:endParaRPr b="0" i="0" sz="2800" u="none" cap="none" strike="noStrike">
              <a:solidFill>
                <a:schemeClr val="dk1"/>
              </a:solidFill>
              <a:latin typeface="Abel"/>
              <a:ea typeface="Abel"/>
              <a:cs typeface="Abel"/>
              <a:sym typeface="Abel"/>
            </a:endParaRPr>
          </a:p>
          <a:p>
            <a:pPr indent="0" lvl="0" marL="114300" marR="0" rtl="0" algn="l">
              <a:lnSpc>
                <a:spcPct val="100000"/>
              </a:lnSpc>
              <a:spcBef>
                <a:spcPts val="0"/>
              </a:spcBef>
              <a:spcAft>
                <a:spcPts val="0"/>
              </a:spcAft>
              <a:buNone/>
            </a:pPr>
            <a:r>
              <a:t/>
            </a:r>
            <a:endParaRPr b="0" i="0" sz="2400" u="none" cap="none" strike="noStrike">
              <a:solidFill>
                <a:schemeClr val="dk1"/>
              </a:solidFill>
              <a:latin typeface="Abel"/>
              <a:ea typeface="Abel"/>
              <a:cs typeface="Abel"/>
              <a:sym typeface="Abel"/>
            </a:endParaRPr>
          </a:p>
          <a:p>
            <a:pPr indent="0" lvl="0" marL="114300" marR="0" rtl="0" algn="l">
              <a:lnSpc>
                <a:spcPct val="100000"/>
              </a:lnSpc>
              <a:spcBef>
                <a:spcPts val="0"/>
              </a:spcBef>
              <a:spcAft>
                <a:spcPts val="0"/>
              </a:spcAft>
              <a:buClr>
                <a:srgbClr val="000000"/>
              </a:buClr>
              <a:buSzPts val="2400"/>
              <a:buFont typeface="Arial"/>
              <a:buNone/>
            </a:pPr>
            <a:r>
              <a:rPr b="0" i="0" lang="en-IE" sz="2400" u="none" cap="none" strike="noStrike">
                <a:solidFill>
                  <a:schemeClr val="dk1"/>
                </a:solidFill>
                <a:latin typeface="Abel"/>
                <a:ea typeface="Abel"/>
                <a:cs typeface="Abel"/>
                <a:sym typeface="Abel"/>
              </a:rPr>
              <a:t>Dig CC Mixter: </a:t>
            </a:r>
            <a:endParaRPr b="0" i="0" sz="1400" u="none" cap="none" strike="noStrike">
              <a:solidFill>
                <a:srgbClr val="000000"/>
              </a:solidFill>
              <a:latin typeface="Arial"/>
              <a:ea typeface="Arial"/>
              <a:cs typeface="Arial"/>
              <a:sym typeface="Arial"/>
            </a:endParaRPr>
          </a:p>
          <a:p>
            <a:pPr indent="0" lvl="0" marL="114300" marR="0" rtl="0" algn="l">
              <a:lnSpc>
                <a:spcPct val="100000"/>
              </a:lnSpc>
              <a:spcBef>
                <a:spcPts val="0"/>
              </a:spcBef>
              <a:spcAft>
                <a:spcPts val="0"/>
              </a:spcAft>
              <a:buClr>
                <a:srgbClr val="000000"/>
              </a:buClr>
              <a:buSzPts val="2400"/>
              <a:buFont typeface="Arial"/>
              <a:buNone/>
            </a:pPr>
            <a:r>
              <a:rPr b="0" i="0" lang="en-IE" sz="2400" u="sng" cap="none" strike="noStrike">
                <a:solidFill>
                  <a:srgbClr val="000000"/>
                </a:solidFill>
                <a:latin typeface="Abel"/>
                <a:ea typeface="Abel"/>
                <a:cs typeface="Abel"/>
                <a:sym typeface="Abel"/>
                <a:hlinkClick r:id="rId9">
                  <a:extLst>
                    <a:ext uri="{A12FA001-AC4F-418D-AE19-62706E023703}">
                      <ahyp:hlinkClr val="tx"/>
                    </a:ext>
                  </a:extLst>
                </a:hlinkClick>
              </a:rPr>
              <a:t>http://dig.ccmixter.org/</a:t>
            </a:r>
            <a:endParaRPr b="0" i="0" sz="2400" u="none" cap="none" strike="noStrike">
              <a:solidFill>
                <a:srgbClr val="000000"/>
              </a:solidFill>
              <a:latin typeface="Abel"/>
              <a:ea typeface="Abel"/>
              <a:cs typeface="Abel"/>
              <a:sym typeface="Abel"/>
            </a:endParaRPr>
          </a:p>
          <a:p>
            <a:pPr indent="0" lvl="0" marL="0" marR="0" rtl="0" algn="l">
              <a:lnSpc>
                <a:spcPct val="100000"/>
              </a:lnSpc>
              <a:spcBef>
                <a:spcPts val="0"/>
              </a:spcBef>
              <a:spcAft>
                <a:spcPts val="0"/>
              </a:spcAft>
              <a:buClr>
                <a:srgbClr val="000000"/>
              </a:buClr>
              <a:buSzPts val="3200"/>
              <a:buFont typeface="Arial"/>
              <a:buNone/>
            </a:pPr>
            <a:r>
              <a:rPr b="0" i="0" lang="en-IE" sz="3200" u="none" cap="none" strike="noStrike">
                <a:solidFill>
                  <a:srgbClr val="000000"/>
                </a:solidFill>
                <a:latin typeface="Abel"/>
                <a:ea typeface="Abel"/>
                <a:cs typeface="Abel"/>
                <a:sym typeface="Abel"/>
              </a:rPr>
              <a:t> </a:t>
            </a:r>
            <a:endParaRPr b="0" i="0" sz="3200" u="none" cap="none" strike="noStrike">
              <a:solidFill>
                <a:srgbClr val="000000"/>
              </a:solidFill>
              <a:latin typeface="Abel"/>
              <a:ea typeface="Abel"/>
              <a:cs typeface="Abel"/>
              <a:sym typeface="Abe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0000"/>
          </a:blip>
          <a:stretch>
            <a:fillRect/>
          </a:stretch>
        </a:blipFill>
      </p:bgPr>
    </p:bg>
    <p:spTree>
      <p:nvGrpSpPr>
        <p:cNvPr id="622" name="Shape 622"/>
        <p:cNvGrpSpPr/>
        <p:nvPr/>
      </p:nvGrpSpPr>
      <p:grpSpPr>
        <a:xfrm>
          <a:off x="0" y="0"/>
          <a:ext cx="0" cy="0"/>
          <a:chOff x="0" y="0"/>
          <a:chExt cx="0" cy="0"/>
        </a:xfrm>
      </p:grpSpPr>
      <p:sp>
        <p:nvSpPr>
          <p:cNvPr id="623" name="Google Shape;623;p63"/>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624" name="Google Shape;624;p63"/>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625" name="Google Shape;625;p63"/>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626" name="Google Shape;626;p63"/>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627" name="Google Shape;627;p63"/>
          <p:cNvSpPr txBox="1"/>
          <p:nvPr/>
        </p:nvSpPr>
        <p:spPr>
          <a:xfrm>
            <a:off x="1077982" y="496451"/>
            <a:ext cx="8518301" cy="14465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4400" u="none" cap="none" strike="noStrike">
                <a:solidFill>
                  <a:srgbClr val="000000"/>
                </a:solidFill>
                <a:latin typeface="Abel"/>
                <a:ea typeface="Abel"/>
                <a:cs typeface="Abel"/>
                <a:sym typeface="Abel"/>
              </a:rPr>
              <a:t>Πώς να μοιράζεστε τις ιστορίες σας με ασφάλεια</a:t>
            </a:r>
            <a:endParaRPr b="0" i="0" sz="4400" u="none" cap="none" strike="noStrike">
              <a:solidFill>
                <a:srgbClr val="000000"/>
              </a:solidFill>
              <a:latin typeface="Abel"/>
              <a:ea typeface="Abel"/>
              <a:cs typeface="Abel"/>
              <a:sym typeface="Abel"/>
            </a:endParaRPr>
          </a:p>
        </p:txBody>
      </p:sp>
      <p:sp>
        <p:nvSpPr>
          <p:cNvPr id="628" name="Google Shape;628;p63"/>
          <p:cNvSpPr txBox="1"/>
          <p:nvPr/>
        </p:nvSpPr>
        <p:spPr>
          <a:xfrm>
            <a:off x="1077982" y="1942960"/>
            <a:ext cx="10227900" cy="3098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3200" u="none" cap="none" strike="noStrike">
                <a:solidFill>
                  <a:srgbClr val="000000"/>
                </a:solidFill>
                <a:latin typeface="Abel"/>
                <a:ea typeface="Abel"/>
                <a:cs typeface="Abel"/>
                <a:sym typeface="Abel"/>
              </a:rPr>
              <a:t>Δικαιώματα ιδιοκτησίας στα μέσα κοινωνικής δικτύωσης:</a:t>
            </a:r>
            <a:endParaRPr b="0" i="0" sz="3200" u="none" cap="none" strike="noStrike">
              <a:solidFill>
                <a:srgbClr val="000000"/>
              </a:solidFill>
              <a:latin typeface="Abel"/>
              <a:ea typeface="Abel"/>
              <a:cs typeface="Abel"/>
              <a:sym typeface="Abel"/>
            </a:endParaRPr>
          </a:p>
          <a:p>
            <a:pPr indent="0" lvl="0" marL="0" marR="0" rtl="0" algn="l">
              <a:lnSpc>
                <a:spcPct val="100000"/>
              </a:lnSpc>
              <a:spcBef>
                <a:spcPts val="0"/>
              </a:spcBef>
              <a:spcAft>
                <a:spcPts val="0"/>
              </a:spcAft>
              <a:buNone/>
            </a:pPr>
            <a:r>
              <a:t/>
            </a:r>
            <a:endParaRPr b="0" i="0" sz="2800" u="none" cap="none" strike="noStrike">
              <a:solidFill>
                <a:srgbClr val="000000"/>
              </a:solidFill>
              <a:latin typeface="Abel"/>
              <a:ea typeface="Abel"/>
              <a:cs typeface="Abel"/>
              <a:sym typeface="Abel"/>
            </a:endParaRPr>
          </a:p>
          <a:p>
            <a:pPr indent="-285750" lvl="0" marL="285750" marR="0" rtl="0" algn="l">
              <a:lnSpc>
                <a:spcPct val="107000"/>
              </a:lnSpc>
              <a:spcBef>
                <a:spcPts val="0"/>
              </a:spcBef>
              <a:spcAft>
                <a:spcPts val="0"/>
              </a:spcAft>
              <a:buClr>
                <a:srgbClr val="000000"/>
              </a:buClr>
              <a:buSzPts val="2800"/>
              <a:buFont typeface="Arial"/>
              <a:buChar char="•"/>
            </a:pPr>
            <a:r>
              <a:rPr b="0" i="0" lang="en-IE" sz="2400" u="none" cap="none" strike="noStrike">
                <a:solidFill>
                  <a:srgbClr val="000000"/>
                </a:solidFill>
                <a:latin typeface="Abel"/>
                <a:ea typeface="Abel"/>
                <a:cs typeface="Abel"/>
                <a:sym typeface="Abel"/>
              </a:rPr>
              <a:t>Τα μέσα κοινωνικής δικτύωσης δεν κατέχουν το έργο που έχει αναρτηθεί στον ιστότοπό τους, τα πνευματικά δικαιώματα διατηρούνται από τον ιδιοκτήτη.</a:t>
            </a:r>
            <a:endParaRPr/>
          </a:p>
          <a:p>
            <a:pPr indent="-107950" lvl="0" marL="285750" marR="0" rtl="0" algn="l">
              <a:lnSpc>
                <a:spcPct val="107000"/>
              </a:lnSpc>
              <a:spcBef>
                <a:spcPts val="0"/>
              </a:spcBef>
              <a:spcAft>
                <a:spcPts val="0"/>
              </a:spcAft>
              <a:buClr>
                <a:srgbClr val="000000"/>
              </a:buClr>
              <a:buSzPts val="2800"/>
              <a:buFont typeface="Arial"/>
              <a:buNone/>
            </a:pPr>
            <a:r>
              <a:t/>
            </a:r>
            <a:endParaRPr b="0" i="0" sz="2400" u="none" cap="none" strike="noStrike">
              <a:solidFill>
                <a:srgbClr val="000000"/>
              </a:solidFill>
              <a:latin typeface="Abel"/>
              <a:ea typeface="Abel"/>
              <a:cs typeface="Abel"/>
              <a:sym typeface="Abel"/>
            </a:endParaRPr>
          </a:p>
          <a:p>
            <a:pPr indent="-285750" lvl="0" marL="285750" marR="0" rtl="0" algn="l">
              <a:lnSpc>
                <a:spcPct val="107000"/>
              </a:lnSpc>
              <a:spcBef>
                <a:spcPts val="0"/>
              </a:spcBef>
              <a:spcAft>
                <a:spcPts val="0"/>
              </a:spcAft>
              <a:buClr>
                <a:srgbClr val="000000"/>
              </a:buClr>
              <a:buSzPts val="2800"/>
              <a:buFont typeface="Arial"/>
              <a:buChar char="•"/>
            </a:pPr>
            <a:r>
              <a:rPr b="0" i="0" lang="en-IE" sz="2400" u="none" cap="none" strike="noStrike">
                <a:solidFill>
                  <a:srgbClr val="000000"/>
                </a:solidFill>
                <a:latin typeface="Abel"/>
                <a:ea typeface="Abel"/>
                <a:cs typeface="Abel"/>
                <a:sym typeface="Abel"/>
              </a:rPr>
              <a:t>Όταν δημοσιεύετε σ</a:t>
            </a:r>
            <a:r>
              <a:rPr lang="en-IE" sz="2400">
                <a:latin typeface="Abel"/>
                <a:ea typeface="Abel"/>
                <a:cs typeface="Abel"/>
                <a:sym typeface="Abel"/>
              </a:rPr>
              <a:t>ε</a:t>
            </a:r>
            <a:r>
              <a:rPr b="0" i="0" lang="en-IE" sz="2400" u="none" cap="none" strike="noStrike">
                <a:solidFill>
                  <a:srgbClr val="000000"/>
                </a:solidFill>
                <a:latin typeface="Abel"/>
                <a:ea typeface="Abel"/>
                <a:cs typeface="Abel"/>
                <a:sym typeface="Abel"/>
              </a:rPr>
              <a:t> ιστότοπο, υπογράφετε μια συμφωνία που δίνει στον ιστότοπο την άδεια να χρησιμοποιεί το έργο σας για διάφορους σκοπούς.</a:t>
            </a:r>
            <a:endParaRPr b="0" i="0" sz="2400" u="none" cap="none" strike="noStrike">
              <a:solidFill>
                <a:srgbClr val="000000"/>
              </a:solidFill>
              <a:latin typeface="Abel"/>
              <a:ea typeface="Abel"/>
              <a:cs typeface="Abel"/>
              <a:sym typeface="Abe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1000"/>
          </a:blip>
          <a:stretch>
            <a:fillRect/>
          </a:stretch>
        </a:blipFill>
      </p:bgPr>
    </p:bg>
    <p:spTree>
      <p:nvGrpSpPr>
        <p:cNvPr id="632" name="Shape 632"/>
        <p:cNvGrpSpPr/>
        <p:nvPr/>
      </p:nvGrpSpPr>
      <p:grpSpPr>
        <a:xfrm>
          <a:off x="0" y="0"/>
          <a:ext cx="0" cy="0"/>
          <a:chOff x="0" y="0"/>
          <a:chExt cx="0" cy="0"/>
        </a:xfrm>
      </p:grpSpPr>
      <p:sp>
        <p:nvSpPr>
          <p:cNvPr id="633" name="Google Shape;633;p64"/>
          <p:cNvSpPr/>
          <p:nvPr/>
        </p:nvSpPr>
        <p:spPr>
          <a:xfrm>
            <a:off x="0" y="6198244"/>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634" name="Google Shape;634;p64"/>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sp>
        <p:nvSpPr>
          <p:cNvPr id="635" name="Google Shape;635;p64"/>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636" name="Google Shape;636;p64"/>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pic>
        <p:nvPicPr>
          <p:cNvPr id="637" name="Google Shape;637;p64"/>
          <p:cNvPicPr preferRelativeResize="0"/>
          <p:nvPr/>
        </p:nvPicPr>
        <p:blipFill rotWithShape="1">
          <a:blip r:embed="rId5">
            <a:alphaModFix/>
          </a:blip>
          <a:srcRect b="0" l="0" r="0" t="0"/>
          <a:stretch/>
        </p:blipFill>
        <p:spPr>
          <a:xfrm>
            <a:off x="853482" y="-13184"/>
            <a:ext cx="857250" cy="5667375"/>
          </a:xfrm>
          <a:prstGeom prst="rect">
            <a:avLst/>
          </a:prstGeom>
          <a:noFill/>
          <a:ln>
            <a:noFill/>
          </a:ln>
        </p:spPr>
      </p:pic>
      <p:sp>
        <p:nvSpPr>
          <p:cNvPr id="638" name="Google Shape;638;p64"/>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639" name="Google Shape;639;p64"/>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640" name="Google Shape;640;p64"/>
          <p:cNvSpPr txBox="1"/>
          <p:nvPr>
            <p:ph type="title"/>
          </p:nvPr>
        </p:nvSpPr>
        <p:spPr>
          <a:xfrm>
            <a:off x="2049516" y="365125"/>
            <a:ext cx="8970437"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IE"/>
              <a:t>Επεξεργασία και παρουσίαση της ιστορίας σας στο διαδίκτυο</a:t>
            </a:r>
            <a:endParaRPr/>
          </a:p>
        </p:txBody>
      </p:sp>
      <p:sp>
        <p:nvSpPr>
          <p:cNvPr id="641" name="Google Shape;641;p64"/>
          <p:cNvSpPr txBox="1"/>
          <p:nvPr/>
        </p:nvSpPr>
        <p:spPr>
          <a:xfrm>
            <a:off x="2123089" y="2616649"/>
            <a:ext cx="7683063"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i="0" lang="en-IE" sz="4400" u="none" cap="none" strike="noStrike">
                <a:solidFill>
                  <a:schemeClr val="accent2"/>
                </a:solidFill>
                <a:latin typeface="Arial Black"/>
                <a:ea typeface="Arial Black"/>
                <a:cs typeface="Arial Black"/>
                <a:sym typeface="Arial Black"/>
              </a:rPr>
              <a:t>Η δύναμη της ψηφιακής αφήγησης</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0000"/>
          </a:blip>
          <a:stretch>
            <a:fillRect/>
          </a:stretch>
        </a:blipFill>
      </p:bgPr>
    </p:bg>
    <p:spTree>
      <p:nvGrpSpPr>
        <p:cNvPr id="645" name="Shape 645"/>
        <p:cNvGrpSpPr/>
        <p:nvPr/>
      </p:nvGrpSpPr>
      <p:grpSpPr>
        <a:xfrm>
          <a:off x="0" y="0"/>
          <a:ext cx="0" cy="0"/>
          <a:chOff x="0" y="0"/>
          <a:chExt cx="0" cy="0"/>
        </a:xfrm>
      </p:grpSpPr>
      <p:sp>
        <p:nvSpPr>
          <p:cNvPr id="646" name="Google Shape;646;p65"/>
          <p:cNvSpPr txBox="1"/>
          <p:nvPr>
            <p:ph type="title"/>
          </p:nvPr>
        </p:nvSpPr>
        <p:spPr>
          <a:xfrm>
            <a:off x="966019" y="237766"/>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lang="en-IE">
                <a:latin typeface="Abel"/>
                <a:ea typeface="Abel"/>
                <a:cs typeface="Abel"/>
                <a:sym typeface="Abel"/>
              </a:rPr>
              <a:t>Η δύναμη της ψηφιακής αφήγησης</a:t>
            </a:r>
            <a:endParaRPr/>
          </a:p>
        </p:txBody>
      </p:sp>
      <p:pic>
        <p:nvPicPr>
          <p:cNvPr descr="Text&#10;&#10;Description automatically generated" id="647" name="Google Shape;647;p65"/>
          <p:cNvPicPr preferRelativeResize="0"/>
          <p:nvPr/>
        </p:nvPicPr>
        <p:blipFill rotWithShape="1">
          <a:blip r:embed="rId4">
            <a:alphaModFix/>
          </a:blip>
          <a:srcRect b="0" l="0" r="0" t="0"/>
          <a:stretch/>
        </p:blipFill>
        <p:spPr>
          <a:xfrm>
            <a:off x="127819" y="6256901"/>
            <a:ext cx="1964299" cy="427819"/>
          </a:xfrm>
          <a:prstGeom prst="rect">
            <a:avLst/>
          </a:prstGeom>
          <a:noFill/>
          <a:ln>
            <a:noFill/>
          </a:ln>
        </p:spPr>
      </p:pic>
      <p:pic>
        <p:nvPicPr>
          <p:cNvPr id="648" name="Google Shape;648;p65"/>
          <p:cNvPicPr preferRelativeResize="0"/>
          <p:nvPr/>
        </p:nvPicPr>
        <p:blipFill rotWithShape="1">
          <a:blip r:embed="rId5">
            <a:alphaModFix/>
          </a:blip>
          <a:srcRect b="0" l="0" r="0" t="0"/>
          <a:stretch/>
        </p:blipFill>
        <p:spPr>
          <a:xfrm>
            <a:off x="11481619" y="152449"/>
            <a:ext cx="462675" cy="709197"/>
          </a:xfrm>
          <a:prstGeom prst="rect">
            <a:avLst/>
          </a:prstGeom>
          <a:noFill/>
          <a:ln>
            <a:noFill/>
          </a:ln>
        </p:spPr>
      </p:pic>
      <p:sp>
        <p:nvSpPr>
          <p:cNvPr id="649" name="Google Shape;649;p65"/>
          <p:cNvSpPr txBox="1"/>
          <p:nvPr/>
        </p:nvSpPr>
        <p:spPr>
          <a:xfrm>
            <a:off x="787140" y="1563329"/>
            <a:ext cx="11157154" cy="4237704"/>
          </a:xfrm>
          <a:prstGeom prst="rect">
            <a:avLst/>
          </a:prstGeom>
          <a:noFill/>
          <a:ln>
            <a:noFill/>
          </a:ln>
        </p:spPr>
        <p:txBody>
          <a:bodyPr anchorCtr="0" anchor="t" bIns="45700" lIns="91425" spcFirstLastPara="1" rIns="91425" wrap="square" tIns="45700">
            <a:normAutofit fontScale="92500" lnSpcReduction="10000"/>
          </a:bodyPr>
          <a:lstStyle/>
          <a:p>
            <a:pPr indent="0" lvl="0" marL="114300" marR="0" rtl="0" algn="l">
              <a:lnSpc>
                <a:spcPct val="107000"/>
              </a:lnSpc>
              <a:spcBef>
                <a:spcPts val="1000"/>
              </a:spcBef>
              <a:spcAft>
                <a:spcPts val="0"/>
              </a:spcAft>
              <a:buNone/>
            </a:pPr>
            <a:r>
              <a:rPr b="0" i="0" lang="en-IE" sz="3500" u="none" cap="none" strike="noStrike">
                <a:solidFill>
                  <a:schemeClr val="dk1"/>
                </a:solidFill>
                <a:latin typeface="Abel"/>
                <a:ea typeface="Abel"/>
                <a:cs typeface="Abel"/>
                <a:sym typeface="Abel"/>
              </a:rPr>
              <a:t>Η τεχνολογία υποστηρίζει νέους τρόπους αφήγησης ιστοριών.</a:t>
            </a:r>
            <a:endParaRPr b="0" i="0" sz="3500" u="none" cap="none" strike="noStrike">
              <a:solidFill>
                <a:schemeClr val="dk1"/>
              </a:solidFill>
              <a:latin typeface="Abel"/>
              <a:ea typeface="Abel"/>
              <a:cs typeface="Abel"/>
              <a:sym typeface="Abel"/>
            </a:endParaRPr>
          </a:p>
          <a:p>
            <a:pPr indent="0" lvl="0" marL="114300" marR="0" rtl="0" algn="l">
              <a:lnSpc>
                <a:spcPct val="107000"/>
              </a:lnSpc>
              <a:spcBef>
                <a:spcPts val="1000"/>
              </a:spcBef>
              <a:spcAft>
                <a:spcPts val="0"/>
              </a:spcAft>
              <a:buNone/>
            </a:pPr>
            <a:r>
              <a:rPr b="0" i="0" lang="en-IE" sz="3200" u="none" cap="none" strike="noStrike">
                <a:solidFill>
                  <a:schemeClr val="dk1"/>
                </a:solidFill>
                <a:latin typeface="Abel"/>
                <a:ea typeface="Abel"/>
                <a:cs typeface="Abel"/>
                <a:sym typeface="Abel"/>
              </a:rPr>
              <a:t>Η ψηφιακή αφήγηση είναι η παλιά πράξη της αφήγησης, αλλά με τη χρήση ψηφιακών μέσων, εισάγοντας στοιχεία εικόνας, ήχου, βίντεο και διαδραστικότητας με το πιο παραδοσιακό κείμενο ή αφήγηση.</a:t>
            </a:r>
            <a:endParaRPr b="0" i="0" sz="1400" u="none" cap="none" strike="noStrike">
              <a:solidFill>
                <a:srgbClr val="000000"/>
              </a:solidFill>
              <a:latin typeface="Arial"/>
              <a:ea typeface="Arial"/>
              <a:cs typeface="Arial"/>
              <a:sym typeface="Arial"/>
            </a:endParaRPr>
          </a:p>
          <a:p>
            <a:pPr indent="-352167" lvl="0" marL="457200" marR="0" rtl="0" algn="l">
              <a:lnSpc>
                <a:spcPct val="107000"/>
              </a:lnSpc>
              <a:spcBef>
                <a:spcPts val="1800"/>
              </a:spcBef>
              <a:spcAft>
                <a:spcPts val="0"/>
              </a:spcAft>
              <a:buClr>
                <a:schemeClr val="dk1"/>
              </a:buClr>
              <a:buSzPct val="54053"/>
              <a:buFont typeface="Arial"/>
              <a:buChar char="•"/>
            </a:pPr>
            <a:r>
              <a:rPr b="0" i="0" lang="en-IE" sz="3600" u="none" cap="none" strike="noStrike">
                <a:solidFill>
                  <a:schemeClr val="dk1"/>
                </a:solidFill>
                <a:latin typeface="Abel"/>
                <a:ea typeface="Abel"/>
                <a:cs typeface="Abel"/>
                <a:sym typeface="Abel"/>
              </a:rPr>
              <a:t>Συνδυάζει οπτική και προφορική επικοινωνία</a:t>
            </a:r>
            <a:endParaRPr/>
          </a:p>
          <a:p>
            <a:pPr indent="-352167" lvl="0" marL="457200" marR="0" rtl="0" algn="l">
              <a:lnSpc>
                <a:spcPct val="107000"/>
              </a:lnSpc>
              <a:spcBef>
                <a:spcPts val="1800"/>
              </a:spcBef>
              <a:spcAft>
                <a:spcPts val="0"/>
              </a:spcAft>
              <a:buClr>
                <a:schemeClr val="dk1"/>
              </a:buClr>
              <a:buSzPct val="54053"/>
              <a:buFont typeface="Arial"/>
              <a:buChar char="•"/>
            </a:pPr>
            <a:r>
              <a:rPr b="0" i="0" lang="en-IE" sz="3600" u="none" cap="none" strike="noStrike">
                <a:solidFill>
                  <a:schemeClr val="dk1"/>
                </a:solidFill>
                <a:latin typeface="Abel"/>
                <a:ea typeface="Abel"/>
                <a:cs typeface="Abel"/>
                <a:sym typeface="Abel"/>
              </a:rPr>
              <a:t>Μεταφέρει προσωπικές εμπειρίες σε ένα ευρύτερο κοινό</a:t>
            </a:r>
            <a:endParaRPr/>
          </a:p>
          <a:p>
            <a:pPr indent="-352167" lvl="0" marL="457200" marR="0" rtl="0" algn="l">
              <a:lnSpc>
                <a:spcPct val="107000"/>
              </a:lnSpc>
              <a:spcBef>
                <a:spcPts val="1800"/>
              </a:spcBef>
              <a:spcAft>
                <a:spcPts val="0"/>
              </a:spcAft>
              <a:buClr>
                <a:schemeClr val="dk1"/>
              </a:buClr>
              <a:buSzPct val="54053"/>
              <a:buFont typeface="Arial"/>
              <a:buChar char="•"/>
            </a:pPr>
            <a:r>
              <a:rPr b="0" i="0" lang="en-IE" sz="3600" u="none" cap="none" strike="noStrike">
                <a:solidFill>
                  <a:schemeClr val="dk1"/>
                </a:solidFill>
                <a:latin typeface="Abel"/>
                <a:ea typeface="Abel"/>
                <a:cs typeface="Abel"/>
                <a:sym typeface="Abel"/>
              </a:rPr>
              <a:t>Παρέχει πρόσκληση για ανακάλυψη</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0000"/>
          </a:blip>
          <a:stretch>
            <a:fillRect/>
          </a:stretch>
        </a:blipFill>
      </p:bgPr>
    </p:bg>
    <p:spTree>
      <p:nvGrpSpPr>
        <p:cNvPr id="653" name="Shape 653"/>
        <p:cNvGrpSpPr/>
        <p:nvPr/>
      </p:nvGrpSpPr>
      <p:grpSpPr>
        <a:xfrm>
          <a:off x="0" y="0"/>
          <a:ext cx="0" cy="0"/>
          <a:chOff x="0" y="0"/>
          <a:chExt cx="0" cy="0"/>
        </a:xfrm>
      </p:grpSpPr>
      <p:sp>
        <p:nvSpPr>
          <p:cNvPr id="654" name="Google Shape;654;p66"/>
          <p:cNvSpPr txBox="1"/>
          <p:nvPr>
            <p:ph type="title"/>
          </p:nvPr>
        </p:nvSpPr>
        <p:spPr>
          <a:xfrm>
            <a:off x="838200" y="42544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lang="en-IE">
                <a:latin typeface="Abel"/>
                <a:ea typeface="Abel"/>
                <a:cs typeface="Abel"/>
                <a:sym typeface="Abel"/>
              </a:rPr>
              <a:t>Η δύναμη της ψηφιακής αφήγησης</a:t>
            </a:r>
            <a:endParaRPr b="1"/>
          </a:p>
        </p:txBody>
      </p:sp>
      <p:sp>
        <p:nvSpPr>
          <p:cNvPr id="655" name="Google Shape;655;p66"/>
          <p:cNvSpPr txBox="1"/>
          <p:nvPr>
            <p:ph idx="1" type="body"/>
          </p:nvPr>
        </p:nvSpPr>
        <p:spPr>
          <a:xfrm>
            <a:off x="710381" y="1668309"/>
            <a:ext cx="10515600" cy="4351338"/>
          </a:xfrm>
          <a:prstGeom prst="rect">
            <a:avLst/>
          </a:prstGeom>
          <a:noFill/>
          <a:ln>
            <a:noFill/>
          </a:ln>
        </p:spPr>
        <p:txBody>
          <a:bodyPr anchorCtr="0" anchor="t" bIns="45700" lIns="91425" spcFirstLastPara="1" rIns="91425" wrap="square" tIns="45700">
            <a:normAutofit fontScale="70000" lnSpcReduction="20000"/>
          </a:bodyPr>
          <a:lstStyle/>
          <a:p>
            <a:pPr indent="0" lvl="0" marL="114300" rtl="0" algn="l">
              <a:lnSpc>
                <a:spcPct val="90000"/>
              </a:lnSpc>
              <a:spcBef>
                <a:spcPts val="1000"/>
              </a:spcBef>
              <a:spcAft>
                <a:spcPts val="0"/>
              </a:spcAft>
              <a:buSzPct val="55727"/>
              <a:buNone/>
            </a:pPr>
            <a:r>
              <a:rPr lang="en-IE" sz="3800">
                <a:latin typeface="Abel"/>
                <a:ea typeface="Abel"/>
                <a:cs typeface="Abel"/>
                <a:sym typeface="Abel"/>
              </a:rPr>
              <a:t>Πώς να συνδεθείτε με το κοινό σας;</a:t>
            </a:r>
            <a:endParaRPr/>
          </a:p>
          <a:p>
            <a:pPr indent="0" lvl="0" marL="114300" rtl="0" algn="l">
              <a:lnSpc>
                <a:spcPct val="90000"/>
              </a:lnSpc>
              <a:spcBef>
                <a:spcPts val="1000"/>
              </a:spcBef>
              <a:spcAft>
                <a:spcPts val="0"/>
              </a:spcAft>
              <a:buSzPct val="55727"/>
              <a:buNone/>
            </a:pPr>
            <a:r>
              <a:t/>
            </a:r>
            <a:endParaRPr sz="3800">
              <a:latin typeface="Abel"/>
              <a:ea typeface="Abel"/>
              <a:cs typeface="Abel"/>
              <a:sym typeface="Abel"/>
            </a:endParaRPr>
          </a:p>
          <a:p>
            <a:pPr indent="0" lvl="0" marL="114300" rtl="0" algn="l">
              <a:lnSpc>
                <a:spcPct val="90000"/>
              </a:lnSpc>
              <a:spcBef>
                <a:spcPts val="1000"/>
              </a:spcBef>
              <a:spcAft>
                <a:spcPts val="0"/>
              </a:spcAft>
              <a:buSzPct val="55727"/>
              <a:buNone/>
            </a:pPr>
            <a:r>
              <a:rPr lang="en-IE" sz="3800">
                <a:latin typeface="Abel"/>
                <a:ea typeface="Abel"/>
                <a:cs typeface="Abel"/>
                <a:sym typeface="Abel"/>
              </a:rPr>
              <a:t>Η συναισθηματική σύνδεση είναι αυτό που κάνει μια ιστορία αξιομνημόνευτη και ελκυστική. Προκειμένου να αλληλεπιδράσετε και να συνδεθείτε με το κοινό σας, οι ιστορίες πρέπει:</a:t>
            </a:r>
            <a:endParaRPr sz="3800">
              <a:latin typeface="Abel"/>
              <a:ea typeface="Abel"/>
              <a:cs typeface="Abel"/>
              <a:sym typeface="Abel"/>
            </a:endParaRPr>
          </a:p>
          <a:p>
            <a:pPr indent="0" lvl="0" marL="114300" rtl="0" algn="l">
              <a:lnSpc>
                <a:spcPct val="90000"/>
              </a:lnSpc>
              <a:spcBef>
                <a:spcPts val="1000"/>
              </a:spcBef>
              <a:spcAft>
                <a:spcPts val="0"/>
              </a:spcAft>
              <a:buSzPct val="55727"/>
              <a:buNone/>
            </a:pPr>
            <a:r>
              <a:t/>
            </a:r>
            <a:endParaRPr sz="2400">
              <a:latin typeface="Abel"/>
              <a:ea typeface="Abel"/>
              <a:cs typeface="Abel"/>
              <a:sym typeface="Abel"/>
            </a:endParaRPr>
          </a:p>
          <a:p>
            <a:pPr indent="-332814" lvl="0" marL="457200" rtl="0" algn="l">
              <a:lnSpc>
                <a:spcPct val="90000"/>
              </a:lnSpc>
              <a:spcBef>
                <a:spcPts val="1000"/>
              </a:spcBef>
              <a:spcAft>
                <a:spcPts val="0"/>
              </a:spcAft>
              <a:buSzPct val="66176"/>
              <a:buChar char="•"/>
            </a:pPr>
            <a:r>
              <a:rPr lang="en-IE" sz="3200">
                <a:latin typeface="Abel"/>
                <a:ea typeface="Abel"/>
                <a:cs typeface="Abel"/>
                <a:sym typeface="Abel"/>
              </a:rPr>
              <a:t>να είναι προσωπικές</a:t>
            </a:r>
            <a:endParaRPr/>
          </a:p>
          <a:p>
            <a:pPr indent="-332814" lvl="0" marL="457200" rtl="0" algn="l">
              <a:lnSpc>
                <a:spcPct val="90000"/>
              </a:lnSpc>
              <a:spcBef>
                <a:spcPts val="1000"/>
              </a:spcBef>
              <a:spcAft>
                <a:spcPts val="0"/>
              </a:spcAft>
              <a:buSzPct val="66176"/>
              <a:buChar char="•"/>
            </a:pPr>
            <a:r>
              <a:rPr lang="en-IE" sz="3200">
                <a:latin typeface="Abel"/>
                <a:ea typeface="Abel"/>
                <a:cs typeface="Abel"/>
                <a:sym typeface="Abel"/>
              </a:rPr>
              <a:t>να είναι σύντομες και περιεκτικές</a:t>
            </a:r>
            <a:endParaRPr/>
          </a:p>
          <a:p>
            <a:pPr indent="-332814" lvl="0" marL="457200" rtl="0" algn="l">
              <a:lnSpc>
                <a:spcPct val="90000"/>
              </a:lnSpc>
              <a:spcBef>
                <a:spcPts val="1000"/>
              </a:spcBef>
              <a:spcAft>
                <a:spcPts val="0"/>
              </a:spcAft>
              <a:buSzPct val="66176"/>
              <a:buChar char="•"/>
            </a:pPr>
            <a:r>
              <a:rPr lang="en-IE" sz="3200">
                <a:latin typeface="Abel"/>
                <a:ea typeface="Abel"/>
                <a:cs typeface="Abel"/>
                <a:sym typeface="Abel"/>
              </a:rPr>
              <a:t>να χρησιμοποιείτε εύκολα διαθέσιμες πηγές</a:t>
            </a:r>
            <a:endParaRPr/>
          </a:p>
          <a:p>
            <a:pPr indent="-332814" lvl="0" marL="457200" rtl="0" algn="l">
              <a:lnSpc>
                <a:spcPct val="90000"/>
              </a:lnSpc>
              <a:spcBef>
                <a:spcPts val="1000"/>
              </a:spcBef>
              <a:spcAft>
                <a:spcPts val="0"/>
              </a:spcAft>
              <a:buSzPct val="66176"/>
              <a:buChar char="•"/>
            </a:pPr>
            <a:r>
              <a:rPr lang="en-IE" sz="3200">
                <a:latin typeface="Abel"/>
                <a:ea typeface="Abel"/>
                <a:cs typeface="Abel"/>
                <a:sym typeface="Abel"/>
              </a:rPr>
              <a:t>να περιλαμβάνουν καθολικά στοιχεία</a:t>
            </a:r>
            <a:endParaRPr/>
          </a:p>
          <a:p>
            <a:pPr indent="-332814" lvl="0" marL="457200" rtl="0" algn="l">
              <a:lnSpc>
                <a:spcPct val="90000"/>
              </a:lnSpc>
              <a:spcBef>
                <a:spcPts val="1000"/>
              </a:spcBef>
              <a:spcAft>
                <a:spcPts val="0"/>
              </a:spcAft>
              <a:buSzPct val="66176"/>
              <a:buChar char="•"/>
            </a:pPr>
            <a:r>
              <a:rPr lang="en-IE" sz="3200">
                <a:latin typeface="Abel"/>
                <a:ea typeface="Abel"/>
                <a:cs typeface="Abel"/>
                <a:sym typeface="Abel"/>
              </a:rPr>
              <a:t>να περιλαμβάνουν συνεργασία σε διάφορα επίπεδα (να επιτρέπουν στα μέλη να γράφουν σχόλια)</a:t>
            </a:r>
            <a:endParaRPr>
              <a:latin typeface="Abel"/>
              <a:ea typeface="Abel"/>
              <a:cs typeface="Abel"/>
              <a:sym typeface="Abel"/>
            </a:endParaRPr>
          </a:p>
        </p:txBody>
      </p:sp>
      <p:pic>
        <p:nvPicPr>
          <p:cNvPr descr="Text&#10;&#10;Description automatically generated" id="656" name="Google Shape;656;p66"/>
          <p:cNvPicPr preferRelativeResize="0"/>
          <p:nvPr/>
        </p:nvPicPr>
        <p:blipFill rotWithShape="1">
          <a:blip r:embed="rId4">
            <a:alphaModFix/>
          </a:blip>
          <a:srcRect b="0" l="0" r="0" t="0"/>
          <a:stretch/>
        </p:blipFill>
        <p:spPr>
          <a:xfrm>
            <a:off x="147484" y="6255570"/>
            <a:ext cx="1964299" cy="427819"/>
          </a:xfrm>
          <a:prstGeom prst="rect">
            <a:avLst/>
          </a:prstGeom>
          <a:noFill/>
          <a:ln>
            <a:noFill/>
          </a:ln>
        </p:spPr>
      </p:pic>
      <p:pic>
        <p:nvPicPr>
          <p:cNvPr id="657" name="Google Shape;657;p66"/>
          <p:cNvPicPr preferRelativeResize="0"/>
          <p:nvPr/>
        </p:nvPicPr>
        <p:blipFill rotWithShape="1">
          <a:blip r:embed="rId5">
            <a:alphaModFix/>
          </a:blip>
          <a:srcRect b="0" l="0" r="0" t="0"/>
          <a:stretch/>
        </p:blipFill>
        <p:spPr>
          <a:xfrm>
            <a:off x="11481619" y="152449"/>
            <a:ext cx="462675" cy="70919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0000"/>
          </a:blip>
          <a:stretch>
            <a:fillRect/>
          </a:stretch>
        </a:blipFill>
      </p:bgPr>
    </p:bg>
    <p:spTree>
      <p:nvGrpSpPr>
        <p:cNvPr id="661" name="Shape 661"/>
        <p:cNvGrpSpPr/>
        <p:nvPr/>
      </p:nvGrpSpPr>
      <p:grpSpPr>
        <a:xfrm>
          <a:off x="0" y="0"/>
          <a:ext cx="0" cy="0"/>
          <a:chOff x="0" y="0"/>
          <a:chExt cx="0" cy="0"/>
        </a:xfrm>
      </p:grpSpPr>
      <p:sp>
        <p:nvSpPr>
          <p:cNvPr id="662" name="Google Shape;662;p67"/>
          <p:cNvSpPr txBox="1"/>
          <p:nvPr>
            <p:ph type="title"/>
          </p:nvPr>
        </p:nvSpPr>
        <p:spPr>
          <a:xfrm>
            <a:off x="838200" y="270642"/>
            <a:ext cx="10515600" cy="14735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lang="en-IE">
                <a:latin typeface="Abel"/>
                <a:ea typeface="Abel"/>
                <a:cs typeface="Abel"/>
                <a:sym typeface="Abel"/>
              </a:rPr>
              <a:t>Η δύναμη της ψηφιακής αφήγησης</a:t>
            </a:r>
            <a:endParaRPr b="1"/>
          </a:p>
        </p:txBody>
      </p:sp>
      <p:sp>
        <p:nvSpPr>
          <p:cNvPr id="663" name="Google Shape;663;p67"/>
          <p:cNvSpPr txBox="1"/>
          <p:nvPr>
            <p:ph idx="1" type="body"/>
          </p:nvPr>
        </p:nvSpPr>
        <p:spPr>
          <a:xfrm>
            <a:off x="838200" y="1475965"/>
            <a:ext cx="10515600" cy="4917256"/>
          </a:xfrm>
          <a:prstGeom prst="rect">
            <a:avLst/>
          </a:prstGeom>
          <a:noFill/>
          <a:ln>
            <a:noFill/>
          </a:ln>
        </p:spPr>
        <p:txBody>
          <a:bodyPr anchorCtr="0" anchor="t" bIns="45700" lIns="91425" spcFirstLastPara="1" rIns="91425" wrap="square" tIns="45700">
            <a:normAutofit fontScale="85000" lnSpcReduction="20000"/>
          </a:bodyPr>
          <a:lstStyle/>
          <a:p>
            <a:pPr indent="0" lvl="0" marL="114300" rtl="0" algn="l">
              <a:lnSpc>
                <a:spcPct val="90000"/>
              </a:lnSpc>
              <a:spcBef>
                <a:spcPts val="1000"/>
              </a:spcBef>
              <a:spcAft>
                <a:spcPts val="0"/>
              </a:spcAft>
              <a:buSzPct val="55597"/>
              <a:buNone/>
            </a:pPr>
            <a:r>
              <a:rPr lang="en-IE" sz="3500">
                <a:latin typeface="Abel"/>
                <a:ea typeface="Abel"/>
                <a:cs typeface="Abel"/>
                <a:sym typeface="Abel"/>
              </a:rPr>
              <a:t>Γιατί είναι σημαντική η αφήγηση ιστοριών;</a:t>
            </a:r>
            <a:endParaRPr sz="3500">
              <a:latin typeface="Abel"/>
              <a:ea typeface="Abel"/>
              <a:cs typeface="Abel"/>
              <a:sym typeface="Abel"/>
            </a:endParaRPr>
          </a:p>
          <a:p>
            <a:pPr indent="0" lvl="0" marL="114300" rtl="0" algn="l">
              <a:lnSpc>
                <a:spcPct val="90000"/>
              </a:lnSpc>
              <a:spcBef>
                <a:spcPts val="1000"/>
              </a:spcBef>
              <a:spcAft>
                <a:spcPts val="0"/>
              </a:spcAft>
              <a:buSzPct val="55597"/>
              <a:buNone/>
            </a:pPr>
            <a:r>
              <a:t/>
            </a:r>
            <a:endParaRPr sz="3500">
              <a:latin typeface="Abel"/>
              <a:ea typeface="Abel"/>
              <a:cs typeface="Abel"/>
              <a:sym typeface="Abel"/>
            </a:endParaRPr>
          </a:p>
          <a:p>
            <a:pPr indent="-342900" lvl="0" marL="457200" rtl="0" algn="l">
              <a:lnSpc>
                <a:spcPct val="90000"/>
              </a:lnSpc>
              <a:spcBef>
                <a:spcPts val="1000"/>
              </a:spcBef>
              <a:spcAft>
                <a:spcPts val="0"/>
              </a:spcAft>
              <a:buSzPct val="60810"/>
              <a:buChar char="•"/>
            </a:pPr>
            <a:r>
              <a:rPr lang="en-IE" sz="3200">
                <a:latin typeface="Abel"/>
                <a:ea typeface="Abel"/>
                <a:cs typeface="Abel"/>
                <a:sym typeface="Abel"/>
              </a:rPr>
              <a:t>παρέχει ένα φόρουμ για τους ανθρώπους</a:t>
            </a:r>
            <a:endParaRPr/>
          </a:p>
          <a:p>
            <a:pPr indent="-237868" lvl="0" marL="457200" rtl="0" algn="l">
              <a:lnSpc>
                <a:spcPct val="90000"/>
              </a:lnSpc>
              <a:spcBef>
                <a:spcPts val="1000"/>
              </a:spcBef>
              <a:spcAft>
                <a:spcPts val="0"/>
              </a:spcAft>
              <a:buSzPct val="60810"/>
              <a:buNone/>
            </a:pPr>
            <a:r>
              <a:t/>
            </a:r>
            <a:endParaRPr sz="3200">
              <a:latin typeface="Abel"/>
              <a:ea typeface="Abel"/>
              <a:cs typeface="Abel"/>
              <a:sym typeface="Abel"/>
            </a:endParaRPr>
          </a:p>
          <a:p>
            <a:pPr indent="-342900" lvl="0" marL="457200" rtl="0" algn="l">
              <a:lnSpc>
                <a:spcPct val="90000"/>
              </a:lnSpc>
              <a:spcBef>
                <a:spcPts val="1000"/>
              </a:spcBef>
              <a:spcAft>
                <a:spcPts val="0"/>
              </a:spcAft>
              <a:buSzPct val="60810"/>
              <a:buChar char="•"/>
            </a:pPr>
            <a:r>
              <a:rPr lang="en-IE" sz="3200">
                <a:latin typeface="Abel"/>
                <a:ea typeface="Abel"/>
                <a:cs typeface="Abel"/>
                <a:sym typeface="Abel"/>
              </a:rPr>
              <a:t>συμβάλλει στην ενίσχυση της αίσθησης σύνδεσης με την κοινωνία ή την τοπική κοινότητα</a:t>
            </a:r>
            <a:endParaRPr/>
          </a:p>
          <a:p>
            <a:pPr indent="-237868" lvl="0" marL="457200" rtl="0" algn="l">
              <a:lnSpc>
                <a:spcPct val="90000"/>
              </a:lnSpc>
              <a:spcBef>
                <a:spcPts val="1000"/>
              </a:spcBef>
              <a:spcAft>
                <a:spcPts val="0"/>
              </a:spcAft>
              <a:buSzPct val="60810"/>
              <a:buNone/>
            </a:pPr>
            <a:r>
              <a:t/>
            </a:r>
            <a:endParaRPr sz="3200">
              <a:latin typeface="Abel"/>
              <a:ea typeface="Abel"/>
              <a:cs typeface="Abel"/>
              <a:sym typeface="Abel"/>
            </a:endParaRPr>
          </a:p>
          <a:p>
            <a:pPr indent="-342900" lvl="0" marL="457200" rtl="0" algn="l">
              <a:lnSpc>
                <a:spcPct val="90000"/>
              </a:lnSpc>
              <a:spcBef>
                <a:spcPts val="1000"/>
              </a:spcBef>
              <a:spcAft>
                <a:spcPts val="0"/>
              </a:spcAft>
              <a:buSzPct val="60810"/>
              <a:buChar char="•"/>
            </a:pPr>
            <a:r>
              <a:rPr lang="en-IE" sz="3200">
                <a:latin typeface="Abel"/>
                <a:ea typeface="Abel"/>
                <a:cs typeface="Abel"/>
                <a:sym typeface="Abel"/>
              </a:rPr>
              <a:t>παρέχει κοινωνικές ευκαιρίες σε ανθρώπους που θέλουν να μοιραστούν τις προσωπικές τους εμπειρίες</a:t>
            </a:r>
            <a:endParaRPr/>
          </a:p>
          <a:p>
            <a:pPr indent="-237868" lvl="0" marL="457200" rtl="0" algn="l">
              <a:lnSpc>
                <a:spcPct val="90000"/>
              </a:lnSpc>
              <a:spcBef>
                <a:spcPts val="1000"/>
              </a:spcBef>
              <a:spcAft>
                <a:spcPts val="0"/>
              </a:spcAft>
              <a:buSzPct val="60810"/>
              <a:buNone/>
            </a:pPr>
            <a:r>
              <a:t/>
            </a:r>
            <a:endParaRPr sz="3200">
              <a:latin typeface="Abel"/>
              <a:ea typeface="Abel"/>
              <a:cs typeface="Abel"/>
              <a:sym typeface="Abel"/>
            </a:endParaRPr>
          </a:p>
          <a:p>
            <a:pPr indent="-342900" lvl="0" marL="457200" rtl="0" algn="l">
              <a:lnSpc>
                <a:spcPct val="90000"/>
              </a:lnSpc>
              <a:spcBef>
                <a:spcPts val="1000"/>
              </a:spcBef>
              <a:spcAft>
                <a:spcPts val="0"/>
              </a:spcAft>
              <a:buSzPct val="60810"/>
              <a:buChar char="•"/>
            </a:pPr>
            <a:r>
              <a:rPr lang="en-IE" sz="3200">
                <a:latin typeface="Abel"/>
                <a:ea typeface="Abel"/>
                <a:cs typeface="Abel"/>
                <a:sym typeface="Abel"/>
              </a:rPr>
              <a:t>συμβάλλει στην ανταλλαγή πολιτισμού, ταυτότητας και ιστορίας</a:t>
            </a:r>
            <a:endParaRPr sz="3200">
              <a:latin typeface="Abel"/>
              <a:ea typeface="Abel"/>
              <a:cs typeface="Abel"/>
              <a:sym typeface="Abel"/>
            </a:endParaRPr>
          </a:p>
        </p:txBody>
      </p:sp>
      <p:pic>
        <p:nvPicPr>
          <p:cNvPr descr="Text&#10;&#10;Description automatically generated" id="664" name="Google Shape;664;p67"/>
          <p:cNvPicPr preferRelativeResize="0"/>
          <p:nvPr/>
        </p:nvPicPr>
        <p:blipFill rotWithShape="1">
          <a:blip r:embed="rId4">
            <a:alphaModFix/>
          </a:blip>
          <a:srcRect b="0" l="0" r="0" t="0"/>
          <a:stretch/>
        </p:blipFill>
        <p:spPr>
          <a:xfrm>
            <a:off x="127819" y="6256901"/>
            <a:ext cx="1964299" cy="427819"/>
          </a:xfrm>
          <a:prstGeom prst="rect">
            <a:avLst/>
          </a:prstGeom>
          <a:noFill/>
          <a:ln>
            <a:noFill/>
          </a:ln>
        </p:spPr>
      </p:pic>
      <p:pic>
        <p:nvPicPr>
          <p:cNvPr id="665" name="Google Shape;665;p67"/>
          <p:cNvPicPr preferRelativeResize="0"/>
          <p:nvPr/>
        </p:nvPicPr>
        <p:blipFill rotWithShape="1">
          <a:blip r:embed="rId5">
            <a:alphaModFix/>
          </a:blip>
          <a:srcRect b="0" l="0" r="0" t="0"/>
          <a:stretch/>
        </p:blipFill>
        <p:spPr>
          <a:xfrm>
            <a:off x="11481619" y="152449"/>
            <a:ext cx="462675" cy="70919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0000"/>
          </a:blip>
          <a:stretch>
            <a:fillRect/>
          </a:stretch>
        </a:blipFill>
      </p:bgPr>
    </p:bg>
    <p:spTree>
      <p:nvGrpSpPr>
        <p:cNvPr id="669" name="Shape 669"/>
        <p:cNvGrpSpPr/>
        <p:nvPr/>
      </p:nvGrpSpPr>
      <p:grpSpPr>
        <a:xfrm>
          <a:off x="0" y="0"/>
          <a:ext cx="0" cy="0"/>
          <a:chOff x="0" y="0"/>
          <a:chExt cx="0" cy="0"/>
        </a:xfrm>
      </p:grpSpPr>
      <p:sp>
        <p:nvSpPr>
          <p:cNvPr id="670" name="Google Shape;670;p68"/>
          <p:cNvSpPr txBox="1"/>
          <p:nvPr>
            <p:ph type="title"/>
          </p:nvPr>
        </p:nvSpPr>
        <p:spPr>
          <a:xfrm>
            <a:off x="838200" y="173280"/>
            <a:ext cx="10515600" cy="14735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lang="en-IE">
                <a:latin typeface="Abel"/>
                <a:ea typeface="Abel"/>
                <a:cs typeface="Abel"/>
                <a:sym typeface="Abel"/>
              </a:rPr>
              <a:t>Η δύναμη της ψηφιακής αφήγησης</a:t>
            </a:r>
            <a:endParaRPr b="1"/>
          </a:p>
        </p:txBody>
      </p:sp>
      <p:sp>
        <p:nvSpPr>
          <p:cNvPr id="671" name="Google Shape;671;p68"/>
          <p:cNvSpPr txBox="1"/>
          <p:nvPr>
            <p:ph idx="1" type="body"/>
          </p:nvPr>
        </p:nvSpPr>
        <p:spPr>
          <a:xfrm>
            <a:off x="710380" y="1406576"/>
            <a:ext cx="11233913" cy="4917256"/>
          </a:xfrm>
          <a:prstGeom prst="rect">
            <a:avLst/>
          </a:prstGeom>
          <a:noFill/>
          <a:ln>
            <a:noFill/>
          </a:ln>
        </p:spPr>
        <p:txBody>
          <a:bodyPr anchorCtr="0" anchor="t" bIns="45700" lIns="91425" spcFirstLastPara="1" rIns="91425" wrap="square" tIns="45700">
            <a:normAutofit fontScale="92500" lnSpcReduction="20000"/>
          </a:bodyPr>
          <a:lstStyle/>
          <a:p>
            <a:pPr indent="0" lvl="0" marL="114300" rtl="0" algn="l">
              <a:lnSpc>
                <a:spcPct val="90000"/>
              </a:lnSpc>
              <a:spcBef>
                <a:spcPts val="1000"/>
              </a:spcBef>
              <a:spcAft>
                <a:spcPts val="0"/>
              </a:spcAft>
              <a:buSzPct val="60810"/>
              <a:buNone/>
            </a:pPr>
            <a:r>
              <a:rPr lang="en-IE" sz="3200">
                <a:solidFill>
                  <a:srgbClr val="1A1A1A"/>
                </a:solidFill>
                <a:latin typeface="Abel"/>
                <a:ea typeface="Abel"/>
                <a:cs typeface="Abel"/>
                <a:sym typeface="Abel"/>
              </a:rPr>
              <a:t>Κοινή χρήση της πολιτιστικής κληρονομιάς μέσω ψηφιακών σειρών</a:t>
            </a:r>
            <a:endParaRPr/>
          </a:p>
          <a:p>
            <a:pPr indent="0" lvl="0" marL="114300" rtl="0" algn="l">
              <a:lnSpc>
                <a:spcPct val="90000"/>
              </a:lnSpc>
              <a:spcBef>
                <a:spcPts val="1000"/>
              </a:spcBef>
              <a:spcAft>
                <a:spcPts val="0"/>
              </a:spcAft>
              <a:buSzPct val="60810"/>
              <a:buNone/>
            </a:pPr>
            <a:r>
              <a:t/>
            </a:r>
            <a:endParaRPr sz="3200">
              <a:solidFill>
                <a:srgbClr val="1A1A1A"/>
              </a:solidFill>
              <a:latin typeface="Abel"/>
              <a:ea typeface="Abel"/>
              <a:cs typeface="Abel"/>
              <a:sym typeface="Abel"/>
            </a:endParaRPr>
          </a:p>
          <a:p>
            <a:pPr indent="0" lvl="0" marL="114300" rtl="0" algn="l">
              <a:lnSpc>
                <a:spcPct val="90000"/>
              </a:lnSpc>
              <a:spcBef>
                <a:spcPts val="1000"/>
              </a:spcBef>
              <a:spcAft>
                <a:spcPts val="0"/>
              </a:spcAft>
              <a:buSzPct val="60810"/>
              <a:buNone/>
            </a:pPr>
            <a:r>
              <a:rPr lang="en-IE" sz="3200">
                <a:solidFill>
                  <a:srgbClr val="1A1A1A"/>
                </a:solidFill>
                <a:latin typeface="Abel"/>
                <a:ea typeface="Abel"/>
                <a:cs typeface="Abel"/>
                <a:sym typeface="Abel"/>
              </a:rPr>
              <a:t>Οι ιστορίες για την πολιτιστική κληρονομιά είναι πολύ αποτελεσματικές στη δημιουργία ισχυρών εμπειριών και μιας αίσθησης ψυχολογικής εγγύτητας.</a:t>
            </a:r>
            <a:endParaRPr/>
          </a:p>
          <a:p>
            <a:pPr indent="0" lvl="0" marL="114300" rtl="0" algn="l">
              <a:lnSpc>
                <a:spcPct val="90000"/>
              </a:lnSpc>
              <a:spcBef>
                <a:spcPts val="1000"/>
              </a:spcBef>
              <a:spcAft>
                <a:spcPts val="0"/>
              </a:spcAft>
              <a:buSzPct val="60810"/>
              <a:buNone/>
            </a:pPr>
            <a:r>
              <a:t/>
            </a:r>
            <a:endParaRPr sz="3200">
              <a:solidFill>
                <a:srgbClr val="1A1A1A"/>
              </a:solidFill>
              <a:latin typeface="Abel"/>
              <a:ea typeface="Abel"/>
              <a:cs typeface="Abel"/>
              <a:sym typeface="Abel"/>
            </a:endParaRPr>
          </a:p>
          <a:p>
            <a:pPr indent="-342900" lvl="0" marL="457200" rtl="0" algn="l">
              <a:lnSpc>
                <a:spcPct val="90000"/>
              </a:lnSpc>
              <a:spcBef>
                <a:spcPts val="1000"/>
              </a:spcBef>
              <a:spcAft>
                <a:spcPts val="0"/>
              </a:spcAft>
              <a:buSzPct val="60810"/>
              <a:buChar char="•"/>
            </a:pPr>
            <a:r>
              <a:rPr lang="en-IE" sz="3200">
                <a:solidFill>
                  <a:srgbClr val="1A1A1A"/>
                </a:solidFill>
                <a:latin typeface="Abel"/>
                <a:ea typeface="Abel"/>
                <a:cs typeface="Abel"/>
                <a:sym typeface="Abel"/>
              </a:rPr>
              <a:t>Ξυπνούν τις δικές μας προσωπικές αναμνήσεις, συναισθήματα και εμπειρίες.</a:t>
            </a:r>
            <a:endParaRPr/>
          </a:p>
          <a:p>
            <a:pPr indent="-342900" lvl="0" marL="457200" rtl="0" algn="l">
              <a:lnSpc>
                <a:spcPct val="90000"/>
              </a:lnSpc>
              <a:spcBef>
                <a:spcPts val="1000"/>
              </a:spcBef>
              <a:spcAft>
                <a:spcPts val="0"/>
              </a:spcAft>
              <a:buSzPct val="60810"/>
              <a:buChar char="•"/>
            </a:pPr>
            <a:r>
              <a:rPr lang="en-IE" sz="3200">
                <a:solidFill>
                  <a:srgbClr val="1A1A1A"/>
                </a:solidFill>
                <a:latin typeface="Abel"/>
                <a:ea typeface="Abel"/>
                <a:cs typeface="Abel"/>
                <a:sym typeface="Abel"/>
              </a:rPr>
              <a:t>Δημιουργούν ενσυναίσθηση</a:t>
            </a:r>
            <a:endParaRPr/>
          </a:p>
          <a:p>
            <a:pPr indent="-342900" lvl="0" marL="457200" rtl="0" algn="l">
              <a:lnSpc>
                <a:spcPct val="90000"/>
              </a:lnSpc>
              <a:spcBef>
                <a:spcPts val="1000"/>
              </a:spcBef>
              <a:spcAft>
                <a:spcPts val="0"/>
              </a:spcAft>
              <a:buSzPct val="60810"/>
              <a:buChar char="•"/>
            </a:pPr>
            <a:r>
              <a:rPr lang="en-IE" sz="3200">
                <a:solidFill>
                  <a:srgbClr val="1A1A1A"/>
                </a:solidFill>
                <a:latin typeface="Abel"/>
                <a:ea typeface="Abel"/>
                <a:cs typeface="Abel"/>
                <a:sym typeface="Abel"/>
              </a:rPr>
              <a:t>Ενισχύουν τη δέσμευσή μας</a:t>
            </a:r>
            <a:endParaRPr/>
          </a:p>
          <a:p>
            <a:pPr indent="0" lvl="0" marL="114300" rtl="0" algn="l">
              <a:lnSpc>
                <a:spcPct val="90000"/>
              </a:lnSpc>
              <a:spcBef>
                <a:spcPts val="1000"/>
              </a:spcBef>
              <a:spcAft>
                <a:spcPts val="0"/>
              </a:spcAft>
              <a:buSzPct val="108108"/>
              <a:buNone/>
            </a:pPr>
            <a:r>
              <a:t/>
            </a:r>
            <a:endParaRPr sz="1800">
              <a:latin typeface="Calibri"/>
              <a:ea typeface="Calibri"/>
              <a:cs typeface="Calibri"/>
              <a:sym typeface="Calibri"/>
            </a:endParaRPr>
          </a:p>
          <a:p>
            <a:pPr indent="0" lvl="0" marL="114300" rtl="0" algn="l">
              <a:lnSpc>
                <a:spcPct val="90000"/>
              </a:lnSpc>
              <a:spcBef>
                <a:spcPts val="1000"/>
              </a:spcBef>
              <a:spcAft>
                <a:spcPts val="0"/>
              </a:spcAft>
              <a:buSzPct val="60810"/>
              <a:buNone/>
            </a:pPr>
            <a:r>
              <a:t/>
            </a:r>
            <a:endParaRPr sz="3200">
              <a:latin typeface="Abel"/>
              <a:ea typeface="Abel"/>
              <a:cs typeface="Abel"/>
              <a:sym typeface="Abel"/>
            </a:endParaRPr>
          </a:p>
        </p:txBody>
      </p:sp>
      <p:pic>
        <p:nvPicPr>
          <p:cNvPr descr="Text&#10;&#10;Description automatically generated" id="672" name="Google Shape;672;p68"/>
          <p:cNvPicPr preferRelativeResize="0"/>
          <p:nvPr/>
        </p:nvPicPr>
        <p:blipFill rotWithShape="1">
          <a:blip r:embed="rId4">
            <a:alphaModFix/>
          </a:blip>
          <a:srcRect b="0" l="0" r="0" t="0"/>
          <a:stretch/>
        </p:blipFill>
        <p:spPr>
          <a:xfrm>
            <a:off x="127819" y="6256901"/>
            <a:ext cx="1964299" cy="427819"/>
          </a:xfrm>
          <a:prstGeom prst="rect">
            <a:avLst/>
          </a:prstGeom>
          <a:noFill/>
          <a:ln>
            <a:noFill/>
          </a:ln>
        </p:spPr>
      </p:pic>
      <p:pic>
        <p:nvPicPr>
          <p:cNvPr id="673" name="Google Shape;673;p68"/>
          <p:cNvPicPr preferRelativeResize="0"/>
          <p:nvPr/>
        </p:nvPicPr>
        <p:blipFill rotWithShape="1">
          <a:blip r:embed="rId5">
            <a:alphaModFix/>
          </a:blip>
          <a:srcRect b="0" l="0" r="0" t="0"/>
          <a:stretch/>
        </p:blipFill>
        <p:spPr>
          <a:xfrm>
            <a:off x="11481619" y="152449"/>
            <a:ext cx="462675" cy="70919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0000"/>
          </a:blip>
          <a:stretch>
            <a:fillRect/>
          </a:stretch>
        </a:blipFill>
      </p:bgPr>
    </p:bg>
    <p:spTree>
      <p:nvGrpSpPr>
        <p:cNvPr id="677" name="Shape 677"/>
        <p:cNvGrpSpPr/>
        <p:nvPr/>
      </p:nvGrpSpPr>
      <p:grpSpPr>
        <a:xfrm>
          <a:off x="0" y="0"/>
          <a:ext cx="0" cy="0"/>
          <a:chOff x="0" y="0"/>
          <a:chExt cx="0" cy="0"/>
        </a:xfrm>
      </p:grpSpPr>
      <p:sp>
        <p:nvSpPr>
          <p:cNvPr id="678" name="Google Shape;678;p69"/>
          <p:cNvSpPr txBox="1"/>
          <p:nvPr>
            <p:ph type="title"/>
          </p:nvPr>
        </p:nvSpPr>
        <p:spPr>
          <a:xfrm>
            <a:off x="838200" y="342746"/>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lang="en-IE">
                <a:latin typeface="Abel"/>
                <a:ea typeface="Abel"/>
                <a:cs typeface="Abel"/>
                <a:sym typeface="Abel"/>
              </a:rPr>
              <a:t>Η δύναμη της ψηφιακής αφήγησης</a:t>
            </a:r>
            <a:endParaRPr b="1"/>
          </a:p>
        </p:txBody>
      </p:sp>
      <p:sp>
        <p:nvSpPr>
          <p:cNvPr id="679" name="Google Shape;679;p69"/>
          <p:cNvSpPr txBox="1"/>
          <p:nvPr>
            <p:ph idx="1" type="body"/>
          </p:nvPr>
        </p:nvSpPr>
        <p:spPr>
          <a:xfrm>
            <a:off x="710375" y="1668300"/>
            <a:ext cx="10771200" cy="4587300"/>
          </a:xfrm>
          <a:prstGeom prst="rect">
            <a:avLst/>
          </a:prstGeom>
          <a:noFill/>
          <a:ln>
            <a:noFill/>
          </a:ln>
        </p:spPr>
        <p:txBody>
          <a:bodyPr anchorCtr="0" anchor="t" bIns="45700" lIns="91425" spcFirstLastPara="1" rIns="91425" wrap="square" tIns="45700">
            <a:normAutofit fontScale="32500"/>
          </a:bodyPr>
          <a:lstStyle/>
          <a:p>
            <a:pPr indent="0" lvl="0" marL="114300" rtl="0" algn="l">
              <a:lnSpc>
                <a:spcPct val="90000"/>
              </a:lnSpc>
              <a:spcBef>
                <a:spcPts val="1000"/>
              </a:spcBef>
              <a:spcAft>
                <a:spcPts val="0"/>
              </a:spcAft>
              <a:buSzPct val="49896"/>
              <a:buNone/>
            </a:pPr>
            <a:r>
              <a:rPr lang="en-IE" sz="11100">
                <a:latin typeface="Abel"/>
                <a:ea typeface="Abel"/>
                <a:cs typeface="Abel"/>
                <a:sym typeface="Abel"/>
              </a:rPr>
              <a:t>Οι ιστορίες μας επιτρέπουν:</a:t>
            </a:r>
            <a:endParaRPr/>
          </a:p>
          <a:p>
            <a:pPr indent="0" lvl="0" marL="114300" rtl="0" algn="l">
              <a:lnSpc>
                <a:spcPct val="90000"/>
              </a:lnSpc>
              <a:spcBef>
                <a:spcPts val="1000"/>
              </a:spcBef>
              <a:spcAft>
                <a:spcPts val="0"/>
              </a:spcAft>
              <a:buSzPct val="61538"/>
              <a:buNone/>
            </a:pPr>
            <a:r>
              <a:t/>
            </a:r>
            <a:endParaRPr b="1" sz="9000">
              <a:latin typeface="Abel"/>
              <a:ea typeface="Abel"/>
              <a:cs typeface="Abel"/>
              <a:sym typeface="Abel"/>
            </a:endParaRPr>
          </a:p>
          <a:p>
            <a:pPr indent="-342900" lvl="0" marL="457200" rtl="0" algn="l">
              <a:lnSpc>
                <a:spcPct val="107000"/>
              </a:lnSpc>
              <a:spcBef>
                <a:spcPts val="1000"/>
              </a:spcBef>
              <a:spcAft>
                <a:spcPts val="0"/>
              </a:spcAft>
              <a:buSzPct val="56514"/>
              <a:buChar char="•"/>
            </a:pPr>
            <a:r>
              <a:rPr lang="en-IE" sz="9800">
                <a:solidFill>
                  <a:srgbClr val="1A1A1A"/>
                </a:solidFill>
                <a:latin typeface="Abel"/>
                <a:ea typeface="Abel"/>
                <a:cs typeface="Abel"/>
                <a:sym typeface="Abel"/>
              </a:rPr>
              <a:t>να κατανοήσουμε τον κόσμο</a:t>
            </a:r>
            <a:endParaRPr/>
          </a:p>
          <a:p>
            <a:pPr indent="-342900" lvl="0" marL="457200" rtl="0" algn="l">
              <a:lnSpc>
                <a:spcPct val="107000"/>
              </a:lnSpc>
              <a:spcBef>
                <a:spcPts val="1000"/>
              </a:spcBef>
              <a:spcAft>
                <a:spcPts val="0"/>
              </a:spcAft>
              <a:buSzPct val="56514"/>
              <a:buChar char="•"/>
            </a:pPr>
            <a:r>
              <a:rPr lang="en-IE" sz="9800">
                <a:solidFill>
                  <a:srgbClr val="1A1A1A"/>
                </a:solidFill>
                <a:latin typeface="Abel"/>
                <a:ea typeface="Abel"/>
                <a:cs typeface="Abel"/>
                <a:sym typeface="Abel"/>
              </a:rPr>
              <a:t>να μαθαίνουμε και να διευρύνουμε τις γνώσεις μας</a:t>
            </a:r>
            <a:endParaRPr/>
          </a:p>
          <a:p>
            <a:pPr indent="-342900" lvl="0" marL="457200" rtl="0" algn="l">
              <a:lnSpc>
                <a:spcPct val="107000"/>
              </a:lnSpc>
              <a:spcBef>
                <a:spcPts val="1000"/>
              </a:spcBef>
              <a:spcAft>
                <a:spcPts val="0"/>
              </a:spcAft>
              <a:buSzPct val="56514"/>
              <a:buChar char="•"/>
            </a:pPr>
            <a:r>
              <a:rPr lang="en-IE" sz="9800">
                <a:solidFill>
                  <a:srgbClr val="1A1A1A"/>
                </a:solidFill>
                <a:latin typeface="Abel"/>
                <a:ea typeface="Abel"/>
                <a:cs typeface="Abel"/>
                <a:sym typeface="Abel"/>
              </a:rPr>
              <a:t>να προβληματιστούμε και να αλλάξουμε τη συμπεριφορά μας</a:t>
            </a:r>
            <a:endParaRPr/>
          </a:p>
          <a:p>
            <a:pPr indent="-342900" lvl="0" marL="457200" rtl="0" algn="l">
              <a:lnSpc>
                <a:spcPct val="107000"/>
              </a:lnSpc>
              <a:spcBef>
                <a:spcPts val="1000"/>
              </a:spcBef>
              <a:spcAft>
                <a:spcPts val="0"/>
              </a:spcAft>
              <a:buSzPct val="56514"/>
              <a:buChar char="•"/>
            </a:pPr>
            <a:r>
              <a:rPr lang="en-IE" sz="9800">
                <a:solidFill>
                  <a:srgbClr val="1A1A1A"/>
                </a:solidFill>
                <a:latin typeface="Abel"/>
                <a:ea typeface="Abel"/>
                <a:cs typeface="Abel"/>
                <a:sym typeface="Abel"/>
              </a:rPr>
              <a:t>να συναισθανόμαστε και να συνδεόμαστε μεταξύ μας</a:t>
            </a:r>
            <a:endParaRPr/>
          </a:p>
          <a:p>
            <a:pPr indent="-342900" lvl="0" marL="457200" rtl="0" algn="l">
              <a:lnSpc>
                <a:spcPct val="107000"/>
              </a:lnSpc>
              <a:spcBef>
                <a:spcPts val="1000"/>
              </a:spcBef>
              <a:spcAft>
                <a:spcPts val="0"/>
              </a:spcAft>
              <a:buSzPct val="56514"/>
              <a:buChar char="•"/>
            </a:pPr>
            <a:r>
              <a:rPr lang="en-IE" sz="9800">
                <a:solidFill>
                  <a:srgbClr val="1A1A1A"/>
                </a:solidFill>
                <a:latin typeface="Abel"/>
                <a:ea typeface="Abel"/>
                <a:cs typeface="Abel"/>
                <a:sym typeface="Abel"/>
              </a:rPr>
              <a:t>να διατηρούμε τους πολιτισμούς ζωντανούς</a:t>
            </a:r>
            <a:endParaRPr>
              <a:latin typeface="Abel"/>
              <a:ea typeface="Abel"/>
              <a:cs typeface="Abel"/>
              <a:sym typeface="Abel"/>
            </a:endParaRPr>
          </a:p>
        </p:txBody>
      </p:sp>
      <p:pic>
        <p:nvPicPr>
          <p:cNvPr descr="Text&#10;&#10;Description automatically generated" id="680" name="Google Shape;680;p69"/>
          <p:cNvPicPr preferRelativeResize="0"/>
          <p:nvPr/>
        </p:nvPicPr>
        <p:blipFill rotWithShape="1">
          <a:blip r:embed="rId4">
            <a:alphaModFix/>
          </a:blip>
          <a:srcRect b="0" l="0" r="0" t="0"/>
          <a:stretch/>
        </p:blipFill>
        <p:spPr>
          <a:xfrm>
            <a:off x="147484" y="6255570"/>
            <a:ext cx="1964299" cy="427819"/>
          </a:xfrm>
          <a:prstGeom prst="rect">
            <a:avLst/>
          </a:prstGeom>
          <a:noFill/>
          <a:ln>
            <a:noFill/>
          </a:ln>
        </p:spPr>
      </p:pic>
      <p:pic>
        <p:nvPicPr>
          <p:cNvPr id="681" name="Google Shape;681;p69"/>
          <p:cNvPicPr preferRelativeResize="0"/>
          <p:nvPr/>
        </p:nvPicPr>
        <p:blipFill rotWithShape="1">
          <a:blip r:embed="rId5">
            <a:alphaModFix/>
          </a:blip>
          <a:srcRect b="0" l="0" r="0" t="0"/>
          <a:stretch/>
        </p:blipFill>
        <p:spPr>
          <a:xfrm>
            <a:off x="11481619" y="152449"/>
            <a:ext cx="462675" cy="70919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17"/>
          <p:cNvSpPr txBox="1"/>
          <p:nvPr/>
        </p:nvSpPr>
        <p:spPr>
          <a:xfrm>
            <a:off x="3037812" y="6117162"/>
            <a:ext cx="6771640" cy="5539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IE" sz="1000" u="none" cap="none" strike="noStrike">
                <a:solidFill>
                  <a:schemeClr val="dk1"/>
                </a:solidFill>
                <a:latin typeface="Arial"/>
                <a:ea typeface="Arial"/>
                <a:cs typeface="Arial"/>
                <a:sym typeface="Arial"/>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2020-1-FR01-KA227-ADU-095130</a:t>
            </a:r>
            <a:endParaRPr b="0" i="0" sz="1400" u="none" cap="none" strike="noStrike">
              <a:solidFill>
                <a:srgbClr val="000000"/>
              </a:solidFill>
              <a:latin typeface="Arial"/>
              <a:ea typeface="Arial"/>
              <a:cs typeface="Arial"/>
              <a:sym typeface="Arial"/>
            </a:endParaRPr>
          </a:p>
        </p:txBody>
      </p:sp>
      <p:pic>
        <p:nvPicPr>
          <p:cNvPr descr="Text&#10;&#10;Description automatically generated" id="687" name="Google Shape;687;p17"/>
          <p:cNvPicPr preferRelativeResize="0"/>
          <p:nvPr/>
        </p:nvPicPr>
        <p:blipFill rotWithShape="1">
          <a:blip r:embed="rId3">
            <a:alphaModFix/>
          </a:blip>
          <a:srcRect b="0" l="0" r="0" t="0"/>
          <a:stretch/>
        </p:blipFill>
        <p:spPr>
          <a:xfrm>
            <a:off x="235341" y="6242795"/>
            <a:ext cx="1964299" cy="427819"/>
          </a:xfrm>
          <a:prstGeom prst="rect">
            <a:avLst/>
          </a:prstGeom>
          <a:noFill/>
          <a:ln>
            <a:noFill/>
          </a:ln>
        </p:spPr>
      </p:pic>
      <p:sp>
        <p:nvSpPr>
          <p:cNvPr id="688" name="Google Shape;688;p17"/>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689" name="Google Shape;689;p17"/>
          <p:cNvPicPr preferRelativeResize="0"/>
          <p:nvPr/>
        </p:nvPicPr>
        <p:blipFill rotWithShape="1">
          <a:blip r:embed="rId4">
            <a:alphaModFix/>
          </a:blip>
          <a:srcRect b="0" l="0" r="0" t="0"/>
          <a:stretch/>
        </p:blipFill>
        <p:spPr>
          <a:xfrm>
            <a:off x="11374639" y="152449"/>
            <a:ext cx="462675" cy="709197"/>
          </a:xfrm>
          <a:prstGeom prst="rect">
            <a:avLst/>
          </a:prstGeom>
          <a:noFill/>
          <a:ln>
            <a:noFill/>
          </a:ln>
        </p:spPr>
      </p:pic>
      <p:grpSp>
        <p:nvGrpSpPr>
          <p:cNvPr id="690" name="Google Shape;690;p17"/>
          <p:cNvGrpSpPr/>
          <p:nvPr/>
        </p:nvGrpSpPr>
        <p:grpSpPr>
          <a:xfrm>
            <a:off x="2602130" y="3591659"/>
            <a:ext cx="6987740" cy="2019664"/>
            <a:chOff x="1671918" y="2487063"/>
            <a:chExt cx="6453775" cy="1865333"/>
          </a:xfrm>
        </p:grpSpPr>
        <p:pic>
          <p:nvPicPr>
            <p:cNvPr id="691" name="Google Shape;691;p17"/>
            <p:cNvPicPr preferRelativeResize="0"/>
            <p:nvPr/>
          </p:nvPicPr>
          <p:blipFill rotWithShape="1">
            <a:blip r:embed="rId5">
              <a:alphaModFix/>
            </a:blip>
            <a:srcRect b="0" l="0" r="0" t="0"/>
            <a:stretch/>
          </p:blipFill>
          <p:spPr>
            <a:xfrm>
              <a:off x="3628337" y="3554732"/>
              <a:ext cx="1131311" cy="754207"/>
            </a:xfrm>
            <a:prstGeom prst="rect">
              <a:avLst/>
            </a:prstGeom>
            <a:noFill/>
            <a:ln>
              <a:noFill/>
            </a:ln>
          </p:spPr>
        </p:pic>
        <p:pic>
          <p:nvPicPr>
            <p:cNvPr descr="Logo&#10;&#10;Description automatically generated" id="692" name="Google Shape;692;p17"/>
            <p:cNvPicPr preferRelativeResize="0"/>
            <p:nvPr/>
          </p:nvPicPr>
          <p:blipFill rotWithShape="1">
            <a:blip r:embed="rId6">
              <a:alphaModFix/>
            </a:blip>
            <a:srcRect b="0" l="0" r="0" t="0"/>
            <a:stretch/>
          </p:blipFill>
          <p:spPr>
            <a:xfrm>
              <a:off x="6637985" y="3567439"/>
              <a:ext cx="1487708" cy="741500"/>
            </a:xfrm>
            <a:prstGeom prst="rect">
              <a:avLst/>
            </a:prstGeom>
            <a:noFill/>
            <a:ln>
              <a:noFill/>
            </a:ln>
          </p:spPr>
        </p:pic>
        <p:pic>
          <p:nvPicPr>
            <p:cNvPr descr="A picture containing text, first-aid kit, sign&#10;&#10;Description automatically generated" id="693" name="Google Shape;693;p17"/>
            <p:cNvPicPr preferRelativeResize="0"/>
            <p:nvPr/>
          </p:nvPicPr>
          <p:blipFill rotWithShape="1">
            <a:blip r:embed="rId7">
              <a:alphaModFix/>
            </a:blip>
            <a:srcRect b="0" l="0" r="0" t="0"/>
            <a:stretch/>
          </p:blipFill>
          <p:spPr>
            <a:xfrm>
              <a:off x="4572000" y="2510287"/>
              <a:ext cx="594745" cy="853963"/>
            </a:xfrm>
            <a:prstGeom prst="rect">
              <a:avLst/>
            </a:prstGeom>
            <a:noFill/>
            <a:ln>
              <a:noFill/>
            </a:ln>
          </p:spPr>
        </p:pic>
        <p:pic>
          <p:nvPicPr>
            <p:cNvPr descr="A picture containing text&#10;&#10;Description automatically generated" id="694" name="Google Shape;694;p17"/>
            <p:cNvPicPr preferRelativeResize="0"/>
            <p:nvPr/>
          </p:nvPicPr>
          <p:blipFill rotWithShape="1">
            <a:blip r:embed="rId8">
              <a:alphaModFix/>
            </a:blip>
            <a:srcRect b="0" l="0" r="0" t="0"/>
            <a:stretch/>
          </p:blipFill>
          <p:spPr>
            <a:xfrm>
              <a:off x="5827597" y="2487063"/>
              <a:ext cx="1007918" cy="1007918"/>
            </a:xfrm>
            <a:prstGeom prst="rect">
              <a:avLst/>
            </a:prstGeom>
            <a:noFill/>
            <a:ln>
              <a:noFill/>
            </a:ln>
          </p:spPr>
        </p:pic>
        <p:pic>
          <p:nvPicPr>
            <p:cNvPr descr="A picture containing text&#10;&#10;Description automatically generated" id="695" name="Google Shape;695;p17"/>
            <p:cNvPicPr preferRelativeResize="0"/>
            <p:nvPr/>
          </p:nvPicPr>
          <p:blipFill rotWithShape="1">
            <a:blip r:embed="rId9">
              <a:alphaModFix/>
            </a:blip>
            <a:srcRect b="0" l="0" r="0" t="0"/>
            <a:stretch/>
          </p:blipFill>
          <p:spPr>
            <a:xfrm>
              <a:off x="5228359" y="3462417"/>
              <a:ext cx="889979" cy="889979"/>
            </a:xfrm>
            <a:prstGeom prst="rect">
              <a:avLst/>
            </a:prstGeom>
            <a:noFill/>
            <a:ln>
              <a:noFill/>
            </a:ln>
          </p:spPr>
        </p:pic>
        <p:pic>
          <p:nvPicPr>
            <p:cNvPr descr="Logo&#10;&#10;Description automatically generated with medium confidence" id="696" name="Google Shape;696;p17"/>
            <p:cNvPicPr preferRelativeResize="0"/>
            <p:nvPr/>
          </p:nvPicPr>
          <p:blipFill rotWithShape="1">
            <a:blip r:embed="rId10">
              <a:alphaModFix/>
            </a:blip>
            <a:srcRect b="0" l="0" r="0" t="0"/>
            <a:stretch/>
          </p:blipFill>
          <p:spPr>
            <a:xfrm>
              <a:off x="1671918" y="3687222"/>
              <a:ext cx="1487708" cy="607605"/>
            </a:xfrm>
            <a:prstGeom prst="rect">
              <a:avLst/>
            </a:prstGeom>
            <a:noFill/>
            <a:ln>
              <a:noFill/>
            </a:ln>
          </p:spPr>
        </p:pic>
        <p:pic>
          <p:nvPicPr>
            <p:cNvPr descr="Logo&#10;&#10;Description automatically generated with medium confidence" id="697" name="Google Shape;697;p17"/>
            <p:cNvPicPr preferRelativeResize="0"/>
            <p:nvPr/>
          </p:nvPicPr>
          <p:blipFill rotWithShape="1">
            <a:blip r:embed="rId11">
              <a:alphaModFix/>
            </a:blip>
            <a:srcRect b="0" l="0" r="0" t="0"/>
            <a:stretch/>
          </p:blipFill>
          <p:spPr>
            <a:xfrm>
              <a:off x="2822894" y="2510287"/>
              <a:ext cx="1007918" cy="984694"/>
            </a:xfrm>
            <a:prstGeom prst="rect">
              <a:avLst/>
            </a:prstGeom>
            <a:noFill/>
            <a:ln>
              <a:noFill/>
            </a:ln>
          </p:spPr>
        </p:pic>
      </p:grpSp>
      <p:pic>
        <p:nvPicPr>
          <p:cNvPr id="698" name="Google Shape;698;p17"/>
          <p:cNvPicPr preferRelativeResize="0"/>
          <p:nvPr/>
        </p:nvPicPr>
        <p:blipFill rotWithShape="1">
          <a:blip r:embed="rId12">
            <a:alphaModFix/>
          </a:blip>
          <a:srcRect b="0" l="0" r="0" t="0"/>
          <a:stretch/>
        </p:blipFill>
        <p:spPr>
          <a:xfrm>
            <a:off x="5129963" y="398400"/>
            <a:ext cx="1932074" cy="250114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1000"/>
          </a:blip>
          <a:stretch>
            <a:fillRect/>
          </a:stretch>
        </a:blipFill>
      </p:bgPr>
    </p:bg>
    <p:spTree>
      <p:nvGrpSpPr>
        <p:cNvPr id="135" name="Shape 135"/>
        <p:cNvGrpSpPr/>
        <p:nvPr/>
      </p:nvGrpSpPr>
      <p:grpSpPr>
        <a:xfrm>
          <a:off x="0" y="0"/>
          <a:ext cx="0" cy="0"/>
          <a:chOff x="0" y="0"/>
          <a:chExt cx="0" cy="0"/>
        </a:xfrm>
      </p:grpSpPr>
      <p:sp>
        <p:nvSpPr>
          <p:cNvPr id="136" name="Google Shape;136;p30"/>
          <p:cNvSpPr/>
          <p:nvPr/>
        </p:nvSpPr>
        <p:spPr>
          <a:xfrm>
            <a:off x="0" y="6198244"/>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37" name="Google Shape;137;p30"/>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sp>
        <p:nvSpPr>
          <p:cNvPr id="138" name="Google Shape;138;p30"/>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39" name="Google Shape;139;p30"/>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pic>
        <p:nvPicPr>
          <p:cNvPr id="140" name="Google Shape;140;p30"/>
          <p:cNvPicPr preferRelativeResize="0"/>
          <p:nvPr/>
        </p:nvPicPr>
        <p:blipFill rotWithShape="1">
          <a:blip r:embed="rId5">
            <a:alphaModFix/>
          </a:blip>
          <a:srcRect b="0" l="0" r="0" t="0"/>
          <a:stretch/>
        </p:blipFill>
        <p:spPr>
          <a:xfrm>
            <a:off x="853482" y="-13184"/>
            <a:ext cx="857250" cy="5667375"/>
          </a:xfrm>
          <a:prstGeom prst="rect">
            <a:avLst/>
          </a:prstGeom>
          <a:noFill/>
          <a:ln>
            <a:noFill/>
          </a:ln>
        </p:spPr>
      </p:pic>
      <p:sp>
        <p:nvSpPr>
          <p:cNvPr id="141" name="Google Shape;141;p30"/>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42" name="Google Shape;142;p30"/>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143" name="Google Shape;143;p30"/>
          <p:cNvSpPr txBox="1"/>
          <p:nvPr>
            <p:ph type="title"/>
          </p:nvPr>
        </p:nvSpPr>
        <p:spPr>
          <a:xfrm>
            <a:off x="2049516" y="365125"/>
            <a:ext cx="8970437"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IE"/>
              <a:t>Επεξεργασία και παρουσίαση της ιστορίας σας στο διαδίκτυο</a:t>
            </a:r>
            <a:endParaRPr/>
          </a:p>
        </p:txBody>
      </p:sp>
      <p:sp>
        <p:nvSpPr>
          <p:cNvPr id="144" name="Google Shape;144;p30"/>
          <p:cNvSpPr txBox="1"/>
          <p:nvPr/>
        </p:nvSpPr>
        <p:spPr>
          <a:xfrm>
            <a:off x="2123089" y="2616649"/>
            <a:ext cx="7683063"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i="0" lang="en-IE" sz="4400" u="none" cap="none" strike="noStrike">
                <a:solidFill>
                  <a:schemeClr val="accent2"/>
                </a:solidFill>
                <a:latin typeface="Arial Black"/>
                <a:ea typeface="Arial Black"/>
                <a:cs typeface="Arial Black"/>
                <a:sym typeface="Arial Black"/>
              </a:rPr>
              <a:t>Ψηφιακή επεξεργασία</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8" name="Shape 148"/>
        <p:cNvGrpSpPr/>
        <p:nvPr/>
      </p:nvGrpSpPr>
      <p:grpSpPr>
        <a:xfrm>
          <a:off x="0" y="0"/>
          <a:ext cx="0" cy="0"/>
          <a:chOff x="0" y="0"/>
          <a:chExt cx="0" cy="0"/>
        </a:xfrm>
      </p:grpSpPr>
      <p:pic>
        <p:nvPicPr>
          <p:cNvPr descr="A close-up of a microphone&#10;&#10;Description automatically generated with medium confidence" id="149" name="Google Shape;149;p10"/>
          <p:cNvPicPr preferRelativeResize="0"/>
          <p:nvPr/>
        </p:nvPicPr>
        <p:blipFill rotWithShape="1">
          <a:blip r:embed="rId3">
            <a:alphaModFix amt="35000"/>
          </a:blip>
          <a:srcRect b="21588" l="0" r="0" t="40875"/>
          <a:stretch/>
        </p:blipFill>
        <p:spPr>
          <a:xfrm>
            <a:off x="-7" y="-8"/>
            <a:ext cx="12192000" cy="6855958"/>
          </a:xfrm>
          <a:prstGeom prst="rect">
            <a:avLst/>
          </a:prstGeom>
          <a:noFill/>
          <a:ln>
            <a:noFill/>
          </a:ln>
        </p:spPr>
      </p:pic>
      <p:sp>
        <p:nvSpPr>
          <p:cNvPr id="150" name="Google Shape;150;p10"/>
          <p:cNvSpPr txBox="1"/>
          <p:nvPr/>
        </p:nvSpPr>
        <p:spPr>
          <a:xfrm>
            <a:off x="419878" y="2298190"/>
            <a:ext cx="7511142" cy="313222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0" i="0" lang="en-IE" sz="3600" u="none" cap="none" strike="noStrike">
                <a:solidFill>
                  <a:srgbClr val="E1AE44"/>
                </a:solidFill>
                <a:latin typeface="Abel"/>
                <a:ea typeface="Abel"/>
                <a:cs typeface="Abel"/>
                <a:sym typeface="Abel"/>
              </a:rPr>
              <a:t>Ψηφιακή επεξεργασία</a:t>
            </a:r>
            <a:br>
              <a:rPr b="0" i="0" lang="en-IE" sz="2400" u="none" cap="none" strike="noStrike">
                <a:solidFill>
                  <a:srgbClr val="D8D8D8"/>
                </a:solidFill>
                <a:latin typeface="Abel"/>
                <a:ea typeface="Abel"/>
                <a:cs typeface="Abel"/>
                <a:sym typeface="Abel"/>
              </a:rPr>
            </a:br>
            <a:r>
              <a:rPr b="0" i="0" lang="en-IE" sz="2800" u="none" cap="none" strike="noStrike">
                <a:solidFill>
                  <a:srgbClr val="F2F2F2"/>
                </a:solidFill>
                <a:latin typeface="Abel"/>
                <a:ea typeface="Abel"/>
                <a:cs typeface="Abel"/>
                <a:sym typeface="Abel"/>
              </a:rPr>
              <a:t>Η ψηφιακή επεξεργασία είναι η διαδικασία μεταφοράς ταινιών και ήχου σε ένα ψηφιακό πρόγραμμα επεξεργασίας, προκειμένου να επεξεργαστείτε και να κάνετε αλλαγές στα αρχεία πολυμέσων σας. Εδώ συνδυάζετε οπτικά και ηχητικά μέρη, για να δημιουργήσετε και να δημοσιεύσετε ψηφιακό περιεχόμενο.</a:t>
            </a:r>
            <a:endParaRPr b="0" i="0" sz="2800" u="none" cap="none" strike="noStrike">
              <a:solidFill>
                <a:srgbClr val="F2F2F2"/>
              </a:solidFill>
              <a:latin typeface="Abel"/>
              <a:ea typeface="Abel"/>
              <a:cs typeface="Abel"/>
              <a:sym typeface="Abel"/>
            </a:endParaRPr>
          </a:p>
          <a:p>
            <a:pPr indent="0" lvl="0" marL="0" marR="0" rtl="0" algn="l">
              <a:lnSpc>
                <a:spcPct val="90000"/>
              </a:lnSpc>
              <a:spcBef>
                <a:spcPts val="600"/>
              </a:spcBef>
              <a:spcAft>
                <a:spcPts val="0"/>
              </a:spcAft>
              <a:buClr>
                <a:srgbClr val="000000"/>
              </a:buClr>
              <a:buSzPts val="2400"/>
              <a:buFont typeface="Arial"/>
              <a:buNone/>
            </a:pPr>
            <a:r>
              <a:t/>
            </a:r>
            <a:endParaRPr b="0" i="0" sz="2400" u="none" cap="none" strike="noStrike">
              <a:solidFill>
                <a:schemeClr val="lt1"/>
              </a:solidFill>
              <a:latin typeface="Abel"/>
              <a:ea typeface="Abel"/>
              <a:cs typeface="Abel"/>
              <a:sym typeface="Abel"/>
            </a:endParaRPr>
          </a:p>
        </p:txBody>
      </p:sp>
      <p:sp>
        <p:nvSpPr>
          <p:cNvPr id="151" name="Google Shape;151;p10"/>
          <p:cNvSpPr/>
          <p:nvPr/>
        </p:nvSpPr>
        <p:spPr>
          <a:xfrm>
            <a:off x="7525108" y="-2055"/>
            <a:ext cx="4666892" cy="3481643"/>
          </a:xfrm>
          <a:custGeom>
            <a:rect b="b" l="l" r="r" t="t"/>
            <a:pathLst>
              <a:path extrusionOk="0" h="3481643" w="4666892">
                <a:moveTo>
                  <a:pt x="144173" y="0"/>
                </a:moveTo>
                <a:lnTo>
                  <a:pt x="4666892" y="0"/>
                </a:lnTo>
                <a:lnTo>
                  <a:pt x="4666892" y="2512390"/>
                </a:lnTo>
                <a:lnTo>
                  <a:pt x="4657487" y="2524968"/>
                </a:lnTo>
                <a:cubicBezTo>
                  <a:pt x="4175308" y="3109233"/>
                  <a:pt x="3445594" y="3481643"/>
                  <a:pt x="2628900" y="3481643"/>
                </a:cubicBezTo>
                <a:cubicBezTo>
                  <a:pt x="1176999" y="3481643"/>
                  <a:pt x="0" y="2304644"/>
                  <a:pt x="0" y="852743"/>
                </a:cubicBezTo>
                <a:cubicBezTo>
                  <a:pt x="0" y="580512"/>
                  <a:pt x="41379" y="317945"/>
                  <a:pt x="118190" y="70989"/>
                </a:cubicBezTo>
                <a:close/>
              </a:path>
            </a:pathLst>
          </a:custGeom>
          <a:solidFill>
            <a:srgbClr val="FFFFFF">
              <a:alpha val="8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152" name="Google Shape;152;p10"/>
          <p:cNvPicPr preferRelativeResize="0"/>
          <p:nvPr/>
        </p:nvPicPr>
        <p:blipFill rotWithShape="1">
          <a:blip r:embed="rId4">
            <a:alphaModFix/>
          </a:blip>
          <a:srcRect b="25463" l="0" r="0" t="25463"/>
          <a:stretch/>
        </p:blipFill>
        <p:spPr>
          <a:xfrm>
            <a:off x="7689829" y="-2055"/>
            <a:ext cx="4502173" cy="3316924"/>
          </a:xfrm>
          <a:custGeom>
            <a:rect b="b" l="l" r="r" t="t"/>
            <a:pathLst>
              <a:path extrusionOk="0" h="3316924" w="4502173">
                <a:moveTo>
                  <a:pt x="154695" y="0"/>
                </a:moveTo>
                <a:lnTo>
                  <a:pt x="4502173" y="0"/>
                </a:lnTo>
                <a:lnTo>
                  <a:pt x="4502173" y="2237639"/>
                </a:lnTo>
                <a:lnTo>
                  <a:pt x="4365663" y="2420191"/>
                </a:lnTo>
                <a:cubicBezTo>
                  <a:pt x="3913696" y="2967849"/>
                  <a:pt x="3229704" y="3316924"/>
                  <a:pt x="2464181" y="3316924"/>
                </a:cubicBezTo>
                <a:cubicBezTo>
                  <a:pt x="1103251" y="3316924"/>
                  <a:pt x="0" y="2213673"/>
                  <a:pt x="0" y="852743"/>
                </a:cubicBezTo>
                <a:cubicBezTo>
                  <a:pt x="0" y="597569"/>
                  <a:pt x="38787" y="351454"/>
                  <a:pt x="110786" y="119971"/>
                </a:cubicBezTo>
                <a:close/>
              </a:path>
            </a:pathLst>
          </a:custGeom>
          <a:noFill/>
          <a:ln>
            <a:noFill/>
          </a:ln>
        </p:spPr>
      </p:pic>
      <p:sp>
        <p:nvSpPr>
          <p:cNvPr id="153" name="Google Shape;153;p10"/>
          <p:cNvSpPr/>
          <p:nvPr/>
        </p:nvSpPr>
        <p:spPr>
          <a:xfrm>
            <a:off x="8604737" y="3918051"/>
            <a:ext cx="3587263" cy="2939948"/>
          </a:xfrm>
          <a:custGeom>
            <a:rect b="b" l="l" r="r" t="t"/>
            <a:pathLst>
              <a:path extrusionOk="0" h="2939948" w="3587263">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descr="A picture containing text, indoor&#10;&#10;Description automatically generated" id="154" name="Google Shape;154;p10"/>
          <p:cNvPicPr preferRelativeResize="0"/>
          <p:nvPr/>
        </p:nvPicPr>
        <p:blipFill rotWithShape="1">
          <a:blip r:embed="rId5">
            <a:alphaModFix/>
          </a:blip>
          <a:srcRect b="-4" l="0" r="17680" t="0"/>
          <a:stretch/>
        </p:blipFill>
        <p:spPr>
          <a:xfrm>
            <a:off x="8768834" y="4082148"/>
            <a:ext cx="3423175" cy="2775859"/>
          </a:xfrm>
          <a:custGeom>
            <a:rect b="b" l="l" r="r" t="t"/>
            <a:pathLst>
              <a:path extrusionOk="0" h="2775859" w="3423175">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a:noFill/>
          <a:ln>
            <a:noFill/>
          </a:ln>
        </p:spPr>
      </p:pic>
      <p:sp>
        <p:nvSpPr>
          <p:cNvPr id="155" name="Google Shape;155;p10"/>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56" name="Google Shape;156;p10"/>
          <p:cNvPicPr preferRelativeResize="0"/>
          <p:nvPr/>
        </p:nvPicPr>
        <p:blipFill rotWithShape="1">
          <a:blip r:embed="rId6">
            <a:alphaModFix/>
          </a:blip>
          <a:srcRect b="0" l="0" r="0" t="0"/>
          <a:stretch/>
        </p:blipFill>
        <p:spPr>
          <a:xfrm>
            <a:off x="235341" y="6242795"/>
            <a:ext cx="1964299" cy="427819"/>
          </a:xfrm>
          <a:prstGeom prst="rect">
            <a:avLst/>
          </a:prstGeom>
          <a:noFill/>
          <a:ln>
            <a:noFill/>
          </a:ln>
        </p:spPr>
      </p:pic>
      <p:sp>
        <p:nvSpPr>
          <p:cNvPr id="157" name="Google Shape;157;p10"/>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58" name="Google Shape;158;p10"/>
          <p:cNvPicPr preferRelativeResize="0"/>
          <p:nvPr/>
        </p:nvPicPr>
        <p:blipFill rotWithShape="1">
          <a:blip r:embed="rId7">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2" name="Shape 162"/>
        <p:cNvGrpSpPr/>
        <p:nvPr/>
      </p:nvGrpSpPr>
      <p:grpSpPr>
        <a:xfrm>
          <a:off x="0" y="0"/>
          <a:ext cx="0" cy="0"/>
          <a:chOff x="0" y="0"/>
          <a:chExt cx="0" cy="0"/>
        </a:xfrm>
      </p:grpSpPr>
      <p:sp>
        <p:nvSpPr>
          <p:cNvPr id="163" name="Google Shape;163;p31"/>
          <p:cNvSpPr/>
          <p:nvPr/>
        </p:nvSpPr>
        <p:spPr>
          <a:xfrm>
            <a:off x="-1"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cxnSp>
        <p:nvCxnSpPr>
          <p:cNvPr id="164" name="Google Shape;164;p31"/>
          <p:cNvCxnSpPr/>
          <p:nvPr/>
        </p:nvCxnSpPr>
        <p:spPr>
          <a:xfrm rot="10800000">
            <a:off x="1" y="2026340"/>
            <a:ext cx="6095999" cy="0"/>
          </a:xfrm>
          <a:prstGeom prst="straightConnector1">
            <a:avLst/>
          </a:prstGeom>
          <a:noFill/>
          <a:ln cap="flat" cmpd="sng" w="12700">
            <a:solidFill>
              <a:schemeClr val="accent2"/>
            </a:solidFill>
            <a:prstDash val="solid"/>
            <a:round/>
            <a:headEnd len="sm" w="sm" type="none"/>
            <a:tailEnd len="sm" w="sm" type="none"/>
          </a:ln>
        </p:spPr>
      </p:cxnSp>
      <p:sp>
        <p:nvSpPr>
          <p:cNvPr id="165" name="Google Shape;165;p31"/>
          <p:cNvSpPr txBox="1"/>
          <p:nvPr/>
        </p:nvSpPr>
        <p:spPr>
          <a:xfrm>
            <a:off x="186977" y="1981282"/>
            <a:ext cx="6577098" cy="3760259"/>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b="0" i="0" lang="en-IE" sz="3600" u="none" cap="none" strike="noStrike">
                <a:solidFill>
                  <a:srgbClr val="E1AE44"/>
                </a:solidFill>
                <a:latin typeface="Abel"/>
                <a:ea typeface="Abel"/>
                <a:cs typeface="Abel"/>
                <a:sym typeface="Abel"/>
              </a:rPr>
              <a:t>Επιλέγοντας τα σωστά εργαλεία</a:t>
            </a:r>
            <a:br>
              <a:rPr b="0" i="0" lang="en-IE" sz="2000" u="none" cap="none" strike="noStrike">
                <a:solidFill>
                  <a:srgbClr val="D8D8D8"/>
                </a:solidFill>
                <a:latin typeface="Abel"/>
                <a:ea typeface="Abel"/>
                <a:cs typeface="Abel"/>
                <a:sym typeface="Abel"/>
              </a:rPr>
            </a:br>
            <a:r>
              <a:rPr b="0" i="0" lang="en-IE" sz="2400" u="none" cap="none" strike="noStrike">
                <a:solidFill>
                  <a:srgbClr val="F2F2F2"/>
                </a:solidFill>
                <a:latin typeface="Abel"/>
                <a:ea typeface="Abel"/>
                <a:cs typeface="Abel"/>
                <a:sym typeface="Abel"/>
              </a:rPr>
              <a:t>Οι αφηγητές δεν χρειάζεται να χρησιμοποιούν επαγγελματικά εργαλεία - μερικές φορές αρκεί ένα smartphone. Υπάρχουν πολλά δωρεάν εργαλεία ανοιχτού κώδικα διαθέσιμα στο διαδίκτυο για τη δημιουργία και την κοινή χρήση ιστοριών. Κυρίως, θα πρέπει να βρείτε ένα εργαλείο που ταιριάζει καλύτερα με τον σκοπό του έργου σας, τις δεξιότητές σας, τους διαθέσιμους πόρους και τις ανάγκες του κοινού-στόχου σας.</a:t>
            </a:r>
            <a:endParaRPr b="0" i="0" sz="2400" u="none" cap="none" strike="noStrike">
              <a:solidFill>
                <a:srgbClr val="D8D8D8"/>
              </a:solidFill>
              <a:latin typeface="Calibri"/>
              <a:ea typeface="Calibri"/>
              <a:cs typeface="Calibri"/>
              <a:sym typeface="Calibri"/>
            </a:endParaRPr>
          </a:p>
        </p:txBody>
      </p:sp>
      <p:pic>
        <p:nvPicPr>
          <p:cNvPr descr="A sign on a brick wall&#10;&#10;Description automatically generated" id="166" name="Google Shape;166;p31"/>
          <p:cNvPicPr preferRelativeResize="0"/>
          <p:nvPr/>
        </p:nvPicPr>
        <p:blipFill rotWithShape="1">
          <a:blip r:embed="rId3">
            <a:alphaModFix/>
          </a:blip>
          <a:srcRect b="0" l="0" r="0" t="0"/>
          <a:stretch/>
        </p:blipFill>
        <p:spPr>
          <a:xfrm>
            <a:off x="6645193" y="564470"/>
            <a:ext cx="3588640" cy="2395417"/>
          </a:xfrm>
          <a:prstGeom prst="rect">
            <a:avLst/>
          </a:prstGeom>
          <a:noFill/>
          <a:ln>
            <a:noFill/>
          </a:ln>
        </p:spPr>
      </p:pic>
      <p:sp>
        <p:nvSpPr>
          <p:cNvPr id="167" name="Google Shape;167;p31"/>
          <p:cNvSpPr/>
          <p:nvPr/>
        </p:nvSpPr>
        <p:spPr>
          <a:xfrm>
            <a:off x="6431603" y="182859"/>
            <a:ext cx="3996261" cy="3177496"/>
          </a:xfrm>
          <a:prstGeom prst="rect">
            <a:avLst/>
          </a:prstGeom>
          <a:noFill/>
          <a:ln cap="flat" cmpd="sng" w="127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68" name="Google Shape;168;p31"/>
          <p:cNvPicPr preferRelativeResize="0"/>
          <p:nvPr/>
        </p:nvPicPr>
        <p:blipFill rotWithShape="1">
          <a:blip r:embed="rId4">
            <a:alphaModFix/>
          </a:blip>
          <a:srcRect b="7819" l="0" r="0" t="7821"/>
          <a:stretch/>
        </p:blipFill>
        <p:spPr>
          <a:xfrm>
            <a:off x="8038661" y="4113420"/>
            <a:ext cx="3588640" cy="2018225"/>
          </a:xfrm>
          <a:prstGeom prst="rect">
            <a:avLst/>
          </a:prstGeom>
          <a:noFill/>
          <a:ln>
            <a:noFill/>
          </a:ln>
        </p:spPr>
      </p:pic>
      <p:sp>
        <p:nvSpPr>
          <p:cNvPr id="169" name="Google Shape;169;p31"/>
          <p:cNvSpPr/>
          <p:nvPr/>
        </p:nvSpPr>
        <p:spPr>
          <a:xfrm>
            <a:off x="7825071" y="3543213"/>
            <a:ext cx="3996261" cy="3177496"/>
          </a:xfrm>
          <a:prstGeom prst="rect">
            <a:avLst/>
          </a:prstGeom>
          <a:noFill/>
          <a:ln cap="flat" cmpd="sng" w="127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0" name="Google Shape;170;p31"/>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71" name="Google Shape;171;p31"/>
          <p:cNvPicPr preferRelativeResize="0"/>
          <p:nvPr/>
        </p:nvPicPr>
        <p:blipFill rotWithShape="1">
          <a:blip r:embed="rId5">
            <a:alphaModFix/>
          </a:blip>
          <a:srcRect b="0" l="0" r="0" t="0"/>
          <a:stretch/>
        </p:blipFill>
        <p:spPr>
          <a:xfrm>
            <a:off x="235341" y="6242795"/>
            <a:ext cx="1964299" cy="427819"/>
          </a:xfrm>
          <a:prstGeom prst="rect">
            <a:avLst/>
          </a:prstGeom>
          <a:noFill/>
          <a:ln>
            <a:noFill/>
          </a:ln>
        </p:spPr>
      </p:pic>
      <p:sp>
        <p:nvSpPr>
          <p:cNvPr id="172" name="Google Shape;172;p31"/>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73" name="Google Shape;173;p31"/>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1000"/>
          </a:blip>
          <a:stretch>
            <a:fillRect/>
          </a:stretch>
        </a:blipFill>
      </p:bgPr>
    </p:bg>
    <p:spTree>
      <p:nvGrpSpPr>
        <p:cNvPr id="177" name="Shape 177"/>
        <p:cNvGrpSpPr/>
        <p:nvPr/>
      </p:nvGrpSpPr>
      <p:grpSpPr>
        <a:xfrm>
          <a:off x="0" y="0"/>
          <a:ext cx="0" cy="0"/>
          <a:chOff x="0" y="0"/>
          <a:chExt cx="0" cy="0"/>
        </a:xfrm>
      </p:grpSpPr>
      <p:sp>
        <p:nvSpPr>
          <p:cNvPr id="178" name="Google Shape;178;p32"/>
          <p:cNvSpPr/>
          <p:nvPr/>
        </p:nvSpPr>
        <p:spPr>
          <a:xfrm>
            <a:off x="0" y="6198244"/>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79" name="Google Shape;179;p32"/>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sp>
        <p:nvSpPr>
          <p:cNvPr id="180" name="Google Shape;180;p32"/>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81" name="Google Shape;181;p32"/>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pic>
        <p:nvPicPr>
          <p:cNvPr id="182" name="Google Shape;182;p32"/>
          <p:cNvPicPr preferRelativeResize="0"/>
          <p:nvPr/>
        </p:nvPicPr>
        <p:blipFill rotWithShape="1">
          <a:blip r:embed="rId5">
            <a:alphaModFix/>
          </a:blip>
          <a:srcRect b="0" l="0" r="0" t="0"/>
          <a:stretch/>
        </p:blipFill>
        <p:spPr>
          <a:xfrm>
            <a:off x="853482" y="-13184"/>
            <a:ext cx="857250" cy="5667375"/>
          </a:xfrm>
          <a:prstGeom prst="rect">
            <a:avLst/>
          </a:prstGeom>
          <a:noFill/>
          <a:ln>
            <a:noFill/>
          </a:ln>
        </p:spPr>
      </p:pic>
      <p:sp>
        <p:nvSpPr>
          <p:cNvPr id="183" name="Google Shape;183;p32"/>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84" name="Google Shape;184;p32"/>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185" name="Google Shape;185;p32"/>
          <p:cNvSpPr txBox="1"/>
          <p:nvPr>
            <p:ph type="title"/>
          </p:nvPr>
        </p:nvSpPr>
        <p:spPr>
          <a:xfrm>
            <a:off x="2049516" y="365125"/>
            <a:ext cx="8970437"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IE"/>
              <a:t>Επεξεργασία και παρουσίαση της ιστορίας σας στο διαδίκτυο</a:t>
            </a:r>
            <a:endParaRPr/>
          </a:p>
        </p:txBody>
      </p:sp>
      <p:sp>
        <p:nvSpPr>
          <p:cNvPr id="186" name="Google Shape;186;p32"/>
          <p:cNvSpPr txBox="1"/>
          <p:nvPr/>
        </p:nvSpPr>
        <p:spPr>
          <a:xfrm>
            <a:off x="2123089" y="2616649"/>
            <a:ext cx="7683063"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i="0" lang="en-IE" sz="4400" u="none" cap="none" strike="noStrike">
                <a:solidFill>
                  <a:schemeClr val="accent2"/>
                </a:solidFill>
                <a:latin typeface="Arial Black"/>
                <a:ea typeface="Arial Black"/>
                <a:cs typeface="Arial Black"/>
                <a:sym typeface="Arial Black"/>
              </a:rPr>
              <a:t>Λογισμικό ανοικτού κώδικα</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0" name="Shape 190"/>
        <p:cNvGrpSpPr/>
        <p:nvPr/>
      </p:nvGrpSpPr>
      <p:grpSpPr>
        <a:xfrm>
          <a:off x="0" y="0"/>
          <a:ext cx="0" cy="0"/>
          <a:chOff x="0" y="0"/>
          <a:chExt cx="0" cy="0"/>
        </a:xfrm>
      </p:grpSpPr>
      <p:sp>
        <p:nvSpPr>
          <p:cNvPr id="191" name="Google Shape;191;p5"/>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Icon&#10;&#10;Description automatically generated" id="192" name="Google Shape;192;p5"/>
          <p:cNvPicPr preferRelativeResize="0"/>
          <p:nvPr/>
        </p:nvPicPr>
        <p:blipFill rotWithShape="1">
          <a:blip r:embed="rId3">
            <a:alphaModFix/>
          </a:blip>
          <a:srcRect b="0" l="0" r="0" t="0"/>
          <a:stretch/>
        </p:blipFill>
        <p:spPr>
          <a:xfrm>
            <a:off x="8120087" y="-9954"/>
            <a:ext cx="4236194" cy="3917530"/>
          </a:xfrm>
          <a:prstGeom prst="rect">
            <a:avLst/>
          </a:prstGeom>
          <a:noFill/>
          <a:ln>
            <a:noFill/>
          </a:ln>
        </p:spPr>
      </p:pic>
      <p:sp>
        <p:nvSpPr>
          <p:cNvPr id="193" name="Google Shape;193;p5"/>
          <p:cNvSpPr txBox="1"/>
          <p:nvPr>
            <p:ph type="title"/>
          </p:nvPr>
        </p:nvSpPr>
        <p:spPr>
          <a:xfrm>
            <a:off x="2408033" y="4503259"/>
            <a:ext cx="7400985" cy="14004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4400"/>
              <a:buNone/>
            </a:pPr>
            <a:r>
              <a:rPr lang="en-IE" sz="4000">
                <a:solidFill>
                  <a:srgbClr val="E1AE44"/>
                </a:solidFill>
                <a:latin typeface="Abel"/>
                <a:ea typeface="Abel"/>
                <a:cs typeface="Abel"/>
                <a:sym typeface="Abel"/>
              </a:rPr>
              <a:t>Λογισμικό επεξεργασίας ήχου ανοικτού κώδικα</a:t>
            </a:r>
            <a:endParaRPr sz="2800">
              <a:solidFill>
                <a:srgbClr val="E1AE44"/>
              </a:solidFill>
              <a:latin typeface="Calibri"/>
              <a:ea typeface="Calibri"/>
              <a:cs typeface="Calibri"/>
              <a:sym typeface="Calibri"/>
            </a:endParaRPr>
          </a:p>
        </p:txBody>
      </p:sp>
      <p:pic>
        <p:nvPicPr>
          <p:cNvPr descr="Logo&#10;&#10;Description automatically generated with low confidence" id="194" name="Google Shape;194;p5"/>
          <p:cNvPicPr preferRelativeResize="0"/>
          <p:nvPr/>
        </p:nvPicPr>
        <p:blipFill rotWithShape="1">
          <a:blip r:embed="rId4">
            <a:alphaModFix/>
          </a:blip>
          <a:srcRect b="1" l="21419" r="21658" t="0"/>
          <a:stretch/>
        </p:blipFill>
        <p:spPr>
          <a:xfrm>
            <a:off x="30" y="0"/>
            <a:ext cx="4000480" cy="4005933"/>
          </a:xfrm>
          <a:custGeom>
            <a:rect b="b" l="l" r="r" t="t"/>
            <a:pathLst>
              <a:path extrusionOk="0" h="4005943" w="4000500">
                <a:moveTo>
                  <a:pt x="0" y="0"/>
                </a:moveTo>
                <a:lnTo>
                  <a:pt x="4000500" y="0"/>
                </a:lnTo>
                <a:lnTo>
                  <a:pt x="4000500" y="3936797"/>
                </a:lnTo>
                <a:lnTo>
                  <a:pt x="3316514" y="4005943"/>
                </a:lnTo>
                <a:lnTo>
                  <a:pt x="0" y="3964175"/>
                </a:lnTo>
                <a:close/>
              </a:path>
            </a:pathLst>
          </a:custGeom>
          <a:noFill/>
          <a:ln>
            <a:noFill/>
          </a:ln>
        </p:spPr>
      </p:pic>
      <p:pic>
        <p:nvPicPr>
          <p:cNvPr descr="Logo&#10;&#10;Description automatically generated" id="195" name="Google Shape;195;p5"/>
          <p:cNvPicPr preferRelativeResize="0"/>
          <p:nvPr/>
        </p:nvPicPr>
        <p:blipFill rotWithShape="1">
          <a:blip r:embed="rId5">
            <a:alphaModFix/>
          </a:blip>
          <a:srcRect b="2" l="7965" r="16250" t="0"/>
          <a:stretch/>
        </p:blipFill>
        <p:spPr>
          <a:xfrm>
            <a:off x="4034209" y="-9954"/>
            <a:ext cx="4085877" cy="3914287"/>
          </a:xfrm>
          <a:custGeom>
            <a:rect b="b" l="l" r="r" t="t"/>
            <a:pathLst>
              <a:path extrusionOk="0" h="3959032" w="4000500">
                <a:moveTo>
                  <a:pt x="0" y="0"/>
                </a:moveTo>
                <a:lnTo>
                  <a:pt x="4000500" y="0"/>
                </a:lnTo>
                <a:lnTo>
                  <a:pt x="4000500" y="3959032"/>
                </a:lnTo>
                <a:lnTo>
                  <a:pt x="9072" y="3926114"/>
                </a:lnTo>
                <a:lnTo>
                  <a:pt x="0" y="3925346"/>
                </a:lnTo>
                <a:close/>
              </a:path>
            </a:pathLst>
          </a:custGeom>
          <a:noFill/>
          <a:ln>
            <a:noFill/>
          </a:ln>
        </p:spPr>
      </p:pic>
      <p:grpSp>
        <p:nvGrpSpPr>
          <p:cNvPr id="196" name="Google Shape;196;p5"/>
          <p:cNvGrpSpPr/>
          <p:nvPr/>
        </p:nvGrpSpPr>
        <p:grpSpPr>
          <a:xfrm>
            <a:off x="0" y="3528992"/>
            <a:ext cx="12192000" cy="757168"/>
            <a:chOff x="0" y="2959818"/>
            <a:chExt cx="12192000" cy="757168"/>
          </a:xfrm>
        </p:grpSpPr>
        <p:sp>
          <p:nvSpPr>
            <p:cNvPr id="197" name="Google Shape;197;p5"/>
            <p:cNvSpPr/>
            <p:nvPr/>
          </p:nvSpPr>
          <p:spPr>
            <a:xfrm>
              <a:off x="0" y="2959818"/>
              <a:ext cx="12192000" cy="757168"/>
            </a:xfrm>
            <a:custGeom>
              <a:rect b="b" l="l" r="r" t="t"/>
              <a:pathLst>
                <a:path extrusionOk="0" h="757168" w="1219200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a:noFill/>
            </a:ln>
            <a:effectLst>
              <a:outerShdw blurRad="381000" rotWithShape="0" algn="t" dir="5400000" dist="152400">
                <a:srgbClr val="000000">
                  <a:alpha val="941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8" name="Google Shape;198;p5"/>
            <p:cNvSpPr/>
            <p:nvPr/>
          </p:nvSpPr>
          <p:spPr>
            <a:xfrm>
              <a:off x="0" y="2959818"/>
              <a:ext cx="12192000" cy="757168"/>
            </a:xfrm>
            <a:custGeom>
              <a:rect b="b" l="l" r="r" t="t"/>
              <a:pathLst>
                <a:path extrusionOk="0" h="757168" w="1219200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rotWithShape="1">
              <a:blip r:embed="rId6">
                <a:alphaModFix amt="57000"/>
              </a:blip>
              <a:tile algn="tl" flip="none" tx="0" sx="100000" ty="0" sy="100000"/>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199" name="Google Shape;199;p5"/>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00" name="Google Shape;200;p5"/>
          <p:cNvPicPr preferRelativeResize="0"/>
          <p:nvPr/>
        </p:nvPicPr>
        <p:blipFill rotWithShape="1">
          <a:blip r:embed="rId7">
            <a:alphaModFix/>
          </a:blip>
          <a:srcRect b="0" l="0" r="0" t="0"/>
          <a:stretch/>
        </p:blipFill>
        <p:spPr>
          <a:xfrm>
            <a:off x="235341" y="6242795"/>
            <a:ext cx="1964299" cy="427819"/>
          </a:xfrm>
          <a:prstGeom prst="rect">
            <a:avLst/>
          </a:prstGeom>
          <a:noFill/>
          <a:ln>
            <a:noFill/>
          </a:ln>
        </p:spPr>
      </p:pic>
      <p:sp>
        <p:nvSpPr>
          <p:cNvPr id="201" name="Google Shape;201;p5"/>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02" name="Google Shape;202;p5"/>
          <p:cNvPicPr preferRelativeResize="0"/>
          <p:nvPr/>
        </p:nvPicPr>
        <p:blipFill rotWithShape="1">
          <a:blip r:embed="rId8">
            <a:alphaModFix/>
          </a:blip>
          <a:srcRect b="0" l="0" r="0" t="0"/>
          <a:stretch/>
        </p:blipFill>
        <p:spPr>
          <a:xfrm>
            <a:off x="11374639" y="152449"/>
            <a:ext cx="462675" cy="70919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2021-04-20T08:47:25Z</dcterms:created>
  <dc:creator>Gary</dc:creator>
</cp:coreProperties>
</file>