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Arial Black"/>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jVijj94ZXbp6cmts+RKW38winJ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1ED0BA-E33C-4689-A9D0-1336CA22EAD0}">
  <a:tblStyle styleId="{931ED0BA-E33C-4689-A9D0-1336CA22EAD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b="off" i="off"/>
      <a:tcStyle>
        <a:fill>
          <a:solidFill>
            <a:srgbClr val="F8D6CC"/>
          </a:solidFill>
        </a:fill>
      </a:tcStyle>
    </a:band1H>
    <a:band2H>
      <a:tcTxStyle b="off" i="off"/>
    </a:band2H>
    <a:band1V>
      <a:tcTxStyle b="off" i="off"/>
      <a:tcStyle>
        <a:fill>
          <a:solidFill>
            <a:srgbClr val="F8D6CC"/>
          </a:solidFill>
        </a:fill>
      </a:tcStyle>
    </a:band1V>
    <a:band2V>
      <a:tcTxStyle b="off" i="off"/>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b="off" i="off"/>
    </a:neCell>
    <a:nwCell>
      <a:tcTxStyle b="off" i="off"/>
    </a:nwCell>
  </a:tblStyle>
  <a:tblStyle styleId="{D4C712E0-E4BF-41E8-BCAC-8BC4862BCC5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rialBlack-regular.fnt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p:nvPr>
            <p:ph idx="2" type="pic"/>
          </p:nvPr>
        </p:nvSpPr>
        <p:spPr>
          <a:xfrm>
            <a:off x="5183188" y="987425"/>
            <a:ext cx="6172200" cy="4873625"/>
          </a:xfrm>
          <a:prstGeom prst="rect">
            <a:avLst/>
          </a:prstGeom>
          <a:noFill/>
          <a:ln>
            <a:noFill/>
          </a:ln>
        </p:spPr>
      </p:sp>
      <p:sp>
        <p:nvSpPr>
          <p:cNvPr id="64" name="Google Shape;6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7.png"/><Relationship Id="rId11" Type="http://schemas.openxmlformats.org/officeDocument/2006/relationships/image" Target="../media/image19.jpg"/><Relationship Id="rId10" Type="http://schemas.openxmlformats.org/officeDocument/2006/relationships/image" Target="../media/image14.png"/><Relationship Id="rId12" Type="http://schemas.openxmlformats.org/officeDocument/2006/relationships/image" Target="../media/image16.png"/><Relationship Id="rId9" Type="http://schemas.openxmlformats.org/officeDocument/2006/relationships/image" Target="../media/image13.jp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17.png"/><Relationship Id="rId8"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2708976" y="4853355"/>
            <a:ext cx="6774048" cy="582804"/>
          </a:xfrm>
          <a:prstGeom prst="rect">
            <a:avLst/>
          </a:prstGeom>
          <a:noFill/>
          <a:ln>
            <a:noFill/>
          </a:ln>
        </p:spPr>
        <p:txBody>
          <a:bodyPr anchorCtr="0" anchor="b" bIns="45700" lIns="91425" spcFirstLastPara="1" rIns="91425" wrap="square" tIns="45700">
            <a:noAutofit/>
          </a:bodyPr>
          <a:lstStyle/>
          <a:p>
            <a:pPr indent="0" lvl="0" marL="0" rtl="0" algn="ctr">
              <a:lnSpc>
                <a:spcPct val="107000"/>
              </a:lnSpc>
              <a:spcBef>
                <a:spcPts val="0"/>
              </a:spcBef>
              <a:spcAft>
                <a:spcPts val="800"/>
              </a:spcAft>
              <a:buSzPts val="6000"/>
              <a:buNone/>
            </a:pPr>
            <a:br>
              <a:rPr lang="en-IE" sz="2400">
                <a:solidFill>
                  <a:srgbClr val="FF0000"/>
                </a:solidFill>
                <a:latin typeface="Arial Black"/>
                <a:ea typeface="Arial Black"/>
                <a:cs typeface="Arial Black"/>
                <a:sym typeface="Arial Black"/>
              </a:rPr>
            </a:br>
            <a:br>
              <a:rPr lang="en-IE" sz="2400">
                <a:solidFill>
                  <a:srgbClr val="FF0000"/>
                </a:solidFill>
                <a:latin typeface="Arial Black"/>
                <a:ea typeface="Arial Black"/>
                <a:cs typeface="Arial Black"/>
                <a:sym typeface="Arial Black"/>
              </a:rPr>
            </a:br>
            <a:br>
              <a:rPr lang="en-IE" sz="2400">
                <a:solidFill>
                  <a:srgbClr val="FF0000"/>
                </a:solidFill>
                <a:latin typeface="Arial Black"/>
                <a:ea typeface="Arial Black"/>
                <a:cs typeface="Arial Black"/>
                <a:sym typeface="Arial Black"/>
              </a:rPr>
            </a:br>
            <a:br>
              <a:rPr lang="en-IE" sz="2400">
                <a:solidFill>
                  <a:srgbClr val="FF0000"/>
                </a:solidFill>
                <a:latin typeface="Arial Black"/>
                <a:ea typeface="Arial Black"/>
                <a:cs typeface="Arial Black"/>
                <a:sym typeface="Arial Black"/>
              </a:rPr>
            </a:br>
            <a:br>
              <a:rPr lang="en-IE" sz="2400">
                <a:solidFill>
                  <a:srgbClr val="FF0000"/>
                </a:solidFill>
                <a:latin typeface="Arial Black"/>
                <a:ea typeface="Arial Black"/>
                <a:cs typeface="Arial Black"/>
                <a:sym typeface="Arial Black"/>
              </a:rPr>
            </a:br>
            <a:br>
              <a:rPr lang="en-IE" sz="2400">
                <a:solidFill>
                  <a:srgbClr val="FF0000"/>
                </a:solidFill>
                <a:latin typeface="Arial Black"/>
                <a:ea typeface="Arial Black"/>
                <a:cs typeface="Arial Black"/>
                <a:sym typeface="Arial Black"/>
              </a:rPr>
            </a:br>
            <a:br>
              <a:rPr lang="en-IE" sz="2400">
                <a:solidFill>
                  <a:srgbClr val="FF0000"/>
                </a:solidFill>
                <a:latin typeface="Arial Black"/>
                <a:ea typeface="Arial Black"/>
                <a:cs typeface="Arial Black"/>
                <a:sym typeface="Arial Black"/>
              </a:rPr>
            </a:br>
            <a:br>
              <a:rPr lang="en-IE" sz="2400">
                <a:solidFill>
                  <a:srgbClr val="FF0000"/>
                </a:solidFill>
                <a:latin typeface="Arial Black"/>
                <a:ea typeface="Arial Black"/>
                <a:cs typeface="Arial Black"/>
                <a:sym typeface="Arial Black"/>
              </a:rPr>
            </a:br>
            <a:br>
              <a:rPr lang="en-IE" sz="2800">
                <a:latin typeface="Calibri"/>
                <a:ea typeface="Calibri"/>
                <a:cs typeface="Calibri"/>
                <a:sym typeface="Calibri"/>
              </a:rPr>
            </a:br>
            <a:br>
              <a:rPr lang="en-IE" sz="2800">
                <a:latin typeface="Calibri"/>
                <a:ea typeface="Calibri"/>
                <a:cs typeface="Calibri"/>
                <a:sym typeface="Calibri"/>
              </a:rPr>
            </a:br>
            <a:r>
              <a:rPr lang="en-IE" sz="2400">
                <a:solidFill>
                  <a:srgbClr val="FF0000"/>
                </a:solidFill>
                <a:latin typeface="Arial Black"/>
                <a:ea typeface="Arial Black"/>
                <a:cs typeface="Arial Black"/>
                <a:sym typeface="Arial Black"/>
              </a:rPr>
              <a:t>IO2 – Induction Training Programme</a:t>
            </a:r>
            <a:endParaRPr sz="2400"/>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4516017" y="602901"/>
            <a:ext cx="3030296" cy="3697793"/>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IE"/>
              <a:t>Activity Handout (Face-to-face)</a:t>
            </a:r>
            <a:endParaRPr/>
          </a:p>
        </p:txBody>
      </p:sp>
      <p:sp>
        <p:nvSpPr>
          <p:cNvPr id="176" name="Google Shape;176;p31"/>
          <p:cNvSpPr txBox="1"/>
          <p:nvPr>
            <p:ph idx="1" type="body"/>
          </p:nvPr>
        </p:nvSpPr>
        <p:spPr>
          <a:xfrm>
            <a:off x="838200" y="1399593"/>
            <a:ext cx="10515600" cy="4822792"/>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IE"/>
              <a:t>Module Title: Storytelling Circles and African Heritage</a:t>
            </a:r>
            <a:endParaRPr/>
          </a:p>
        </p:txBody>
      </p:sp>
      <p:pic>
        <p:nvPicPr>
          <p:cNvPr descr="Text&#10;&#10;Description automatically generated" id="177" name="Google Shape;177;p3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78" name="Google Shape;178;p31"/>
          <p:cNvPicPr preferRelativeResize="0"/>
          <p:nvPr/>
        </p:nvPicPr>
        <p:blipFill rotWithShape="1">
          <a:blip r:embed="rId4">
            <a:alphaModFix/>
          </a:blip>
          <a:srcRect b="0" l="0" r="0" t="0"/>
          <a:stretch/>
        </p:blipFill>
        <p:spPr>
          <a:xfrm>
            <a:off x="11374639" y="152449"/>
            <a:ext cx="462675" cy="709197"/>
          </a:xfrm>
          <a:prstGeom prst="rect">
            <a:avLst/>
          </a:prstGeom>
          <a:noFill/>
          <a:ln>
            <a:noFill/>
          </a:ln>
        </p:spPr>
      </p:pic>
      <p:graphicFrame>
        <p:nvGraphicFramePr>
          <p:cNvPr id="179" name="Google Shape;179;p31"/>
          <p:cNvGraphicFramePr/>
          <p:nvPr/>
        </p:nvGraphicFramePr>
        <p:xfrm>
          <a:off x="1110343" y="1987421"/>
          <a:ext cx="3000000" cy="3000000"/>
        </p:xfrm>
        <a:graphic>
          <a:graphicData uri="http://schemas.openxmlformats.org/drawingml/2006/table">
            <a:tbl>
              <a:tblPr>
                <a:noFill/>
                <a:tableStyleId>{D4C712E0-E4BF-41E8-BCAC-8BC4862BCC5B}</a:tableStyleId>
              </a:tblPr>
              <a:tblGrid>
                <a:gridCol w="2336275"/>
                <a:gridCol w="2541225"/>
                <a:gridCol w="2064775"/>
                <a:gridCol w="2686925"/>
              </a:tblGrid>
              <a:tr h="756300">
                <a:tc>
                  <a:txBody>
                    <a:bodyPr/>
                    <a:lstStyle/>
                    <a:p>
                      <a:pPr indent="0" lvl="0" marL="0" marR="0" rtl="0" algn="ctr">
                        <a:lnSpc>
                          <a:spcPct val="200000"/>
                        </a:lnSpc>
                        <a:spcBef>
                          <a:spcPts val="0"/>
                        </a:spcBef>
                        <a:spcAft>
                          <a:spcPts val="0"/>
                        </a:spcAft>
                        <a:buNone/>
                      </a:pPr>
                      <a:r>
                        <a:rPr b="1" lang="en-IE" sz="2200" u="none" cap="none" strike="noStrike">
                          <a:latin typeface="Calibri"/>
                          <a:ea typeface="Calibri"/>
                          <a:cs typeface="Calibri"/>
                          <a:sym typeface="Calibri"/>
                        </a:rPr>
                        <a:t>Activity title</a:t>
                      </a:r>
                      <a:endParaRPr sz="2200" u="none" cap="none" strike="noStrike">
                        <a:latin typeface="Calibri"/>
                        <a:ea typeface="Calibri"/>
                        <a:cs typeface="Calibri"/>
                        <a:sym typeface="Calibri"/>
                      </a:endParaRPr>
                    </a:p>
                  </a:txBody>
                  <a:tcPr marT="0" marB="0" marR="62700" marL="62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66"/>
                    </a:solidFill>
                  </a:tcPr>
                </a:tc>
                <a:tc>
                  <a:txBody>
                    <a:bodyPr/>
                    <a:lstStyle/>
                    <a:p>
                      <a:pPr indent="0" lvl="0" marL="0" marR="0" rtl="0" algn="l">
                        <a:lnSpc>
                          <a:spcPct val="107000"/>
                        </a:lnSpc>
                        <a:spcBef>
                          <a:spcPts val="0"/>
                        </a:spcBef>
                        <a:spcAft>
                          <a:spcPts val="0"/>
                        </a:spcAft>
                        <a:buNone/>
                      </a:pPr>
                      <a:r>
                        <a:rPr b="1" i="0" lang="en-IE" sz="2200" u="none" cap="none" strike="noStrike">
                          <a:solidFill>
                            <a:schemeClr val="dk1"/>
                          </a:solidFill>
                          <a:latin typeface="Calibri"/>
                          <a:ea typeface="Calibri"/>
                          <a:cs typeface="Calibri"/>
                          <a:sym typeface="Calibri"/>
                        </a:rPr>
                        <a:t>Working in a multicultural environment</a:t>
                      </a:r>
                      <a:endParaRPr sz="2200" u="none" cap="none" strike="noStrike">
                        <a:latin typeface="Calibri"/>
                        <a:ea typeface="Calibri"/>
                        <a:cs typeface="Calibri"/>
                        <a:sym typeface="Calibri"/>
                      </a:endParaRPr>
                    </a:p>
                  </a:txBody>
                  <a:tcPr marT="0" marB="0" marR="62700" marL="62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IE" sz="2200" u="none" cap="none" strike="noStrike">
                          <a:latin typeface="Calibri"/>
                          <a:ea typeface="Calibri"/>
                          <a:cs typeface="Calibri"/>
                          <a:sym typeface="Calibri"/>
                        </a:rPr>
                        <a:t>Activity number</a:t>
                      </a:r>
                      <a:endParaRPr sz="2200" u="none" cap="none" strike="noStrike">
                        <a:latin typeface="Calibri"/>
                        <a:ea typeface="Calibri"/>
                        <a:cs typeface="Calibri"/>
                        <a:sym typeface="Calibri"/>
                      </a:endParaRPr>
                    </a:p>
                  </a:txBody>
                  <a:tcPr marT="0" marB="0" marR="62700" marL="62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66"/>
                    </a:solidFill>
                  </a:tcPr>
                </a:tc>
                <a:tc>
                  <a:txBody>
                    <a:bodyPr/>
                    <a:lstStyle/>
                    <a:p>
                      <a:pPr indent="0" lvl="0" marL="0" marR="0" rtl="0" algn="l">
                        <a:lnSpc>
                          <a:spcPct val="107000"/>
                        </a:lnSpc>
                        <a:spcBef>
                          <a:spcPts val="0"/>
                        </a:spcBef>
                        <a:spcAft>
                          <a:spcPts val="0"/>
                        </a:spcAft>
                        <a:buNone/>
                      </a:pPr>
                      <a:r>
                        <a:rPr i="1" lang="en-IE" sz="2200" u="none" cap="none" strike="noStrike">
                          <a:latin typeface="Calibri"/>
                          <a:ea typeface="Calibri"/>
                          <a:cs typeface="Calibri"/>
                          <a:sym typeface="Calibri"/>
                        </a:rPr>
                        <a:t>1.2</a:t>
                      </a:r>
                      <a:endParaRPr sz="2200" u="none" cap="none" strike="noStrike">
                        <a:latin typeface="Calibri"/>
                        <a:ea typeface="Calibri"/>
                        <a:cs typeface="Calibri"/>
                        <a:sym typeface="Calibri"/>
                      </a:endParaRPr>
                    </a:p>
                  </a:txBody>
                  <a:tcPr marT="0" marB="0" marR="62700" marL="62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14700">
                <a:tc>
                  <a:txBody>
                    <a:bodyPr/>
                    <a:lstStyle/>
                    <a:p>
                      <a:pPr indent="0" lvl="0" marL="0" marR="0" rtl="0" algn="ctr">
                        <a:lnSpc>
                          <a:spcPct val="107000"/>
                        </a:lnSpc>
                        <a:spcBef>
                          <a:spcPts val="0"/>
                        </a:spcBef>
                        <a:spcAft>
                          <a:spcPts val="0"/>
                        </a:spcAft>
                        <a:buNone/>
                      </a:pPr>
                      <a:r>
                        <a:rPr b="1" lang="en-IE" sz="2200" u="none" cap="none" strike="noStrike">
                          <a:latin typeface="Calibri"/>
                          <a:ea typeface="Calibri"/>
                          <a:cs typeface="Calibri"/>
                          <a:sym typeface="Calibri"/>
                        </a:rPr>
                        <a:t>Description of the activity</a:t>
                      </a:r>
                      <a:endParaRPr sz="2200" u="none" cap="none" strike="noStrike">
                        <a:latin typeface="Calibri"/>
                        <a:ea typeface="Calibri"/>
                        <a:cs typeface="Calibri"/>
                        <a:sym typeface="Calibri"/>
                      </a:endParaRPr>
                    </a:p>
                  </a:txBody>
                  <a:tcPr marT="0" marB="0" marR="62700" marL="62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C66"/>
                    </a:solidFill>
                  </a:tcPr>
                </a:tc>
                <a:tc gridSpan="3">
                  <a:txBody>
                    <a:bodyPr/>
                    <a:lstStyle/>
                    <a:p>
                      <a:pPr indent="0" lvl="0" marL="0" marR="0" rtl="0" algn="l">
                        <a:lnSpc>
                          <a:spcPct val="100000"/>
                        </a:lnSpc>
                        <a:spcBef>
                          <a:spcPts val="0"/>
                        </a:spcBef>
                        <a:spcAft>
                          <a:spcPts val="0"/>
                        </a:spcAft>
                        <a:buNone/>
                      </a:pPr>
                      <a:r>
                        <a:rPr b="0" i="0" lang="en-IE" sz="2200" u="none" cap="none" strike="noStrike">
                          <a:solidFill>
                            <a:schemeClr val="dk1"/>
                          </a:solidFill>
                          <a:latin typeface="Calibri"/>
                          <a:ea typeface="Calibri"/>
                          <a:cs typeface="Calibri"/>
                          <a:sym typeface="Calibri"/>
                        </a:rPr>
                        <a:t>To implement this activity, please follow these steps:</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IE" sz="2200" u="none" cap="none" strike="noStrike">
                          <a:solidFill>
                            <a:schemeClr val="dk1"/>
                          </a:solidFill>
                          <a:latin typeface="Calibri"/>
                          <a:ea typeface="Calibri"/>
                          <a:cs typeface="Calibri"/>
                          <a:sym typeface="Calibri"/>
                        </a:rPr>
                        <a:t>Step 1</a:t>
                      </a:r>
                      <a:r>
                        <a:rPr b="0" i="0" lang="en-IE" sz="2200" u="none" cap="none" strike="noStrike">
                          <a:solidFill>
                            <a:schemeClr val="dk1"/>
                          </a:solidFill>
                          <a:latin typeface="Calibri"/>
                          <a:ea typeface="Calibri"/>
                          <a:cs typeface="Calibri"/>
                          <a:sym typeface="Calibri"/>
                        </a:rPr>
                        <a:t> - Participants have to listen the 4P’s of Story Telling.</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IE" sz="2200" u="none" cap="none" strike="noStrike">
                          <a:solidFill>
                            <a:schemeClr val="dk1"/>
                          </a:solidFill>
                          <a:latin typeface="Calibri"/>
                          <a:ea typeface="Calibri"/>
                          <a:cs typeface="Calibri"/>
                          <a:sym typeface="Calibri"/>
                        </a:rPr>
                        <a:t>Step 2</a:t>
                      </a:r>
                      <a:r>
                        <a:rPr b="0" i="0" lang="en-IE" sz="2200" u="none" cap="none" strike="noStrike">
                          <a:solidFill>
                            <a:schemeClr val="dk1"/>
                          </a:solidFill>
                          <a:latin typeface="Calibri"/>
                          <a:ea typeface="Calibri"/>
                          <a:cs typeface="Calibri"/>
                          <a:sym typeface="Calibri"/>
                        </a:rPr>
                        <a:t> - Participants have to split into pairs and exchange views on the 4p’s.</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IE" sz="2200" u="none" cap="none" strike="noStrike">
                          <a:solidFill>
                            <a:schemeClr val="dk1"/>
                          </a:solidFill>
                          <a:latin typeface="Calibri"/>
                          <a:ea typeface="Calibri"/>
                          <a:cs typeface="Calibri"/>
                          <a:sym typeface="Calibri"/>
                        </a:rPr>
                        <a:t>Step 3</a:t>
                      </a:r>
                      <a:r>
                        <a:rPr b="0" i="0" lang="en-IE" sz="2200" u="none" cap="none" strike="noStrike">
                          <a:solidFill>
                            <a:schemeClr val="dk1"/>
                          </a:solidFill>
                          <a:latin typeface="Calibri"/>
                          <a:ea typeface="Calibri"/>
                          <a:cs typeface="Calibri"/>
                          <a:sym typeface="Calibri"/>
                        </a:rPr>
                        <a:t> - Each participant illustrates her/his answers to the question </a:t>
                      </a:r>
                      <a:r>
                        <a:rPr b="0" i="1" lang="en-IE" sz="2200" u="none" cap="none" strike="noStrike">
                          <a:solidFill>
                            <a:schemeClr val="dk1"/>
                          </a:solidFill>
                          <a:latin typeface="Calibri"/>
                          <a:ea typeface="Calibri"/>
                          <a:cs typeface="Calibri"/>
                          <a:sym typeface="Calibri"/>
                        </a:rPr>
                        <a:t>How to create a story?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IE" sz="2200" u="none" cap="none" strike="noStrike">
                          <a:solidFill>
                            <a:schemeClr val="dk1"/>
                          </a:solidFill>
                          <a:latin typeface="Calibri"/>
                          <a:ea typeface="Calibri"/>
                          <a:cs typeface="Calibri"/>
                          <a:sym typeface="Calibri"/>
                        </a:rPr>
                        <a:t>Step 4</a:t>
                      </a:r>
                      <a:r>
                        <a:rPr b="0" i="0" lang="en-IE" sz="2200" u="none" cap="none" strike="noStrike">
                          <a:solidFill>
                            <a:schemeClr val="dk1"/>
                          </a:solidFill>
                          <a:latin typeface="Calibri"/>
                          <a:ea typeface="Calibri"/>
                          <a:cs typeface="Calibri"/>
                          <a:sym typeface="Calibri"/>
                        </a:rPr>
                        <a:t> – Participants vote on the two definitions they deem most appropriate.</a:t>
                      </a:r>
                      <a:endParaRPr b="0" i="0" sz="2200" u="none" cap="none" strike="noStrike">
                        <a:solidFill>
                          <a:schemeClr val="dk1"/>
                        </a:solidFill>
                        <a:latin typeface="Calibri"/>
                        <a:ea typeface="Calibri"/>
                        <a:cs typeface="Calibri"/>
                        <a:sym typeface="Calibri"/>
                      </a:endParaRPr>
                    </a:p>
                  </a:txBody>
                  <a:tcPr marT="0" marB="0" marR="62700" marL="62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7"/>
          <p:cNvSpPr txBox="1"/>
          <p:nvPr/>
        </p:nvSpPr>
        <p:spPr>
          <a:xfrm>
            <a:off x="3037812"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IE" sz="1000" u="none" cap="none" strike="noStrik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2020-1-FR01-KA227-ADU-095130</a:t>
            </a:r>
            <a:endParaRPr b="0" i="0" sz="1400" u="none" cap="none" strike="noStrike">
              <a:solidFill>
                <a:srgbClr val="000000"/>
              </a:solidFill>
              <a:latin typeface="Arial"/>
              <a:ea typeface="Arial"/>
              <a:cs typeface="Arial"/>
              <a:sym typeface="Arial"/>
            </a:endParaRPr>
          </a:p>
        </p:txBody>
      </p:sp>
      <p:pic>
        <p:nvPicPr>
          <p:cNvPr descr="Text&#10;&#10;Description automatically generated" id="185" name="Google Shape;185;p1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sp>
        <p:nvSpPr>
          <p:cNvPr id="186" name="Google Shape;186;p17"/>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87" name="Google Shape;187;p17"/>
          <p:cNvPicPr preferRelativeResize="0"/>
          <p:nvPr/>
        </p:nvPicPr>
        <p:blipFill rotWithShape="1">
          <a:blip r:embed="rId4">
            <a:alphaModFix/>
          </a:blip>
          <a:srcRect b="0" l="0" r="0" t="0"/>
          <a:stretch/>
        </p:blipFill>
        <p:spPr>
          <a:xfrm>
            <a:off x="11374639" y="152449"/>
            <a:ext cx="462675" cy="709197"/>
          </a:xfrm>
          <a:prstGeom prst="rect">
            <a:avLst/>
          </a:prstGeom>
          <a:noFill/>
          <a:ln>
            <a:noFill/>
          </a:ln>
        </p:spPr>
      </p:pic>
      <p:grpSp>
        <p:nvGrpSpPr>
          <p:cNvPr id="188" name="Google Shape;188;p17"/>
          <p:cNvGrpSpPr/>
          <p:nvPr/>
        </p:nvGrpSpPr>
        <p:grpSpPr>
          <a:xfrm>
            <a:off x="2602130" y="3591659"/>
            <a:ext cx="6987740" cy="2019664"/>
            <a:chOff x="1671918" y="2487063"/>
            <a:chExt cx="6453775" cy="1865333"/>
          </a:xfrm>
        </p:grpSpPr>
        <p:pic>
          <p:nvPicPr>
            <p:cNvPr id="189" name="Google Shape;189;p17"/>
            <p:cNvPicPr preferRelativeResize="0"/>
            <p:nvPr/>
          </p:nvPicPr>
          <p:blipFill rotWithShape="1">
            <a:blip r:embed="rId5">
              <a:alphaModFix/>
            </a:blip>
            <a:srcRect b="0" l="0" r="0" t="0"/>
            <a:stretch/>
          </p:blipFill>
          <p:spPr>
            <a:xfrm>
              <a:off x="3628337" y="3554732"/>
              <a:ext cx="1131311" cy="754207"/>
            </a:xfrm>
            <a:prstGeom prst="rect">
              <a:avLst/>
            </a:prstGeom>
            <a:noFill/>
            <a:ln>
              <a:noFill/>
            </a:ln>
          </p:spPr>
        </p:pic>
        <p:pic>
          <p:nvPicPr>
            <p:cNvPr descr="Logo&#10;&#10;Description automatically generated" id="190" name="Google Shape;190;p17"/>
            <p:cNvPicPr preferRelativeResize="0"/>
            <p:nvPr/>
          </p:nvPicPr>
          <p:blipFill rotWithShape="1">
            <a:blip r:embed="rId6">
              <a:alphaModFix/>
            </a:blip>
            <a:srcRect b="0" l="0" r="0" t="0"/>
            <a:stretch/>
          </p:blipFill>
          <p:spPr>
            <a:xfrm>
              <a:off x="6637985" y="3567439"/>
              <a:ext cx="1487708" cy="741500"/>
            </a:xfrm>
            <a:prstGeom prst="rect">
              <a:avLst/>
            </a:prstGeom>
            <a:noFill/>
            <a:ln>
              <a:noFill/>
            </a:ln>
          </p:spPr>
        </p:pic>
        <p:pic>
          <p:nvPicPr>
            <p:cNvPr descr="A picture containing text, first-aid kit, sign&#10;&#10;Description automatically generated" id="191" name="Google Shape;191;p17"/>
            <p:cNvPicPr preferRelativeResize="0"/>
            <p:nvPr/>
          </p:nvPicPr>
          <p:blipFill rotWithShape="1">
            <a:blip r:embed="rId7">
              <a:alphaModFix/>
            </a:blip>
            <a:srcRect b="0" l="0" r="0" t="0"/>
            <a:stretch/>
          </p:blipFill>
          <p:spPr>
            <a:xfrm>
              <a:off x="4572000" y="2510287"/>
              <a:ext cx="594745" cy="853963"/>
            </a:xfrm>
            <a:prstGeom prst="rect">
              <a:avLst/>
            </a:prstGeom>
            <a:noFill/>
            <a:ln>
              <a:noFill/>
            </a:ln>
          </p:spPr>
        </p:pic>
        <p:pic>
          <p:nvPicPr>
            <p:cNvPr descr="A picture containing text&#10;&#10;Description automatically generated" id="192" name="Google Shape;192;p17"/>
            <p:cNvPicPr preferRelativeResize="0"/>
            <p:nvPr/>
          </p:nvPicPr>
          <p:blipFill rotWithShape="1">
            <a:blip r:embed="rId8">
              <a:alphaModFix/>
            </a:blip>
            <a:srcRect b="0" l="0" r="0" t="0"/>
            <a:stretch/>
          </p:blipFill>
          <p:spPr>
            <a:xfrm>
              <a:off x="5827597" y="2487063"/>
              <a:ext cx="1007918" cy="1007918"/>
            </a:xfrm>
            <a:prstGeom prst="rect">
              <a:avLst/>
            </a:prstGeom>
            <a:noFill/>
            <a:ln>
              <a:noFill/>
            </a:ln>
          </p:spPr>
        </p:pic>
        <p:pic>
          <p:nvPicPr>
            <p:cNvPr descr="A picture containing text&#10;&#10;Description automatically generated" id="193" name="Google Shape;193;p17"/>
            <p:cNvPicPr preferRelativeResize="0"/>
            <p:nvPr/>
          </p:nvPicPr>
          <p:blipFill rotWithShape="1">
            <a:blip r:embed="rId9">
              <a:alphaModFix/>
            </a:blip>
            <a:srcRect b="0" l="0" r="0" t="0"/>
            <a:stretch/>
          </p:blipFill>
          <p:spPr>
            <a:xfrm>
              <a:off x="5228359" y="3462417"/>
              <a:ext cx="889979" cy="889979"/>
            </a:xfrm>
            <a:prstGeom prst="rect">
              <a:avLst/>
            </a:prstGeom>
            <a:noFill/>
            <a:ln>
              <a:noFill/>
            </a:ln>
          </p:spPr>
        </p:pic>
        <p:pic>
          <p:nvPicPr>
            <p:cNvPr descr="Logo&#10;&#10;Description automatically generated with medium confidence" id="194" name="Google Shape;194;p17"/>
            <p:cNvPicPr preferRelativeResize="0"/>
            <p:nvPr/>
          </p:nvPicPr>
          <p:blipFill rotWithShape="1">
            <a:blip r:embed="rId10">
              <a:alphaModFix/>
            </a:blip>
            <a:srcRect b="0" l="0" r="0" t="0"/>
            <a:stretch/>
          </p:blipFill>
          <p:spPr>
            <a:xfrm>
              <a:off x="1671918" y="3687222"/>
              <a:ext cx="1487708" cy="607605"/>
            </a:xfrm>
            <a:prstGeom prst="rect">
              <a:avLst/>
            </a:prstGeom>
            <a:noFill/>
            <a:ln>
              <a:noFill/>
            </a:ln>
          </p:spPr>
        </p:pic>
        <p:pic>
          <p:nvPicPr>
            <p:cNvPr descr="Logo&#10;&#10;Description automatically generated with medium confidence" id="195" name="Google Shape;195;p17"/>
            <p:cNvPicPr preferRelativeResize="0"/>
            <p:nvPr/>
          </p:nvPicPr>
          <p:blipFill rotWithShape="1">
            <a:blip r:embed="rId11">
              <a:alphaModFix/>
            </a:blip>
            <a:srcRect b="0" l="0" r="0" t="0"/>
            <a:stretch/>
          </p:blipFill>
          <p:spPr>
            <a:xfrm>
              <a:off x="2822894" y="2510287"/>
              <a:ext cx="1007918" cy="984694"/>
            </a:xfrm>
            <a:prstGeom prst="rect">
              <a:avLst/>
            </a:prstGeom>
            <a:noFill/>
            <a:ln>
              <a:noFill/>
            </a:ln>
          </p:spPr>
        </p:pic>
      </p:grpSp>
      <p:pic>
        <p:nvPicPr>
          <p:cNvPr id="196" name="Google Shape;196;p17"/>
          <p:cNvPicPr preferRelativeResize="0"/>
          <p:nvPr/>
        </p:nvPicPr>
        <p:blipFill rotWithShape="1">
          <a:blip r:embed="rId12">
            <a:alphaModFix/>
          </a:blip>
          <a:srcRect b="0" l="0" r="0" t="0"/>
          <a:stretch/>
        </p:blipFill>
        <p:spPr>
          <a:xfrm>
            <a:off x="5129963" y="398400"/>
            <a:ext cx="1932074" cy="25011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93" name="Google Shape;93;p2"/>
          <p:cNvPicPr preferRelativeResize="0"/>
          <p:nvPr/>
        </p:nvPicPr>
        <p:blipFill rotWithShape="1">
          <a:blip r:embed="rId4">
            <a:alphaModFix/>
          </a:blip>
          <a:srcRect b="0" l="0" r="0" t="0"/>
          <a:stretch/>
        </p:blipFill>
        <p:spPr>
          <a:xfrm rot="5400000">
            <a:off x="4017640" y="-488420"/>
            <a:ext cx="4156720" cy="7335722"/>
          </a:xfrm>
          <a:prstGeom prst="rect">
            <a:avLst/>
          </a:prstGeom>
          <a:noFill/>
          <a:ln>
            <a:noFill/>
          </a:ln>
        </p:spPr>
      </p:pic>
      <p:sp>
        <p:nvSpPr>
          <p:cNvPr id="94" name="Google Shape;94;p2"/>
          <p:cNvSpPr txBox="1"/>
          <p:nvPr/>
        </p:nvSpPr>
        <p:spPr>
          <a:xfrm>
            <a:off x="2997272" y="2084079"/>
            <a:ext cx="6197455" cy="175428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IE" sz="3600" u="none" cap="none" strike="noStrike">
                <a:solidFill>
                  <a:srgbClr val="FD3259"/>
                </a:solidFill>
                <a:latin typeface="Arial Black"/>
                <a:ea typeface="Arial Black"/>
                <a:cs typeface="Arial Black"/>
                <a:sym typeface="Arial Black"/>
              </a:rPr>
              <a:t>Module 1: Introduction to African Storytelling and Stories F2F </a:t>
            </a:r>
            <a:endParaRPr b="0" i="0" sz="3600" u="none" cap="none" strike="noStrike">
              <a:solidFill>
                <a:srgbClr val="FD3259"/>
              </a:solidFill>
              <a:latin typeface="Arial Black"/>
              <a:ea typeface="Arial Black"/>
              <a:cs typeface="Arial Black"/>
              <a:sym typeface="Arial Black"/>
            </a:endParaRPr>
          </a:p>
        </p:txBody>
      </p:sp>
      <p:sp>
        <p:nvSpPr>
          <p:cNvPr id="95" name="Google Shape;95;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6" name="Google Shape;96;p2"/>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97" name="Google Shape;97;p2"/>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98" name="Google Shape;98;p2"/>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04" name="Google Shape;104;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5" name="Google Shape;105;p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06" name="Google Shape;106;p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7" name="Google Shape;107;p3"/>
          <p:cNvPicPr preferRelativeResize="0"/>
          <p:nvPr/>
        </p:nvPicPr>
        <p:blipFill rotWithShape="1">
          <a:blip r:embed="rId4">
            <a:alphaModFix/>
          </a:blip>
          <a:srcRect b="0" l="0" r="0" t="0"/>
          <a:stretch/>
        </p:blipFill>
        <p:spPr>
          <a:xfrm>
            <a:off x="853482" y="-13184"/>
            <a:ext cx="857250" cy="5667375"/>
          </a:xfrm>
          <a:prstGeom prst="rect">
            <a:avLst/>
          </a:prstGeom>
          <a:noFill/>
          <a:ln>
            <a:noFill/>
          </a:ln>
        </p:spPr>
      </p:pic>
      <p:sp>
        <p:nvSpPr>
          <p:cNvPr id="108" name="Google Shape;108;p3"/>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110" name="Google Shape;1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IE"/>
              <a:t>     </a:t>
            </a:r>
            <a:endParaRPr/>
          </a:p>
        </p:txBody>
      </p:sp>
      <p:sp>
        <p:nvSpPr>
          <p:cNvPr id="111" name="Google Shape;111;p3"/>
          <p:cNvSpPr/>
          <p:nvPr/>
        </p:nvSpPr>
        <p:spPr>
          <a:xfrm>
            <a:off x="2491273" y="3275112"/>
            <a:ext cx="8862528"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4400" u="none" cap="none" strike="noStrike">
                <a:solidFill>
                  <a:srgbClr val="000000"/>
                </a:solidFill>
                <a:latin typeface="Arial"/>
                <a:ea typeface="Arial"/>
                <a:cs typeface="Arial"/>
                <a:sym typeface="Arial"/>
              </a:rPr>
              <a:t>Activity 1.2 Working in a multicultural environment. Duration: 3.5 Hours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Text&#10;&#10;Description automatically generated" id="117" name="Google Shape;117;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pic>
        <p:nvPicPr>
          <p:cNvPr id="118" name="Google Shape;118;p4"/>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graphicFrame>
        <p:nvGraphicFramePr>
          <p:cNvPr id="119" name="Google Shape;119;p4"/>
          <p:cNvGraphicFramePr/>
          <p:nvPr/>
        </p:nvGraphicFramePr>
        <p:xfrm>
          <a:off x="0" y="559"/>
          <a:ext cx="3000000" cy="3000000"/>
        </p:xfrm>
        <a:graphic>
          <a:graphicData uri="http://schemas.openxmlformats.org/drawingml/2006/table">
            <a:tbl>
              <a:tblPr bandRow="1" firstRow="1">
                <a:noFill/>
                <a:tableStyleId>{931ED0BA-E33C-4689-A9D0-1336CA22EAD0}</a:tableStyleId>
              </a:tblPr>
              <a:tblGrid>
                <a:gridCol w="2277725"/>
                <a:gridCol w="2945250"/>
                <a:gridCol w="2945250"/>
                <a:gridCol w="2945250"/>
              </a:tblGrid>
              <a:tr h="1217525">
                <a:tc>
                  <a:txBody>
                    <a:bodyPr/>
                    <a:lstStyle/>
                    <a:p>
                      <a:pPr indent="0" lvl="0" marL="0" marR="0" rtl="0" algn="ctr">
                        <a:lnSpc>
                          <a:spcPct val="100000"/>
                        </a:lnSpc>
                        <a:spcBef>
                          <a:spcPts val="0"/>
                        </a:spcBef>
                        <a:spcAft>
                          <a:spcPts val="0"/>
                        </a:spcAft>
                        <a:buClr>
                          <a:srgbClr val="000000"/>
                        </a:buClr>
                        <a:buSzPts val="2200"/>
                        <a:buFont typeface="Arial"/>
                        <a:buNone/>
                      </a:pPr>
                      <a:r>
                        <a:rPr b="1" i="0" lang="en-IE" sz="2200" u="none" cap="none" strike="noStrike">
                          <a:solidFill>
                            <a:schemeClr val="lt1"/>
                          </a:solidFill>
                          <a:latin typeface="Calibri"/>
                          <a:ea typeface="Calibri"/>
                          <a:cs typeface="Calibri"/>
                          <a:sym typeface="Calibri"/>
                        </a:rPr>
                        <a:t>Working in a multicultural environment</a:t>
                      </a:r>
                      <a:endParaRPr b="1" i="0" sz="22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200"/>
                        <a:buFont typeface="Arial"/>
                        <a:buNone/>
                      </a:pPr>
                      <a:r>
                        <a:t/>
                      </a:r>
                      <a:endParaRPr sz="2200" u="none" cap="none" strike="noStrike"/>
                    </a:p>
                    <a:p>
                      <a:pPr indent="0" lvl="0" marL="0" marR="0" rtl="0" algn="ctr">
                        <a:lnSpc>
                          <a:spcPct val="100000"/>
                        </a:lnSpc>
                        <a:spcBef>
                          <a:spcPts val="0"/>
                        </a:spcBef>
                        <a:spcAft>
                          <a:spcPts val="0"/>
                        </a:spcAft>
                        <a:buClr>
                          <a:srgbClr val="000000"/>
                        </a:buClr>
                        <a:buSzPts val="2200"/>
                        <a:buFont typeface="Arial"/>
                        <a:buNone/>
                      </a:pPr>
                      <a:r>
                        <a:rPr lang="en-IE" sz="2200" u="none" cap="none" strike="noStrike"/>
                        <a:t>Knowledge </a:t>
                      </a:r>
                      <a:endParaRPr sz="2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200"/>
                        <a:buFont typeface="Arial"/>
                        <a:buNone/>
                      </a:pPr>
                      <a:r>
                        <a:t/>
                      </a:r>
                      <a:endParaRPr sz="2200" u="none" cap="none" strike="noStrike"/>
                    </a:p>
                    <a:p>
                      <a:pPr indent="0" lvl="0" marL="0" marR="0" rtl="0" algn="ctr">
                        <a:lnSpc>
                          <a:spcPct val="100000"/>
                        </a:lnSpc>
                        <a:spcBef>
                          <a:spcPts val="0"/>
                        </a:spcBef>
                        <a:spcAft>
                          <a:spcPts val="0"/>
                        </a:spcAft>
                        <a:buClr>
                          <a:srgbClr val="000000"/>
                        </a:buClr>
                        <a:buSzPts val="2200"/>
                        <a:buFont typeface="Arial"/>
                        <a:buNone/>
                      </a:pPr>
                      <a:r>
                        <a:rPr lang="en-IE" sz="2200" u="none" cap="none" strike="noStrike"/>
                        <a:t>Skills </a:t>
                      </a:r>
                      <a:endParaRPr sz="2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200"/>
                        <a:buFont typeface="Arial"/>
                        <a:buNone/>
                      </a:pPr>
                      <a:r>
                        <a:t/>
                      </a:r>
                      <a:endParaRPr sz="2200" u="none" cap="none" strike="noStrike"/>
                    </a:p>
                    <a:p>
                      <a:pPr indent="0" lvl="0" marL="0" marR="0" rtl="0" algn="ctr">
                        <a:lnSpc>
                          <a:spcPct val="100000"/>
                        </a:lnSpc>
                        <a:spcBef>
                          <a:spcPts val="0"/>
                        </a:spcBef>
                        <a:spcAft>
                          <a:spcPts val="0"/>
                        </a:spcAft>
                        <a:buClr>
                          <a:srgbClr val="000000"/>
                        </a:buClr>
                        <a:buSzPts val="2200"/>
                        <a:buFont typeface="Arial"/>
                        <a:buNone/>
                      </a:pPr>
                      <a:r>
                        <a:rPr lang="en-IE" sz="2200" u="none" cap="none" strike="noStrike"/>
                        <a:t>Attitude </a:t>
                      </a:r>
                      <a:endParaRPr sz="2200" u="none" cap="none" strike="noStrike"/>
                    </a:p>
                  </a:txBody>
                  <a:tcPr marT="45725" marB="45725" marR="91450" marL="91450"/>
                </a:tc>
              </a:tr>
              <a:tr h="1479225">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p>
                    <a:p>
                      <a:pPr indent="0" lvl="0" marL="0" marR="0" rtl="0" algn="l">
                        <a:lnSpc>
                          <a:spcPct val="100000"/>
                        </a:lnSpc>
                        <a:spcBef>
                          <a:spcPts val="0"/>
                        </a:spcBef>
                        <a:spcAft>
                          <a:spcPts val="0"/>
                        </a:spcAft>
                        <a:buClr>
                          <a:srgbClr val="000000"/>
                        </a:buClr>
                        <a:buSzPts val="2200"/>
                        <a:buFont typeface="Arial"/>
                        <a:buNone/>
                      </a:pPr>
                      <a:r>
                        <a:t/>
                      </a:r>
                      <a:endParaRPr b="1" sz="2200" u="none" cap="none" strike="noStrike"/>
                    </a:p>
                    <a:p>
                      <a:pPr indent="0" lvl="0" marL="0" marR="0" rtl="0" algn="l">
                        <a:lnSpc>
                          <a:spcPct val="100000"/>
                        </a:lnSpc>
                        <a:spcBef>
                          <a:spcPts val="0"/>
                        </a:spcBef>
                        <a:spcAft>
                          <a:spcPts val="0"/>
                        </a:spcAft>
                        <a:buClr>
                          <a:srgbClr val="000000"/>
                        </a:buClr>
                        <a:buSzPts val="2200"/>
                        <a:buFont typeface="Arial"/>
                        <a:buNone/>
                      </a:pPr>
                      <a:r>
                        <a:rPr b="1" lang="en-IE" sz="2200" u="none" cap="none" strike="noStrike"/>
                        <a:t>On successful completion of this module, adult learners will be able to … </a:t>
                      </a:r>
                      <a:endParaRPr b="1" sz="22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Know more about different narrative styles in African cultures</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Know the theoretical basis of multiculturalism</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Know the basics of the body language of the cultures you are working with</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Understand the value of dialogue between different cultures.</a:t>
                      </a:r>
                      <a:endParaRPr b="0" i="0" sz="1800" u="none" cap="none" strike="noStrike">
                        <a:solidFill>
                          <a:schemeClr val="dk1"/>
                        </a:solidFill>
                        <a:latin typeface="Calibri"/>
                        <a:ea typeface="Calibri"/>
                        <a:cs typeface="Calibri"/>
                        <a:sym typeface="Calibri"/>
                      </a:endParaRPr>
                    </a:p>
                    <a:p>
                      <a:pPr indent="-171450" lvl="0" marL="285750" marR="0" rtl="0" algn="ctr">
                        <a:lnSpc>
                          <a:spcPct val="100000"/>
                        </a:lnSpc>
                        <a:spcBef>
                          <a:spcPts val="0"/>
                        </a:spcBef>
                        <a:spcAft>
                          <a:spcPts val="0"/>
                        </a:spcAft>
                        <a:buClr>
                          <a:schemeClr val="dk1"/>
                        </a:buClr>
                        <a:buSzPts val="1800"/>
                        <a:buFont typeface="Courier New"/>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Recognise how storytelling can share a sense of history, values, and traditions</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Explore the art and techniques of storytelling in different African cultures and practical knowledge of how to use tenses in storytelling for different impacts – past, present and future</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Design and apply self-reflection and self-assessment methods to evaluate learning progress</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Willingness to tell stories to promote intercultural understanding and communication</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Appreciation of the importance of telling stories and learning new traditions from different cultures</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Appreciation of similarities and diversities, fundamental basis for an open dialogue.</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Appreciation of an individual’s role in storytelling and preserving traditions</a:t>
                      </a:r>
                      <a:endParaRPr sz="1800" u="none" cap="none" strike="noStrike"/>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5" name="Google Shape;125;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6" name="Google Shape;126;p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127" name="Google Shape;127;p5"/>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28" name="Google Shape;128;p5"/>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129" name="Google Shape;129;p5"/>
          <p:cNvSpPr txBox="1"/>
          <p:nvPr>
            <p:ph type="title"/>
          </p:nvPr>
        </p:nvSpPr>
        <p:spPr>
          <a:xfrm>
            <a:off x="859038" y="620300"/>
            <a:ext cx="10515600" cy="49531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33333"/>
              <a:buNone/>
            </a:pPr>
            <a:r>
              <a:rPr lang="en-IE" sz="6000"/>
              <a:t>Topics</a:t>
            </a:r>
            <a:br>
              <a:rPr lang="en-IE" sz="6000"/>
            </a:br>
            <a:br>
              <a:rPr lang="en-IE" sz="6000"/>
            </a:br>
            <a:r>
              <a:rPr lang="en-IE"/>
              <a:t>How to work in a multicultural environment: techniques and exchange of experiences</a:t>
            </a:r>
            <a:br>
              <a:rPr lang="en-IE"/>
            </a:br>
            <a:br>
              <a:rPr lang="en-IE"/>
            </a:br>
            <a:r>
              <a:rPr lang="en-IE"/>
              <a:t>How storytelling can share a sense of history, values, and traditions in a multicultural perspective</a:t>
            </a:r>
            <a:endParaRPr sz="3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8"/>
          <p:cNvPicPr preferRelativeResize="0"/>
          <p:nvPr/>
        </p:nvPicPr>
        <p:blipFill rotWithShape="1">
          <a:blip r:embed="rId3">
            <a:alphaModFix/>
          </a:blip>
          <a:srcRect b="0" l="0" r="0" t="0"/>
          <a:stretch/>
        </p:blipFill>
        <p:spPr>
          <a:xfrm>
            <a:off x="-1" y="-664263"/>
            <a:ext cx="12192000" cy="6858000"/>
          </a:xfrm>
          <a:prstGeom prst="rect">
            <a:avLst/>
          </a:prstGeom>
          <a:noFill/>
          <a:ln>
            <a:noFill/>
          </a:ln>
        </p:spPr>
      </p:pic>
      <p:sp>
        <p:nvSpPr>
          <p:cNvPr id="135" name="Google Shape;135;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6" name="Google Shape;136;p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137" name="Google Shape;137;p8"/>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38" name="Google Shape;138;p8"/>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139" name="Google Shape;139;p8"/>
          <p:cNvSpPr/>
          <p:nvPr/>
        </p:nvSpPr>
        <p:spPr>
          <a:xfrm>
            <a:off x="979715" y="3275112"/>
            <a:ext cx="1136014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000000"/>
                </a:solidFill>
                <a:latin typeface="Arial"/>
                <a:ea typeface="Arial"/>
                <a:cs typeface="Arial"/>
                <a:sym typeface="Arial"/>
              </a:rPr>
              <a:t>The Lesson Plan for F2F/Synchronous Learning</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45" name="Google Shape;145;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46" name="Google Shape;146;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sp>
        <p:nvSpPr>
          <p:cNvPr id="147" name="Google Shape;147;p9"/>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48" name="Google Shape;148;p9"/>
          <p:cNvPicPr preferRelativeResize="0"/>
          <p:nvPr/>
        </p:nvPicPr>
        <p:blipFill rotWithShape="1">
          <a:blip r:embed="rId4">
            <a:alphaModFix/>
          </a:blip>
          <a:srcRect b="0" l="0" r="0" t="0"/>
          <a:stretch/>
        </p:blipFill>
        <p:spPr>
          <a:xfrm>
            <a:off x="11374639" y="152449"/>
            <a:ext cx="462675" cy="709197"/>
          </a:xfrm>
          <a:prstGeom prst="rect">
            <a:avLst/>
          </a:prstGeom>
          <a:noFill/>
          <a:ln>
            <a:noFill/>
          </a:ln>
        </p:spPr>
      </p:pic>
      <p:graphicFrame>
        <p:nvGraphicFramePr>
          <p:cNvPr id="149" name="Google Shape;149;p9"/>
          <p:cNvGraphicFramePr/>
          <p:nvPr/>
        </p:nvGraphicFramePr>
        <p:xfrm>
          <a:off x="0" y="0"/>
          <a:ext cx="3000000" cy="3000000"/>
        </p:xfrm>
        <a:graphic>
          <a:graphicData uri="http://schemas.openxmlformats.org/drawingml/2006/table">
            <a:tbl>
              <a:tblPr bandRow="1" firstRow="1">
                <a:noFill/>
                <a:tableStyleId>{931ED0BA-E33C-4689-A9D0-1336CA22EAD0}</a:tableStyleId>
              </a:tblPr>
              <a:tblGrid>
                <a:gridCol w="6702250"/>
                <a:gridCol w="1014875"/>
                <a:gridCol w="1316325"/>
                <a:gridCol w="2160400"/>
              </a:tblGrid>
              <a:tr h="537025">
                <a:tc>
                  <a:txBody>
                    <a:bodyPr/>
                    <a:lstStyle/>
                    <a:p>
                      <a:pPr indent="0" lvl="0" marL="0" marR="0" rtl="0" algn="ctr">
                        <a:lnSpc>
                          <a:spcPct val="150000"/>
                        </a:lnSpc>
                        <a:spcBef>
                          <a:spcPts val="0"/>
                        </a:spcBef>
                        <a:spcAft>
                          <a:spcPts val="0"/>
                        </a:spcAft>
                        <a:buNone/>
                      </a:pPr>
                      <a:r>
                        <a:rPr b="1" lang="en-IE" sz="2400" u="none" cap="none" strike="noStrike">
                          <a:solidFill>
                            <a:schemeClr val="dk1"/>
                          </a:solidFill>
                          <a:latin typeface="Calibri"/>
                          <a:ea typeface="Calibri"/>
                          <a:cs typeface="Calibri"/>
                          <a:sym typeface="Calibri"/>
                        </a:rPr>
                        <a:t>Topics and Sub-topics/Learning Activities</a:t>
                      </a:r>
                      <a:endParaRPr sz="2400" u="none" cap="none" strike="noStrike">
                        <a:solidFill>
                          <a:schemeClr val="dk1"/>
                        </a:solidFill>
                        <a:latin typeface="Calibri"/>
                        <a:ea typeface="Calibri"/>
                        <a:cs typeface="Calibri"/>
                        <a:sym typeface="Calibri"/>
                      </a:endParaRPr>
                    </a:p>
                  </a:txBody>
                  <a:tcPr marT="9525" marB="9525" marR="9525" marL="9525"/>
                </a:tc>
                <a:tc>
                  <a:txBody>
                    <a:bodyPr/>
                    <a:lstStyle/>
                    <a:p>
                      <a:pPr indent="0" lvl="0" marL="0" marR="0" rtl="0" algn="ctr">
                        <a:lnSpc>
                          <a:spcPct val="115000"/>
                        </a:lnSpc>
                        <a:spcBef>
                          <a:spcPts val="0"/>
                        </a:spcBef>
                        <a:spcAft>
                          <a:spcPts val="0"/>
                        </a:spcAft>
                        <a:buNone/>
                      </a:pPr>
                      <a:r>
                        <a:rPr b="1" lang="en-IE" sz="1800" u="none" cap="none" strike="noStrike">
                          <a:solidFill>
                            <a:schemeClr val="dk1"/>
                          </a:solidFill>
                          <a:latin typeface="Calibri"/>
                          <a:ea typeface="Calibri"/>
                          <a:cs typeface="Calibri"/>
                          <a:sym typeface="Calibri"/>
                        </a:rPr>
                        <a:t>Duration</a:t>
                      </a:r>
                      <a:endParaRPr sz="18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1" lang="en-IE" sz="1800" u="none" cap="none" strike="noStrike">
                          <a:solidFill>
                            <a:schemeClr val="dk1"/>
                          </a:solidFill>
                          <a:latin typeface="Calibri"/>
                          <a:ea typeface="Calibri"/>
                          <a:cs typeface="Calibri"/>
                          <a:sym typeface="Calibri"/>
                        </a:rPr>
                        <a:t>(minutes)</a:t>
                      </a:r>
                      <a:endParaRPr sz="1800" u="none" cap="none" strike="noStrike">
                        <a:solidFill>
                          <a:schemeClr val="dk1"/>
                        </a:solidFill>
                        <a:latin typeface="Calibri"/>
                        <a:ea typeface="Calibri"/>
                        <a:cs typeface="Calibri"/>
                        <a:sym typeface="Calibri"/>
                      </a:endParaRPr>
                    </a:p>
                  </a:txBody>
                  <a:tcPr marT="9525" marB="9525" marR="9525" marL="9525"/>
                </a:tc>
                <a:tc>
                  <a:txBody>
                    <a:bodyPr/>
                    <a:lstStyle/>
                    <a:p>
                      <a:pPr indent="0" lvl="0" marL="0" marR="0" rtl="0" algn="ctr">
                        <a:lnSpc>
                          <a:spcPct val="115000"/>
                        </a:lnSpc>
                        <a:spcBef>
                          <a:spcPts val="0"/>
                        </a:spcBef>
                        <a:spcAft>
                          <a:spcPts val="0"/>
                        </a:spcAft>
                        <a:buNone/>
                      </a:pPr>
                      <a:r>
                        <a:rPr b="1" lang="en-IE" sz="1800" u="none" cap="none" strike="noStrike">
                          <a:solidFill>
                            <a:schemeClr val="dk1"/>
                          </a:solidFill>
                          <a:latin typeface="Calibri"/>
                          <a:ea typeface="Calibri"/>
                          <a:cs typeface="Calibri"/>
                          <a:sym typeface="Calibri"/>
                        </a:rPr>
                        <a:t>Training Methods</a:t>
                      </a:r>
                      <a:endParaRPr sz="1800" u="none" cap="none" strike="noStrike">
                        <a:solidFill>
                          <a:schemeClr val="dk1"/>
                        </a:solidFill>
                        <a:latin typeface="Calibri"/>
                        <a:ea typeface="Calibri"/>
                        <a:cs typeface="Calibri"/>
                        <a:sym typeface="Calibri"/>
                      </a:endParaRPr>
                    </a:p>
                  </a:txBody>
                  <a:tcPr marT="9525" marB="9525" marR="9525" marL="9525"/>
                </a:tc>
                <a:tc>
                  <a:txBody>
                    <a:bodyPr/>
                    <a:lstStyle/>
                    <a:p>
                      <a:pPr indent="0" lvl="0" marL="0" marR="0" rtl="0" algn="ctr">
                        <a:lnSpc>
                          <a:spcPct val="115000"/>
                        </a:lnSpc>
                        <a:spcBef>
                          <a:spcPts val="0"/>
                        </a:spcBef>
                        <a:spcAft>
                          <a:spcPts val="0"/>
                        </a:spcAft>
                        <a:buNone/>
                      </a:pPr>
                      <a:r>
                        <a:rPr b="1" lang="en-IE" sz="1800" u="none" cap="none" strike="noStrike">
                          <a:solidFill>
                            <a:srgbClr val="000000"/>
                          </a:solidFill>
                          <a:latin typeface="Calibri"/>
                          <a:ea typeface="Calibri"/>
                          <a:cs typeface="Calibri"/>
                          <a:sym typeface="Calibri"/>
                        </a:rPr>
                        <a:t>Materials / Equipment Required</a:t>
                      </a:r>
                      <a:endParaRPr sz="1800" u="none" cap="none" strike="noStrike">
                        <a:latin typeface="Calibri"/>
                        <a:ea typeface="Calibri"/>
                        <a:cs typeface="Calibri"/>
                        <a:sym typeface="Calibri"/>
                      </a:endParaRPr>
                    </a:p>
                  </a:txBody>
                  <a:tcPr marT="9525" marB="9525" marR="9525" marL="9525"/>
                </a:tc>
              </a:tr>
              <a:tr h="228600">
                <a:tc>
                  <a:txBody>
                    <a:bodyPr/>
                    <a:lstStyle/>
                    <a:p>
                      <a:pPr indent="0" lvl="0" marL="0" marR="0" rtl="0" algn="l">
                        <a:lnSpc>
                          <a:spcPct val="100000"/>
                        </a:lnSpc>
                        <a:spcBef>
                          <a:spcPts val="0"/>
                        </a:spcBef>
                        <a:spcAft>
                          <a:spcPts val="0"/>
                        </a:spcAft>
                        <a:buNone/>
                      </a:pPr>
                      <a:r>
                        <a:rPr b="1" lang="en-IE" sz="1800" u="none" cap="none" strike="noStrike"/>
                        <a:t>Opening of the workshop</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IE" sz="1800" u="none" cap="none" strike="noStrike">
                          <a:latin typeface="Calibri"/>
                          <a:ea typeface="Calibri"/>
                          <a:cs typeface="Calibri"/>
                          <a:sym typeface="Calibri"/>
                        </a:rPr>
                        <a:t>30 minutes</a:t>
                      </a:r>
                      <a:endParaRPr/>
                    </a:p>
                  </a:txBody>
                  <a:tcPr marT="45725" marB="45725" marR="91450" marL="91450"/>
                </a:tc>
                <a:tc>
                  <a:txBody>
                    <a:bodyPr/>
                    <a:lstStyle/>
                    <a:p>
                      <a:pPr indent="0" lvl="0" marL="0" marR="0" rtl="0" algn="ctr">
                        <a:lnSpc>
                          <a:spcPct val="100000"/>
                        </a:lnSpc>
                        <a:spcBef>
                          <a:spcPts val="0"/>
                        </a:spcBef>
                        <a:spcAft>
                          <a:spcPts val="0"/>
                        </a:spcAft>
                        <a:buNone/>
                      </a:pPr>
                      <a:r>
                        <a:rPr lang="en-IE" sz="1800" u="none" cap="none" strike="noStrike">
                          <a:latin typeface="Calibri"/>
                          <a:ea typeface="Calibri"/>
                          <a:cs typeface="Calibri"/>
                          <a:sym typeface="Calibri"/>
                        </a:rPr>
                        <a:t>Icebreaking in plenary</a:t>
                      </a:r>
                      <a:endParaRPr/>
                    </a:p>
                  </a:txBody>
                  <a:tcPr marT="45725" marB="45725" marR="91450" marL="91450"/>
                </a:tc>
                <a:tc>
                  <a:txBody>
                    <a:bodyPr/>
                    <a:lstStyle/>
                    <a:p>
                      <a:pPr indent="0" lvl="0" marL="0" marR="0" rtl="0" algn="ctr">
                        <a:lnSpc>
                          <a:spcPct val="100000"/>
                        </a:lnSpc>
                        <a:spcBef>
                          <a:spcPts val="0"/>
                        </a:spcBef>
                        <a:spcAft>
                          <a:spcPts val="0"/>
                        </a:spcAft>
                        <a:buNone/>
                      </a:pPr>
                      <a:r>
                        <a:rPr lang="en-IE" sz="1800" u="none" cap="none" strike="noStrike">
                          <a:latin typeface="Calibri"/>
                          <a:ea typeface="Calibri"/>
                          <a:cs typeface="Calibri"/>
                          <a:sym typeface="Calibri"/>
                        </a:rPr>
                        <a:t>Flipchart and markers</a:t>
                      </a:r>
                      <a:endParaRPr/>
                    </a:p>
                    <a:p>
                      <a:pPr indent="0" lvl="0" marL="0" marR="0" rtl="0" algn="ctr">
                        <a:lnSpc>
                          <a:spcPct val="100000"/>
                        </a:lnSpc>
                        <a:spcBef>
                          <a:spcPts val="0"/>
                        </a:spcBef>
                        <a:spcAft>
                          <a:spcPts val="0"/>
                        </a:spcAft>
                        <a:buNone/>
                      </a:pPr>
                      <a:r>
                        <a:rPr lang="en-IE" sz="1800" u="none" cap="none" strike="noStrike">
                          <a:latin typeface="Calibri"/>
                          <a:ea typeface="Calibri"/>
                          <a:cs typeface="Calibri"/>
                          <a:sym typeface="Calibri"/>
                        </a:rPr>
                        <a:t>Laptop /Smartphone</a:t>
                      </a:r>
                      <a:endParaRPr/>
                    </a:p>
                    <a:p>
                      <a:pPr indent="0" lvl="0" marL="0" marR="0" rtl="0" algn="ctr">
                        <a:lnSpc>
                          <a:spcPct val="100000"/>
                        </a:lnSpc>
                        <a:spcBef>
                          <a:spcPts val="0"/>
                        </a:spcBef>
                        <a:spcAft>
                          <a:spcPts val="0"/>
                        </a:spcAft>
                        <a:buNone/>
                      </a:pPr>
                      <a:r>
                        <a:rPr lang="en-IE" sz="1800" u="none" cap="none" strike="noStrike">
                          <a:latin typeface="Calibri"/>
                          <a:ea typeface="Calibri"/>
                          <a:cs typeface="Calibri"/>
                          <a:sym typeface="Calibri"/>
                        </a:rPr>
                        <a:t>Internet</a:t>
                      </a:r>
                      <a:endParaRPr/>
                    </a:p>
                  </a:txBody>
                  <a:tcPr marT="45725" marB="45725" marR="91450" marL="91450"/>
                </a:tc>
              </a:tr>
              <a:tr h="3152025">
                <a:tc>
                  <a:txBody>
                    <a:bodyPr/>
                    <a:lstStyle/>
                    <a:p>
                      <a:pPr indent="0" lvl="0" marL="0" marR="0" rtl="0" algn="l">
                        <a:lnSpc>
                          <a:spcPct val="100000"/>
                        </a:lnSpc>
                        <a:spcBef>
                          <a:spcPts val="0"/>
                        </a:spcBef>
                        <a:spcAft>
                          <a:spcPts val="0"/>
                        </a:spcAft>
                        <a:buNone/>
                      </a:pPr>
                      <a:r>
                        <a:rPr b="1" lang="en-IE" sz="1800" u="sng" cap="none" strike="noStrike"/>
                        <a:t>Activity 1: How to build a Storytelling</a:t>
                      </a:r>
                      <a:endParaRPr b="1" sz="1800" u="sng" cap="none" strike="noStrike"/>
                    </a:p>
                    <a:p>
                      <a:pPr indent="0" lvl="0" marL="0" marR="0" rtl="0" algn="l">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The tutor explains the 4P’s of Story Telling:People; Place; Purpose; Plot.</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These points are analysed by the facilitator from a multicultural perspective.</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At the end, the facilitator asks the participants to split into pairs and exchange views on the 4p's. This tutorial lasts 15 minutes (15’).</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The facilitator asks the question: </a:t>
                      </a:r>
                      <a:r>
                        <a:rPr b="0" i="1" lang="en-IE" sz="1800" u="none" cap="none" strike="noStrike">
                          <a:solidFill>
                            <a:schemeClr val="dk1"/>
                          </a:solidFill>
                          <a:latin typeface="Calibri"/>
                          <a:ea typeface="Calibri"/>
                          <a:cs typeface="Calibri"/>
                          <a:sym typeface="Calibri"/>
                        </a:rPr>
                        <a:t>How to create a story?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Participants have 15 minutes (15’) to write an answer to this question.</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Each participant illustrates their definitions in the plenary, having written them on a large sheet of the flip chart.</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IE" sz="1800" u="none" cap="none" strike="noStrike">
                          <a:solidFill>
                            <a:schemeClr val="dk1"/>
                          </a:solidFill>
                          <a:latin typeface="Calibri"/>
                          <a:ea typeface="Calibri"/>
                          <a:cs typeface="Calibri"/>
                          <a:sym typeface="Calibri"/>
                        </a:rPr>
                        <a:t>At the end of the presentations, participants are asked to vote on the two definitions they deem most appropriate (each participant will have three stickers to use to turn over their preferences).</a:t>
                      </a:r>
                      <a:endParaRPr sz="1800" u="none" cap="none" strike="noStrike"/>
                    </a:p>
                  </a:txBody>
                  <a:tcPr marT="45725" marB="45725" marR="91450" marL="91450"/>
                </a:tc>
                <a:tc>
                  <a:txBody>
                    <a:bodyPr/>
                    <a:lstStyle/>
                    <a:p>
                      <a:pPr indent="0" lvl="0" marL="0" marR="0" rtl="0" algn="l">
                        <a:lnSpc>
                          <a:spcPct val="107000"/>
                        </a:lnSpc>
                        <a:spcBef>
                          <a:spcPts val="0"/>
                        </a:spcBef>
                        <a:spcAft>
                          <a:spcPts val="0"/>
                        </a:spcAft>
                        <a:buNone/>
                      </a:pPr>
                      <a:r>
                        <a:rPr b="0" lang="en-IE" sz="1800" u="none" cap="none" strike="noStrike">
                          <a:latin typeface="Calibri"/>
                          <a:ea typeface="Calibri"/>
                          <a:cs typeface="Calibri"/>
                          <a:sym typeface="Calibri"/>
                        </a:rPr>
                        <a:t> 60</a:t>
                      </a:r>
                      <a:br>
                        <a:rPr b="0" lang="en-IE" sz="1800" u="none" cap="none" strike="noStrike">
                          <a:latin typeface="Calibri"/>
                          <a:ea typeface="Calibri"/>
                          <a:cs typeface="Calibri"/>
                          <a:sym typeface="Calibri"/>
                        </a:rPr>
                      </a:br>
                      <a:r>
                        <a:rPr b="0" lang="en-IE" sz="1800" u="none" cap="none" strike="noStrike">
                          <a:latin typeface="Calibri"/>
                          <a:ea typeface="Calibri"/>
                          <a:cs typeface="Calibri"/>
                          <a:sym typeface="Calibri"/>
                        </a:rPr>
                        <a:t> minutes</a:t>
                      </a:r>
                      <a:endParaRPr b="0" sz="1800" u="none" cap="none" strike="noStrike">
                        <a:latin typeface="Calibri"/>
                        <a:ea typeface="Calibri"/>
                        <a:cs typeface="Calibri"/>
                        <a:sym typeface="Calibri"/>
                      </a:endParaRPr>
                    </a:p>
                  </a:txBody>
                  <a:tcPr marT="9525" marB="9525" marR="9525" marL="9525"/>
                </a:tc>
                <a:tc>
                  <a:txBody>
                    <a:bodyPr/>
                    <a:lstStyle/>
                    <a:p>
                      <a:pPr indent="0" lvl="0" marL="0" marR="0" rtl="0" algn="ctr">
                        <a:lnSpc>
                          <a:spcPct val="107000"/>
                        </a:lnSpc>
                        <a:spcBef>
                          <a:spcPts val="0"/>
                        </a:spcBef>
                        <a:spcAft>
                          <a:spcPts val="0"/>
                        </a:spcAft>
                        <a:buNone/>
                      </a:pPr>
                      <a:r>
                        <a:rPr lang="en-IE" sz="1800" u="none" cap="none" strike="noStrike">
                          <a:latin typeface="Calibri"/>
                          <a:ea typeface="Calibri"/>
                          <a:cs typeface="Calibri"/>
                          <a:sym typeface="Calibri"/>
                        </a:rPr>
                        <a:t>Work in pair</a:t>
                      </a:r>
                      <a:endParaRPr sz="1800" u="none" cap="none" strike="noStrike">
                        <a:latin typeface="Calibri"/>
                        <a:ea typeface="Calibri"/>
                        <a:cs typeface="Calibri"/>
                        <a:sym typeface="Calibri"/>
                      </a:endParaRPr>
                    </a:p>
                    <a:p>
                      <a:pPr indent="0" lvl="0" marL="0" marR="0" rtl="0" algn="ctr">
                        <a:lnSpc>
                          <a:spcPct val="107000"/>
                        </a:lnSpc>
                        <a:spcBef>
                          <a:spcPts val="400"/>
                        </a:spcBef>
                        <a:spcAft>
                          <a:spcPts val="0"/>
                        </a:spcAft>
                        <a:buNone/>
                      </a:pPr>
                      <a:r>
                        <a:rPr lang="en-IE" sz="1800" u="none" cap="none" strike="noStrike">
                          <a:latin typeface="Calibri"/>
                          <a:ea typeface="Calibri"/>
                          <a:cs typeface="Calibri"/>
                          <a:sym typeface="Calibri"/>
                        </a:rPr>
                        <a:t>Plenary</a:t>
                      </a:r>
                      <a:endParaRPr sz="1800" u="none" cap="none" strike="noStrike">
                        <a:latin typeface="Calibri"/>
                        <a:ea typeface="Calibri"/>
                        <a:cs typeface="Calibri"/>
                        <a:sym typeface="Calibri"/>
                      </a:endParaRPr>
                    </a:p>
                  </a:txBody>
                  <a:tcPr marT="9525" marB="9525" marR="9525" marL="9525"/>
                </a:tc>
                <a:tc>
                  <a:txBody>
                    <a:bodyPr/>
                    <a:lstStyle/>
                    <a:p>
                      <a:pPr indent="0" lvl="0" marL="0" marR="0" rtl="0" algn="ctr">
                        <a:lnSpc>
                          <a:spcPct val="107000"/>
                        </a:lnSpc>
                        <a:spcBef>
                          <a:spcPts val="0"/>
                        </a:spcBef>
                        <a:spcAft>
                          <a:spcPts val="0"/>
                        </a:spcAft>
                        <a:buNone/>
                      </a:pPr>
                      <a:r>
                        <a:rPr lang="en-IE" sz="1800" u="none" cap="none" strike="noStrike">
                          <a:solidFill>
                            <a:srgbClr val="000000"/>
                          </a:solidFill>
                          <a:latin typeface="Calibri"/>
                          <a:ea typeface="Calibri"/>
                          <a:cs typeface="Calibri"/>
                          <a:sym typeface="Calibri"/>
                        </a:rPr>
                        <a:t>Flipchart and markers for each couple</a:t>
                      </a:r>
                      <a:endParaRPr sz="1800" u="none" cap="none" strike="noStrike">
                        <a:latin typeface="Calibri"/>
                        <a:ea typeface="Calibri"/>
                        <a:cs typeface="Calibri"/>
                        <a:sym typeface="Calibri"/>
                      </a:endParaRPr>
                    </a:p>
                  </a:txBody>
                  <a:tcPr marT="9525" marB="9525" marR="9525" marL="95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0"/>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55" name="Google Shape;155;p3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56" name="Google Shape;156;p3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sp>
        <p:nvSpPr>
          <p:cNvPr id="157" name="Google Shape;157;p30"/>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58" name="Google Shape;158;p30"/>
          <p:cNvPicPr preferRelativeResize="0"/>
          <p:nvPr/>
        </p:nvPicPr>
        <p:blipFill rotWithShape="1">
          <a:blip r:embed="rId4">
            <a:alphaModFix/>
          </a:blip>
          <a:srcRect b="0" l="0" r="0" t="0"/>
          <a:stretch/>
        </p:blipFill>
        <p:spPr>
          <a:xfrm>
            <a:off x="11374639" y="152449"/>
            <a:ext cx="462675" cy="709197"/>
          </a:xfrm>
          <a:prstGeom prst="rect">
            <a:avLst/>
          </a:prstGeom>
          <a:noFill/>
          <a:ln>
            <a:noFill/>
          </a:ln>
        </p:spPr>
      </p:pic>
      <p:graphicFrame>
        <p:nvGraphicFramePr>
          <p:cNvPr id="159" name="Google Shape;159;p30"/>
          <p:cNvGraphicFramePr/>
          <p:nvPr/>
        </p:nvGraphicFramePr>
        <p:xfrm>
          <a:off x="0" y="0"/>
          <a:ext cx="3000000" cy="3000000"/>
        </p:xfrm>
        <a:graphic>
          <a:graphicData uri="http://schemas.openxmlformats.org/drawingml/2006/table">
            <a:tbl>
              <a:tblPr bandRow="1" firstRow="1">
                <a:noFill/>
                <a:tableStyleId>{931ED0BA-E33C-4689-A9D0-1336CA22EAD0}</a:tableStyleId>
              </a:tblPr>
              <a:tblGrid>
                <a:gridCol w="7435775"/>
                <a:gridCol w="944550"/>
                <a:gridCol w="1266100"/>
                <a:gridCol w="1476450"/>
              </a:tblGrid>
              <a:tr h="717125">
                <a:tc>
                  <a:txBody>
                    <a:bodyPr/>
                    <a:lstStyle/>
                    <a:p>
                      <a:pPr indent="0" lvl="0" marL="0" marR="0" rtl="0" algn="ctr">
                        <a:lnSpc>
                          <a:spcPct val="200000"/>
                        </a:lnSpc>
                        <a:spcBef>
                          <a:spcPts val="0"/>
                        </a:spcBef>
                        <a:spcAft>
                          <a:spcPts val="0"/>
                        </a:spcAft>
                        <a:buNone/>
                      </a:pPr>
                      <a:r>
                        <a:rPr b="1" lang="en-IE" sz="2600" u="none" cap="none" strike="noStrike">
                          <a:solidFill>
                            <a:schemeClr val="dk1"/>
                          </a:solidFill>
                          <a:latin typeface="Calibri"/>
                          <a:ea typeface="Calibri"/>
                          <a:cs typeface="Calibri"/>
                          <a:sym typeface="Calibri"/>
                        </a:rPr>
                        <a:t>Topics and Sub-topics/Learning Activities</a:t>
                      </a:r>
                      <a:endParaRPr sz="2600" u="none" cap="none" strike="noStrike">
                        <a:solidFill>
                          <a:schemeClr val="dk1"/>
                        </a:solidFill>
                        <a:latin typeface="Calibri"/>
                        <a:ea typeface="Calibri"/>
                        <a:cs typeface="Calibri"/>
                        <a:sym typeface="Calibri"/>
                      </a:endParaRPr>
                    </a:p>
                  </a:txBody>
                  <a:tcPr marT="9525" marB="9525" marR="9525" marL="9525"/>
                </a:tc>
                <a:tc>
                  <a:txBody>
                    <a:bodyPr/>
                    <a:lstStyle/>
                    <a:p>
                      <a:pPr indent="0" lvl="0" marL="0" marR="0" rtl="0" algn="ctr">
                        <a:lnSpc>
                          <a:spcPct val="115000"/>
                        </a:lnSpc>
                        <a:spcBef>
                          <a:spcPts val="0"/>
                        </a:spcBef>
                        <a:spcAft>
                          <a:spcPts val="0"/>
                        </a:spcAft>
                        <a:buNone/>
                      </a:pPr>
                      <a:r>
                        <a:rPr b="1" lang="en-IE" sz="1800" u="none" cap="none" strike="noStrike">
                          <a:solidFill>
                            <a:schemeClr val="dk1"/>
                          </a:solidFill>
                          <a:latin typeface="Calibri"/>
                          <a:ea typeface="Calibri"/>
                          <a:cs typeface="Calibri"/>
                          <a:sym typeface="Calibri"/>
                        </a:rPr>
                        <a:t>Duration</a:t>
                      </a:r>
                      <a:endParaRPr sz="18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1" lang="en-IE" sz="1800" u="none" cap="none" strike="noStrike">
                          <a:solidFill>
                            <a:schemeClr val="dk1"/>
                          </a:solidFill>
                          <a:latin typeface="Calibri"/>
                          <a:ea typeface="Calibri"/>
                          <a:cs typeface="Calibri"/>
                          <a:sym typeface="Calibri"/>
                        </a:rPr>
                        <a:t>(minutes)</a:t>
                      </a:r>
                      <a:endParaRPr sz="1800" u="none" cap="none" strike="noStrike">
                        <a:solidFill>
                          <a:schemeClr val="dk1"/>
                        </a:solidFill>
                        <a:latin typeface="Calibri"/>
                        <a:ea typeface="Calibri"/>
                        <a:cs typeface="Calibri"/>
                        <a:sym typeface="Calibri"/>
                      </a:endParaRPr>
                    </a:p>
                  </a:txBody>
                  <a:tcPr marT="9525" marB="9525" marR="9525" marL="9525"/>
                </a:tc>
                <a:tc>
                  <a:txBody>
                    <a:bodyPr/>
                    <a:lstStyle/>
                    <a:p>
                      <a:pPr indent="0" lvl="0" marL="0" marR="0" rtl="0" algn="ctr">
                        <a:lnSpc>
                          <a:spcPct val="115000"/>
                        </a:lnSpc>
                        <a:spcBef>
                          <a:spcPts val="0"/>
                        </a:spcBef>
                        <a:spcAft>
                          <a:spcPts val="0"/>
                        </a:spcAft>
                        <a:buNone/>
                      </a:pPr>
                      <a:r>
                        <a:rPr b="1" lang="en-IE" sz="1800" u="none" cap="none" strike="noStrike">
                          <a:solidFill>
                            <a:schemeClr val="dk1"/>
                          </a:solidFill>
                          <a:latin typeface="Calibri"/>
                          <a:ea typeface="Calibri"/>
                          <a:cs typeface="Calibri"/>
                          <a:sym typeface="Calibri"/>
                        </a:rPr>
                        <a:t>Training Methods</a:t>
                      </a:r>
                      <a:endParaRPr sz="1800" u="none" cap="none" strike="noStrike">
                        <a:solidFill>
                          <a:schemeClr val="dk1"/>
                        </a:solidFill>
                        <a:latin typeface="Calibri"/>
                        <a:ea typeface="Calibri"/>
                        <a:cs typeface="Calibri"/>
                        <a:sym typeface="Calibri"/>
                      </a:endParaRPr>
                    </a:p>
                  </a:txBody>
                  <a:tcPr marT="9525" marB="9525" marR="9525" marL="9525"/>
                </a:tc>
                <a:tc>
                  <a:txBody>
                    <a:bodyPr/>
                    <a:lstStyle/>
                    <a:p>
                      <a:pPr indent="0" lvl="0" marL="0" marR="0" rtl="0" algn="ctr">
                        <a:lnSpc>
                          <a:spcPct val="115000"/>
                        </a:lnSpc>
                        <a:spcBef>
                          <a:spcPts val="0"/>
                        </a:spcBef>
                        <a:spcAft>
                          <a:spcPts val="0"/>
                        </a:spcAft>
                        <a:buNone/>
                      </a:pPr>
                      <a:r>
                        <a:rPr b="1" lang="en-IE" sz="1800" u="none" cap="none" strike="noStrike">
                          <a:solidFill>
                            <a:srgbClr val="000000"/>
                          </a:solidFill>
                          <a:latin typeface="Calibri"/>
                          <a:ea typeface="Calibri"/>
                          <a:cs typeface="Calibri"/>
                          <a:sym typeface="Calibri"/>
                        </a:rPr>
                        <a:t>Materials / Equipment Required</a:t>
                      </a:r>
                      <a:endParaRPr sz="1800" u="none" cap="none" strike="noStrike">
                        <a:latin typeface="Calibri"/>
                        <a:ea typeface="Calibri"/>
                        <a:cs typeface="Calibri"/>
                        <a:sym typeface="Calibri"/>
                      </a:endParaRPr>
                    </a:p>
                  </a:txBody>
                  <a:tcPr marT="9525" marB="9525" marR="9525" marL="9525"/>
                </a:tc>
              </a:tr>
              <a:tr h="2699450">
                <a:tc>
                  <a:txBody>
                    <a:bodyPr/>
                    <a:lstStyle/>
                    <a:p>
                      <a:pPr indent="0" lvl="0" marL="0" marR="0" rtl="0" algn="l">
                        <a:lnSpc>
                          <a:spcPct val="107000"/>
                        </a:lnSpc>
                        <a:spcBef>
                          <a:spcPts val="0"/>
                        </a:spcBef>
                        <a:spcAft>
                          <a:spcPts val="0"/>
                        </a:spcAft>
                        <a:buNone/>
                      </a:pPr>
                      <a:r>
                        <a:rPr b="1" lang="en-IE" sz="1800" u="sng" cap="none" strike="noStrike">
                          <a:latin typeface="Calibri"/>
                          <a:ea typeface="Calibri"/>
                          <a:cs typeface="Calibri"/>
                          <a:sym typeface="Calibri"/>
                        </a:rPr>
                        <a:t>Activity 2: The power of storytelling</a:t>
                      </a:r>
                      <a:endParaRPr b="1" sz="1800" u="none" cap="none" strike="noStrike">
                        <a:latin typeface="Calibri"/>
                        <a:ea typeface="Calibri"/>
                        <a:cs typeface="Calibri"/>
                        <a:sym typeface="Calibri"/>
                      </a:endParaRPr>
                    </a:p>
                    <a:p>
                      <a:pPr indent="0" lvl="0" marL="0" marR="0" rtl="0" algn="l">
                        <a:lnSpc>
                          <a:spcPct val="107000"/>
                        </a:lnSpc>
                        <a:spcBef>
                          <a:spcPts val="400"/>
                        </a:spcBef>
                        <a:spcAft>
                          <a:spcPts val="0"/>
                        </a:spcAft>
                        <a:buNone/>
                      </a:pPr>
                      <a:r>
                        <a:rPr lang="en-IE" sz="1800" u="none" cap="none" strike="noStrike">
                          <a:latin typeface="Calibri"/>
                          <a:ea typeface="Calibri"/>
                          <a:cs typeface="Calibri"/>
                          <a:sym typeface="Calibri"/>
                        </a:rPr>
                        <a:t>The tutor explains the cardinal principles of storytelling:</a:t>
                      </a:r>
                      <a:endParaRPr sz="1800" u="none" cap="none" strike="noStrike">
                        <a:latin typeface="Calibri"/>
                        <a:ea typeface="Calibri"/>
                        <a:cs typeface="Calibri"/>
                        <a:sym typeface="Calibri"/>
                      </a:endParaRPr>
                    </a:p>
                    <a:p>
                      <a:pPr indent="0" lvl="0" marL="0" marR="0" rtl="0" algn="l">
                        <a:lnSpc>
                          <a:spcPct val="107000"/>
                        </a:lnSpc>
                        <a:spcBef>
                          <a:spcPts val="400"/>
                        </a:spcBef>
                        <a:spcAft>
                          <a:spcPts val="0"/>
                        </a:spcAft>
                        <a:buNone/>
                      </a:pPr>
                      <a:r>
                        <a:rPr lang="en-IE" sz="1800" u="none" cap="none" strike="noStrike">
                          <a:latin typeface="Calibri"/>
                          <a:ea typeface="Calibri"/>
                          <a:cs typeface="Calibri"/>
                          <a:sym typeface="Calibri"/>
                        </a:rPr>
                        <a:t>- Head – Heart - Presence</a:t>
                      </a:r>
                      <a:endParaRPr sz="1800" u="none" cap="none" strike="noStrike">
                        <a:latin typeface="Calibri"/>
                        <a:ea typeface="Calibri"/>
                        <a:cs typeface="Calibri"/>
                        <a:sym typeface="Calibri"/>
                      </a:endParaRPr>
                    </a:p>
                    <a:p>
                      <a:pPr indent="0" lvl="0" marL="0" marR="0" rtl="0" algn="l">
                        <a:lnSpc>
                          <a:spcPct val="107000"/>
                        </a:lnSpc>
                        <a:spcBef>
                          <a:spcPts val="400"/>
                        </a:spcBef>
                        <a:spcAft>
                          <a:spcPts val="0"/>
                        </a:spcAft>
                        <a:buNone/>
                      </a:pPr>
                      <a:r>
                        <a:rPr lang="en-IE" sz="1800" u="none" cap="none" strike="noStrike">
                          <a:latin typeface="Calibri"/>
                          <a:ea typeface="Calibri"/>
                          <a:cs typeface="Calibri"/>
                          <a:sym typeface="Calibri"/>
                        </a:rPr>
                        <a:t>Than the facilitator invites the participants to identify the different interpretation of the tone of voice in different cultures and to discuss in plenary (30’). At the end of the discussion the facilitator collects all the most relevant inputs on a blackboard by writing them on cards of different colours</a:t>
                      </a:r>
                      <a:endParaRPr sz="1800" u="none" cap="none" strike="noStrike">
                        <a:latin typeface="Calibri"/>
                        <a:ea typeface="Calibri"/>
                        <a:cs typeface="Calibri"/>
                        <a:sym typeface="Calibri"/>
                      </a:endParaRPr>
                    </a:p>
                    <a:p>
                      <a:pPr indent="0" lvl="0" marL="0" marR="0" rtl="0" algn="l">
                        <a:lnSpc>
                          <a:spcPct val="107000"/>
                        </a:lnSpc>
                        <a:spcBef>
                          <a:spcPts val="400"/>
                        </a:spcBef>
                        <a:spcAft>
                          <a:spcPts val="0"/>
                        </a:spcAft>
                        <a:buNone/>
                      </a:pPr>
                      <a:r>
                        <a:rPr lang="en-IE" sz="1800" u="none" cap="none" strike="noStrike">
                          <a:latin typeface="Calibri"/>
                          <a:ea typeface="Calibri"/>
                          <a:cs typeface="Calibri"/>
                          <a:sym typeface="Calibri"/>
                        </a:rPr>
                        <a:t>As a final exercise, the facilitator invites the participants to work in pairs and to simulate a mediation activity of a discussion about the importance of stories in different cultures.</a:t>
                      </a:r>
                      <a:endParaRPr sz="1800" u="none" cap="none" strike="noStrike">
                        <a:latin typeface="Calibri"/>
                        <a:ea typeface="Calibri"/>
                        <a:cs typeface="Calibri"/>
                        <a:sym typeface="Calibri"/>
                      </a:endParaRPr>
                    </a:p>
                  </a:txBody>
                  <a:tcPr marT="9525" marB="9525" marR="9525" marL="9525"/>
                </a:tc>
                <a:tc>
                  <a:txBody>
                    <a:bodyPr/>
                    <a:lstStyle/>
                    <a:p>
                      <a:pPr indent="0" lvl="0" marL="0" marR="0" rtl="0" algn="l">
                        <a:lnSpc>
                          <a:spcPct val="107000"/>
                        </a:lnSpc>
                        <a:spcBef>
                          <a:spcPts val="0"/>
                        </a:spcBef>
                        <a:spcAft>
                          <a:spcPts val="0"/>
                        </a:spcAft>
                        <a:buNone/>
                      </a:pPr>
                      <a:r>
                        <a:rPr b="0" lang="en-IE" sz="1800" u="none" cap="none" strike="noStrike">
                          <a:latin typeface="Calibri"/>
                          <a:ea typeface="Calibri"/>
                          <a:cs typeface="Calibri"/>
                          <a:sym typeface="Calibri"/>
                        </a:rPr>
                        <a:t>60 minutes</a:t>
                      </a:r>
                      <a:endParaRPr b="0" sz="1800" u="none" cap="none" strike="noStrike">
                        <a:latin typeface="Calibri"/>
                        <a:ea typeface="Calibri"/>
                        <a:cs typeface="Calibri"/>
                        <a:sym typeface="Calibri"/>
                      </a:endParaRPr>
                    </a:p>
                  </a:txBody>
                  <a:tcPr marT="9525" marB="9525" marR="9525" marL="9525"/>
                </a:tc>
                <a:tc>
                  <a:txBody>
                    <a:bodyPr/>
                    <a:lstStyle/>
                    <a:p>
                      <a:pPr indent="0" lvl="0" marL="0" marR="0" rtl="0" algn="ctr">
                        <a:lnSpc>
                          <a:spcPct val="107000"/>
                        </a:lnSpc>
                        <a:spcBef>
                          <a:spcPts val="0"/>
                        </a:spcBef>
                        <a:spcAft>
                          <a:spcPts val="0"/>
                        </a:spcAft>
                        <a:buNone/>
                      </a:pPr>
                      <a:r>
                        <a:rPr lang="en-IE" sz="1800" u="none" cap="none" strike="noStrike">
                          <a:latin typeface="Calibri"/>
                          <a:ea typeface="Calibri"/>
                          <a:cs typeface="Calibri"/>
                          <a:sym typeface="Calibri"/>
                        </a:rPr>
                        <a:t>Work in pairs</a:t>
                      </a:r>
                      <a:endParaRPr sz="1800" u="none" cap="none" strike="noStrike">
                        <a:latin typeface="Calibri"/>
                        <a:ea typeface="Calibri"/>
                        <a:cs typeface="Calibri"/>
                        <a:sym typeface="Calibri"/>
                      </a:endParaRPr>
                    </a:p>
                  </a:txBody>
                  <a:tcPr marT="9525" marB="9525" marR="9525" marL="9525"/>
                </a:tc>
                <a:tc>
                  <a:txBody>
                    <a:bodyPr/>
                    <a:lstStyle/>
                    <a:p>
                      <a:pPr indent="0" lvl="0" marL="0" marR="0" rtl="0" algn="ctr">
                        <a:lnSpc>
                          <a:spcPct val="107000"/>
                        </a:lnSpc>
                        <a:spcBef>
                          <a:spcPts val="0"/>
                        </a:spcBef>
                        <a:spcAft>
                          <a:spcPts val="0"/>
                        </a:spcAft>
                        <a:buNone/>
                      </a:pPr>
                      <a:r>
                        <a:rPr lang="en-IE" sz="1800" u="none" cap="none" strike="noStrike">
                          <a:solidFill>
                            <a:srgbClr val="000000"/>
                          </a:solidFill>
                          <a:latin typeface="Calibri"/>
                          <a:ea typeface="Calibri"/>
                          <a:cs typeface="Calibri"/>
                          <a:sym typeface="Calibri"/>
                        </a:rPr>
                        <a:t>Flipchart and markers for each group</a:t>
                      </a:r>
                      <a:endParaRPr sz="1800" u="none" cap="none" strike="noStrike">
                        <a:latin typeface="Calibri"/>
                        <a:ea typeface="Calibri"/>
                        <a:cs typeface="Calibri"/>
                        <a:sym typeface="Calibri"/>
                      </a:endParaRPr>
                    </a:p>
                    <a:p>
                      <a:pPr indent="0" lvl="0" marL="0" marR="0" rtl="0" algn="ctr">
                        <a:lnSpc>
                          <a:spcPct val="107000"/>
                        </a:lnSpc>
                        <a:spcBef>
                          <a:spcPts val="400"/>
                        </a:spcBef>
                        <a:spcAft>
                          <a:spcPts val="0"/>
                        </a:spcAft>
                        <a:buNone/>
                      </a:pPr>
                      <a:r>
                        <a:rPr lang="en-IE" sz="1800" u="none" cap="none" strike="noStrike">
                          <a:solidFill>
                            <a:srgbClr val="000000"/>
                          </a:solidFill>
                          <a:latin typeface="Calibri"/>
                          <a:ea typeface="Calibri"/>
                          <a:cs typeface="Calibri"/>
                          <a:sym typeface="Calibri"/>
                        </a:rPr>
                        <a:t>Internet</a:t>
                      </a:r>
                      <a:endParaRPr sz="1800" u="none" cap="none" strike="noStrike">
                        <a:latin typeface="Calibri"/>
                        <a:ea typeface="Calibri"/>
                        <a:cs typeface="Calibri"/>
                        <a:sym typeface="Calibri"/>
                      </a:endParaRPr>
                    </a:p>
                    <a:p>
                      <a:pPr indent="0" lvl="0" marL="0" marR="0" rtl="0" algn="ctr">
                        <a:lnSpc>
                          <a:spcPct val="107000"/>
                        </a:lnSpc>
                        <a:spcBef>
                          <a:spcPts val="400"/>
                        </a:spcBef>
                        <a:spcAft>
                          <a:spcPts val="0"/>
                        </a:spcAft>
                        <a:buNone/>
                      </a:pPr>
                      <a:r>
                        <a:rPr lang="en-IE" sz="1800" u="none" cap="none" strike="noStrike">
                          <a:solidFill>
                            <a:srgbClr val="000000"/>
                          </a:solidFill>
                          <a:latin typeface="Calibri"/>
                          <a:ea typeface="Calibri"/>
                          <a:cs typeface="Calibri"/>
                          <a:sym typeface="Calibri"/>
                        </a:rPr>
                        <a:t>Laptop/ Smartphone</a:t>
                      </a:r>
                      <a:endParaRPr sz="1800" u="none" cap="none" strike="noStrike">
                        <a:latin typeface="Calibri"/>
                        <a:ea typeface="Calibri"/>
                        <a:cs typeface="Calibri"/>
                        <a:sym typeface="Calibri"/>
                      </a:endParaRPr>
                    </a:p>
                  </a:txBody>
                  <a:tcPr marT="9525" marB="9525" marR="9525" marL="9525"/>
                </a:tc>
              </a:tr>
              <a:tr h="1436775">
                <a:tc>
                  <a:txBody>
                    <a:bodyPr/>
                    <a:lstStyle/>
                    <a:p>
                      <a:pPr indent="0" lvl="0" marL="0" marR="0" rtl="0" algn="l">
                        <a:lnSpc>
                          <a:spcPct val="107000"/>
                        </a:lnSpc>
                        <a:spcBef>
                          <a:spcPts val="0"/>
                        </a:spcBef>
                        <a:spcAft>
                          <a:spcPts val="0"/>
                        </a:spcAft>
                        <a:buNone/>
                      </a:pPr>
                      <a:r>
                        <a:rPr b="1" lang="en-IE" sz="1800" u="sng" cap="none" strike="noStrike">
                          <a:latin typeface="Calibri"/>
                          <a:ea typeface="Calibri"/>
                          <a:cs typeface="Calibri"/>
                          <a:sym typeface="Calibri"/>
                        </a:rPr>
                        <a:t>Closing of the workshop</a:t>
                      </a:r>
                      <a:endParaRPr b="1" sz="1800" u="none" cap="none" strike="noStrike">
                        <a:latin typeface="Calibri"/>
                        <a:ea typeface="Calibri"/>
                        <a:cs typeface="Calibri"/>
                        <a:sym typeface="Calibri"/>
                      </a:endParaRPr>
                    </a:p>
                    <a:p>
                      <a:pPr indent="0" lvl="0" marL="0" marR="0" rtl="0" algn="l">
                        <a:lnSpc>
                          <a:spcPct val="107000"/>
                        </a:lnSpc>
                        <a:spcBef>
                          <a:spcPts val="400"/>
                        </a:spcBef>
                        <a:spcAft>
                          <a:spcPts val="0"/>
                        </a:spcAft>
                        <a:buNone/>
                      </a:pPr>
                      <a:r>
                        <a:rPr lang="en-IE" sz="1800" u="none" cap="none" strike="noStrike">
                          <a:latin typeface="Calibri"/>
                          <a:ea typeface="Calibri"/>
                          <a:cs typeface="Calibri"/>
                          <a:sym typeface="Calibri"/>
                        </a:rPr>
                        <a:t>The trainer retraces the SingleStory project in its overall perspective, seeing the Project website and the Facebook page together, and analysing the In-Service Training Programme in order to successfully apply the available resources.</a:t>
                      </a:r>
                      <a:endParaRPr sz="1800" u="none" cap="none" strike="noStrike">
                        <a:latin typeface="Calibri"/>
                        <a:ea typeface="Calibri"/>
                        <a:cs typeface="Calibri"/>
                        <a:sym typeface="Calibri"/>
                      </a:endParaRPr>
                    </a:p>
                    <a:p>
                      <a:pPr indent="0" lvl="0" marL="0" marR="0" rtl="0" algn="l">
                        <a:lnSpc>
                          <a:spcPct val="107000"/>
                        </a:lnSpc>
                        <a:spcBef>
                          <a:spcPts val="400"/>
                        </a:spcBef>
                        <a:spcAft>
                          <a:spcPts val="0"/>
                        </a:spcAft>
                        <a:buNone/>
                      </a:pPr>
                      <a:r>
                        <a:rPr lang="en-IE" sz="1800" u="none" cap="none" strike="noStrike">
                          <a:latin typeface="Calibri"/>
                          <a:ea typeface="Calibri"/>
                          <a:cs typeface="Calibri"/>
                          <a:sym typeface="Calibri"/>
                        </a:rPr>
                        <a:t>To conclude module 2, the trainer proposes a short brainstorming with some overall assessment questions</a:t>
                      </a:r>
                      <a:endParaRPr sz="1800" u="none" cap="none" strike="noStrike">
                        <a:latin typeface="Calibri"/>
                        <a:ea typeface="Calibri"/>
                        <a:cs typeface="Calibri"/>
                        <a:sym typeface="Calibri"/>
                      </a:endParaRPr>
                    </a:p>
                  </a:txBody>
                  <a:tcPr marT="9525" marB="9525" marR="9525" marL="9525"/>
                </a:tc>
                <a:tc>
                  <a:txBody>
                    <a:bodyPr/>
                    <a:lstStyle/>
                    <a:p>
                      <a:pPr indent="0" lvl="0" marL="0" marR="0" rtl="0" algn="l">
                        <a:lnSpc>
                          <a:spcPct val="107000"/>
                        </a:lnSpc>
                        <a:spcBef>
                          <a:spcPts val="0"/>
                        </a:spcBef>
                        <a:spcAft>
                          <a:spcPts val="0"/>
                        </a:spcAft>
                        <a:buNone/>
                      </a:pPr>
                      <a:r>
                        <a:rPr b="0" lang="en-IE" sz="1800" u="none" cap="none" strike="noStrike">
                          <a:latin typeface="Calibri"/>
                          <a:ea typeface="Calibri"/>
                          <a:cs typeface="Calibri"/>
                          <a:sym typeface="Calibri"/>
                        </a:rPr>
                        <a:t>30 minutes</a:t>
                      </a:r>
                      <a:endParaRPr b="0" sz="1800" u="none" cap="none" strike="noStrike">
                        <a:latin typeface="Calibri"/>
                        <a:ea typeface="Calibri"/>
                        <a:cs typeface="Calibri"/>
                        <a:sym typeface="Calibri"/>
                      </a:endParaRPr>
                    </a:p>
                  </a:txBody>
                  <a:tcPr marT="9525" marB="9525" marR="9525" marL="9525"/>
                </a:tc>
                <a:tc>
                  <a:txBody>
                    <a:bodyPr/>
                    <a:lstStyle/>
                    <a:p>
                      <a:pPr indent="0" lvl="0" marL="0" marR="0" rtl="0" algn="ctr">
                        <a:lnSpc>
                          <a:spcPct val="107000"/>
                        </a:lnSpc>
                        <a:spcBef>
                          <a:spcPts val="0"/>
                        </a:spcBef>
                        <a:spcAft>
                          <a:spcPts val="0"/>
                        </a:spcAft>
                        <a:buNone/>
                      </a:pPr>
                      <a:r>
                        <a:rPr lang="en-IE" sz="1800" u="none" cap="none" strike="noStrike">
                          <a:latin typeface="Calibri"/>
                          <a:ea typeface="Calibri"/>
                          <a:cs typeface="Calibri"/>
                          <a:sym typeface="Calibri"/>
                        </a:rPr>
                        <a:t>Presentation</a:t>
                      </a:r>
                      <a:endParaRPr sz="1800" u="none" cap="none" strike="noStrike">
                        <a:latin typeface="Calibri"/>
                        <a:ea typeface="Calibri"/>
                        <a:cs typeface="Calibri"/>
                        <a:sym typeface="Calibri"/>
                      </a:endParaRPr>
                    </a:p>
                    <a:p>
                      <a:pPr indent="0" lvl="0" marL="0" marR="0" rtl="0" algn="ctr">
                        <a:lnSpc>
                          <a:spcPct val="107000"/>
                        </a:lnSpc>
                        <a:spcBef>
                          <a:spcPts val="400"/>
                        </a:spcBef>
                        <a:spcAft>
                          <a:spcPts val="0"/>
                        </a:spcAft>
                        <a:buNone/>
                      </a:pPr>
                      <a:r>
                        <a:rPr lang="en-IE" sz="1800" u="none" cap="none" strike="noStrike">
                          <a:latin typeface="Calibri"/>
                          <a:ea typeface="Calibri"/>
                          <a:cs typeface="Calibri"/>
                          <a:sym typeface="Calibri"/>
                        </a:rPr>
                        <a:t>Brainstorming in plenary</a:t>
                      </a:r>
                      <a:endParaRPr sz="1800" u="none" cap="none" strike="noStrike">
                        <a:latin typeface="Calibri"/>
                        <a:ea typeface="Calibri"/>
                        <a:cs typeface="Calibri"/>
                        <a:sym typeface="Calibri"/>
                      </a:endParaRPr>
                    </a:p>
                  </a:txBody>
                  <a:tcPr marT="9525" marB="9525" marR="9525" marL="9525"/>
                </a:tc>
                <a:tc>
                  <a:txBody>
                    <a:bodyPr/>
                    <a:lstStyle/>
                    <a:p>
                      <a:pPr indent="0" lvl="0" marL="0" marR="0" rtl="0" algn="ctr">
                        <a:lnSpc>
                          <a:spcPct val="107000"/>
                        </a:lnSpc>
                        <a:spcBef>
                          <a:spcPts val="0"/>
                        </a:spcBef>
                        <a:spcAft>
                          <a:spcPts val="0"/>
                        </a:spcAft>
                        <a:buNone/>
                      </a:pPr>
                      <a:r>
                        <a:rPr lang="en-IE" sz="1800" u="none" cap="none" strike="noStrike">
                          <a:solidFill>
                            <a:srgbClr val="000000"/>
                          </a:solidFill>
                          <a:latin typeface="Calibri"/>
                          <a:ea typeface="Calibri"/>
                          <a:cs typeface="Calibri"/>
                          <a:sym typeface="Calibri"/>
                        </a:rPr>
                        <a:t>Flipchart and markers</a:t>
                      </a:r>
                      <a:endParaRPr sz="1800" u="none" cap="none" strike="noStrike">
                        <a:latin typeface="Calibri"/>
                        <a:ea typeface="Calibri"/>
                        <a:cs typeface="Calibri"/>
                        <a:sym typeface="Calibri"/>
                      </a:endParaRPr>
                    </a:p>
                    <a:p>
                      <a:pPr indent="0" lvl="0" marL="0" marR="0" rtl="0" algn="ctr">
                        <a:lnSpc>
                          <a:spcPct val="107000"/>
                        </a:lnSpc>
                        <a:spcBef>
                          <a:spcPts val="400"/>
                        </a:spcBef>
                        <a:spcAft>
                          <a:spcPts val="0"/>
                        </a:spcAft>
                        <a:buNone/>
                      </a:pPr>
                      <a:r>
                        <a:rPr lang="en-IE" sz="1800" u="none" cap="none" strike="noStrike">
                          <a:solidFill>
                            <a:srgbClr val="000000"/>
                          </a:solidFill>
                          <a:latin typeface="Calibri"/>
                          <a:ea typeface="Calibri"/>
                          <a:cs typeface="Calibri"/>
                          <a:sym typeface="Calibri"/>
                        </a:rPr>
                        <a:t>Laptop</a:t>
                      </a:r>
                      <a:endParaRPr sz="1800" u="none" cap="none" strike="noStrike">
                        <a:latin typeface="Calibri"/>
                        <a:ea typeface="Calibri"/>
                        <a:cs typeface="Calibri"/>
                        <a:sym typeface="Calibri"/>
                      </a:endParaRPr>
                    </a:p>
                    <a:p>
                      <a:pPr indent="0" lvl="0" marL="0" marR="0" rtl="0" algn="ctr">
                        <a:lnSpc>
                          <a:spcPct val="107000"/>
                        </a:lnSpc>
                        <a:spcBef>
                          <a:spcPts val="400"/>
                        </a:spcBef>
                        <a:spcAft>
                          <a:spcPts val="0"/>
                        </a:spcAft>
                        <a:buNone/>
                      </a:pPr>
                      <a:r>
                        <a:rPr lang="en-IE" sz="1800" u="none" cap="none" strike="noStrike">
                          <a:solidFill>
                            <a:srgbClr val="000000"/>
                          </a:solidFill>
                          <a:latin typeface="Calibri"/>
                          <a:ea typeface="Calibri"/>
                          <a:cs typeface="Calibri"/>
                          <a:sym typeface="Calibri"/>
                        </a:rPr>
                        <a:t>Projector</a:t>
                      </a:r>
                      <a:endParaRPr sz="1800" u="none" cap="none" strike="noStrike">
                        <a:latin typeface="Calibri"/>
                        <a:ea typeface="Calibri"/>
                        <a:cs typeface="Calibri"/>
                        <a:sym typeface="Calibri"/>
                      </a:endParaRPr>
                    </a:p>
                  </a:txBody>
                  <a:tcPr marT="9525" marB="9525" marR="9525" marL="95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65" name="Google Shape;165;p11"/>
          <p:cNvPicPr preferRelativeResize="0"/>
          <p:nvPr/>
        </p:nvPicPr>
        <p:blipFill rotWithShape="1">
          <a:blip r:embed="rId4">
            <a:alphaModFix/>
          </a:blip>
          <a:srcRect b="0" l="0" r="0" t="0"/>
          <a:stretch/>
        </p:blipFill>
        <p:spPr>
          <a:xfrm>
            <a:off x="2410836" y="461082"/>
            <a:ext cx="7363984" cy="4933766"/>
          </a:xfrm>
          <a:prstGeom prst="rect">
            <a:avLst/>
          </a:prstGeom>
          <a:noFill/>
          <a:ln>
            <a:noFill/>
          </a:ln>
        </p:spPr>
      </p:pic>
      <p:sp>
        <p:nvSpPr>
          <p:cNvPr id="166" name="Google Shape;166;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67" name="Google Shape;167;p11"/>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168" name="Google Shape;168;p11"/>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69" name="Google Shape;169;p11"/>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
        <p:nvSpPr>
          <p:cNvPr id="170" name="Google Shape;170;p11"/>
          <p:cNvSpPr/>
          <p:nvPr/>
        </p:nvSpPr>
        <p:spPr>
          <a:xfrm>
            <a:off x="3340360" y="3275112"/>
            <a:ext cx="599025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3600" u="none" cap="none" strike="noStrike">
                <a:solidFill>
                  <a:srgbClr val="FF9900"/>
                </a:solidFill>
                <a:latin typeface="Arial Black"/>
                <a:ea typeface="Arial Black"/>
                <a:cs typeface="Arial Black"/>
                <a:sym typeface="Arial Black"/>
              </a:rPr>
              <a:t>Activity Handout (Face-to-face)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2021-04-20T08:47:25Z</dcterms:created>
  <dc:creator>Gary</dc:creator>
</cp:coreProperties>
</file>