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3" r:id="rId7"/>
    <p:sldId id="264" r:id="rId8"/>
    <p:sldId id="273" r:id="rId9"/>
    <p:sldId id="266" r:id="rId10"/>
    <p:sldId id="274" r:id="rId11"/>
    <p:sldId id="272" r:id="rId12"/>
  </p:sldIdLst>
  <p:sldSz cx="12192000" cy="6858000"/>
  <p:notesSz cx="6858000" cy="9144000"/>
  <p:embeddedFontLst>
    <p:embeddedFont>
      <p:font typeface="Arial Black" panose="020B0A04020102020204" pitchFamily="34" charset="0"/>
      <p:regular r:id="rId14"/>
      <p:bold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CnQ+gaHPcI3lmmIjRWuvLwYs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DFA806-4892-47EE-9556-A7E094D8FC11}">
  <a:tblStyle styleId="{C3DFA806-4892-47EE-9556-A7E094D8FC1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70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708976" y="4698856"/>
            <a:ext cx="6774048" cy="865366"/>
          </a:xfrm>
          <a:prstGeom prst="rect">
            <a:avLst/>
          </a:prstGeom>
          <a:noFill/>
          <a:ln>
            <a:noFill/>
          </a:ln>
        </p:spPr>
        <p:txBody>
          <a:bodyPr spcFirstLastPara="1" wrap="square" lIns="91425" tIns="45700" rIns="91425" bIns="45700" anchor="b" anchorCtr="0">
            <a:noAutofit/>
          </a:bodyPr>
          <a:lstStyle/>
          <a:p>
            <a:pPr>
              <a:lnSpc>
                <a:spcPct val="107000"/>
              </a:lnSpc>
              <a:spcAft>
                <a:spcPts val="800"/>
              </a:spcAft>
            </a:pP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it-IT" sz="2800" dirty="0">
                <a:latin typeface="Calibri" panose="020F0502020204030204" pitchFamily="34" charset="0"/>
                <a:ea typeface="Calibri" panose="020F0502020204030204" pitchFamily="34" charset="0"/>
                <a:cs typeface="Arial" panose="020B0604020202020204" pitchFamily="34" charset="0"/>
              </a:rPr>
            </a:br>
            <a:br>
              <a:rPr lang="it-IT" sz="2800" dirty="0">
                <a:latin typeface="Calibri" panose="020F0502020204030204" pitchFamily="34" charset="0"/>
                <a:ea typeface="Calibri" panose="020F0502020204030204" pitchFamily="34" charset="0"/>
                <a:cs typeface="Arial" panose="020B0604020202020204" pitchFamily="34" charset="0"/>
              </a:rPr>
            </a:br>
            <a: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t>IO2 – Induction Training Programme</a:t>
            </a:r>
            <a:endParaRPr sz="2400" dirty="0"/>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4516016" y="769715"/>
            <a:ext cx="3052103" cy="3598003"/>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374639" y="152449"/>
            <a:ext cx="462675" cy="7091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D28C83-7E9D-40BD-A161-51458B5C07DD}"/>
              </a:ext>
            </a:extLst>
          </p:cNvPr>
          <p:cNvSpPr>
            <a:spLocks noGrp="1"/>
          </p:cNvSpPr>
          <p:nvPr>
            <p:ph type="title"/>
          </p:nvPr>
        </p:nvSpPr>
        <p:spPr>
          <a:xfrm>
            <a:off x="848620" y="0"/>
            <a:ext cx="10515600" cy="808026"/>
          </a:xfrm>
        </p:spPr>
        <p:txBody>
          <a:bodyPr/>
          <a:lstStyle/>
          <a:p>
            <a:r>
              <a:rPr lang="en-US" dirty="0"/>
              <a:t>Activity Handout (Face-to-face)</a:t>
            </a:r>
          </a:p>
        </p:txBody>
      </p:sp>
      <p:sp>
        <p:nvSpPr>
          <p:cNvPr id="3" name="Segnaposto testo 2">
            <a:extLst>
              <a:ext uri="{FF2B5EF4-FFF2-40B4-BE49-F238E27FC236}">
                <a16:creationId xmlns:a16="http://schemas.microsoft.com/office/drawing/2014/main" id="{5F64AFF9-05B5-4F3F-ACC4-CD6F2C6BBE49}"/>
              </a:ext>
            </a:extLst>
          </p:cNvPr>
          <p:cNvSpPr>
            <a:spLocks noGrp="1"/>
          </p:cNvSpPr>
          <p:nvPr>
            <p:ph type="body" idx="1"/>
          </p:nvPr>
        </p:nvSpPr>
        <p:spPr>
          <a:xfrm>
            <a:off x="731196" y="593003"/>
            <a:ext cx="10515600" cy="588197"/>
          </a:xfrm>
        </p:spPr>
        <p:txBody>
          <a:bodyPr>
            <a:normAutofit lnSpcReduction="10000"/>
          </a:bodyPr>
          <a:lstStyle/>
          <a:p>
            <a:pPr marL="114300" indent="0">
              <a:buNone/>
            </a:pPr>
            <a:r>
              <a:rPr lang="en-GB" b="1" dirty="0"/>
              <a:t>Module Title: Storytelling Circles and African Heritage</a:t>
            </a:r>
            <a:endParaRPr lang="it-IT" dirty="0"/>
          </a:p>
        </p:txBody>
      </p:sp>
      <p:pic>
        <p:nvPicPr>
          <p:cNvPr id="4" name="Google Shape;170;p9" descr="Text&#10;&#10;Description automatically generated">
            <a:extLst>
              <a:ext uri="{FF2B5EF4-FFF2-40B4-BE49-F238E27FC236}">
                <a16:creationId xmlns:a16="http://schemas.microsoft.com/office/drawing/2014/main" id="{73595B21-300D-46F4-BCC6-D7A802C00A12}"/>
              </a:ext>
            </a:extLst>
          </p:cNvPr>
          <p:cNvPicPr preferRelativeResize="0"/>
          <p:nvPr/>
        </p:nvPicPr>
        <p:blipFill rotWithShape="1">
          <a:blip r:embed="rId2">
            <a:alphaModFix/>
          </a:blip>
          <a:srcRect/>
          <a:stretch/>
        </p:blipFill>
        <p:spPr>
          <a:xfrm>
            <a:off x="235341" y="6242795"/>
            <a:ext cx="1964299" cy="427819"/>
          </a:xfrm>
          <a:prstGeom prst="rect">
            <a:avLst/>
          </a:prstGeom>
          <a:noFill/>
          <a:ln>
            <a:noFill/>
          </a:ln>
        </p:spPr>
      </p:pic>
      <p:pic>
        <p:nvPicPr>
          <p:cNvPr id="6" name="Google Shape;172;p9">
            <a:extLst>
              <a:ext uri="{FF2B5EF4-FFF2-40B4-BE49-F238E27FC236}">
                <a16:creationId xmlns:a16="http://schemas.microsoft.com/office/drawing/2014/main" id="{36CA79B9-365F-4C8E-B69B-ED4C85F5D561}"/>
              </a:ext>
            </a:extLst>
          </p:cNvPr>
          <p:cNvPicPr preferRelativeResize="0"/>
          <p:nvPr/>
        </p:nvPicPr>
        <p:blipFill rotWithShape="1">
          <a:blip r:embed="rId3">
            <a:alphaModFix/>
          </a:blip>
          <a:srcRect/>
          <a:stretch/>
        </p:blipFill>
        <p:spPr>
          <a:xfrm>
            <a:off x="11374639" y="152449"/>
            <a:ext cx="462675" cy="709197"/>
          </a:xfrm>
          <a:prstGeom prst="rect">
            <a:avLst/>
          </a:prstGeom>
          <a:noFill/>
          <a:ln>
            <a:noFill/>
          </a:ln>
        </p:spPr>
      </p:pic>
      <p:graphicFrame>
        <p:nvGraphicFramePr>
          <p:cNvPr id="7" name="Tabella 6">
            <a:extLst>
              <a:ext uri="{FF2B5EF4-FFF2-40B4-BE49-F238E27FC236}">
                <a16:creationId xmlns:a16="http://schemas.microsoft.com/office/drawing/2014/main" id="{78C603C8-1482-4F4E-9F75-BA0C745DA54A}"/>
              </a:ext>
            </a:extLst>
          </p:cNvPr>
          <p:cNvGraphicFramePr>
            <a:graphicFrameLocks noGrp="1"/>
          </p:cNvGraphicFramePr>
          <p:nvPr>
            <p:extLst>
              <p:ext uri="{D42A27DB-BD31-4B8C-83A1-F6EECF244321}">
                <p14:modId xmlns:p14="http://schemas.microsoft.com/office/powerpoint/2010/main" val="176728656"/>
              </p:ext>
            </p:extLst>
          </p:nvPr>
        </p:nvGraphicFramePr>
        <p:xfrm>
          <a:off x="235341" y="1102656"/>
          <a:ext cx="11956659" cy="5107020"/>
        </p:xfrm>
        <a:graphic>
          <a:graphicData uri="http://schemas.openxmlformats.org/drawingml/2006/table">
            <a:tbl>
              <a:tblPr firstRow="1" firstCol="1" bandRow="1"/>
              <a:tblGrid>
                <a:gridCol w="1564276">
                  <a:extLst>
                    <a:ext uri="{9D8B030D-6E8A-4147-A177-3AD203B41FA5}">
                      <a16:colId xmlns:a16="http://schemas.microsoft.com/office/drawing/2014/main" val="2420848739"/>
                    </a:ext>
                  </a:extLst>
                </a:gridCol>
                <a:gridCol w="4191690">
                  <a:extLst>
                    <a:ext uri="{9D8B030D-6E8A-4147-A177-3AD203B41FA5}">
                      <a16:colId xmlns:a16="http://schemas.microsoft.com/office/drawing/2014/main" val="3307598812"/>
                    </a:ext>
                  </a:extLst>
                </a:gridCol>
                <a:gridCol w="2232607">
                  <a:extLst>
                    <a:ext uri="{9D8B030D-6E8A-4147-A177-3AD203B41FA5}">
                      <a16:colId xmlns:a16="http://schemas.microsoft.com/office/drawing/2014/main" val="2564028663"/>
                    </a:ext>
                  </a:extLst>
                </a:gridCol>
                <a:gridCol w="3968086">
                  <a:extLst>
                    <a:ext uri="{9D8B030D-6E8A-4147-A177-3AD203B41FA5}">
                      <a16:colId xmlns:a16="http://schemas.microsoft.com/office/drawing/2014/main" val="3443578043"/>
                    </a:ext>
                  </a:extLst>
                </a:gridCol>
              </a:tblGrid>
              <a:tr h="590917">
                <a:tc>
                  <a:txBody>
                    <a:bodyPr/>
                    <a:lstStyle/>
                    <a:p>
                      <a:pPr algn="ctr">
                        <a:lnSpc>
                          <a:spcPct val="200000"/>
                        </a:lnSpc>
                        <a:spcBef>
                          <a:spcPts val="600"/>
                        </a:spcBef>
                        <a:spcAft>
                          <a:spcPts val="6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Activity title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07000"/>
                        </a:lnSpc>
                        <a:spcBef>
                          <a:spcPts val="600"/>
                        </a:spcBef>
                        <a:spcAft>
                          <a:spcPts val="6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Facilitating storytelling circles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2200" b="1" dirty="0">
                          <a:effectLst/>
                          <a:latin typeface="Calibri" panose="020F0502020204030204" pitchFamily="34" charset="0"/>
                          <a:ea typeface="Calibri" panose="020F0502020204030204" pitchFamily="34" charset="0"/>
                          <a:cs typeface="Calibri" panose="020F0502020204030204" pitchFamily="34" charset="0"/>
                        </a:rPr>
                        <a:t>Activity number</a:t>
                      </a:r>
                      <a:endParaRPr lang="it-IT" sz="2200" dirty="0">
                        <a:effectLst/>
                        <a:latin typeface="Calibri" panose="020F0502020204030204" pitchFamily="34" charset="0"/>
                        <a:ea typeface="Calibri" panose="020F0502020204030204" pitchFamily="34" charset="0"/>
                        <a:cs typeface="Calibri" panose="020F050202020403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07000"/>
                        </a:lnSpc>
                        <a:spcBef>
                          <a:spcPts val="600"/>
                        </a:spcBef>
                        <a:spcAft>
                          <a:spcPts val="600"/>
                        </a:spcAft>
                      </a:pPr>
                      <a:r>
                        <a:rPr lang="en-GB" sz="2200" i="1" dirty="0">
                          <a:effectLst/>
                          <a:latin typeface="Calibri" panose="020F0502020204030204" pitchFamily="34" charset="0"/>
                          <a:ea typeface="Calibri" panose="020F0502020204030204" pitchFamily="34" charset="0"/>
                          <a:cs typeface="Calibri" panose="020F0502020204030204" pitchFamily="34" charset="0"/>
                        </a:rPr>
                        <a:t>1.1</a:t>
                      </a:r>
                      <a:endParaRPr lang="it-IT" sz="2200" dirty="0">
                        <a:effectLst/>
                        <a:latin typeface="Calibri" panose="020F0502020204030204" pitchFamily="34" charset="0"/>
                        <a:ea typeface="Calibri" panose="020F0502020204030204" pitchFamily="34" charset="0"/>
                        <a:cs typeface="Calibri" panose="020F050202020403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633327"/>
                  </a:ext>
                </a:extLst>
              </a:tr>
              <a:tr h="4516103">
                <a:tc>
                  <a:txBody>
                    <a:bodyPr/>
                    <a:lstStyle/>
                    <a:p>
                      <a:pPr algn="ctr">
                        <a:lnSpc>
                          <a:spcPct val="107000"/>
                        </a:lnSpc>
                        <a:spcBef>
                          <a:spcPts val="200"/>
                        </a:spcBef>
                        <a:spcAft>
                          <a:spcPts val="2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Description of the activity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gridSpan="3">
                  <a:txBody>
                    <a:bodyPr/>
                    <a:lstStyle/>
                    <a:p>
                      <a:pPr>
                        <a:lnSpc>
                          <a:spcPct val="107000"/>
                        </a:lnSpc>
                        <a:spcBef>
                          <a:spcPts val="200"/>
                        </a:spcBef>
                        <a:spcAft>
                          <a:spcPts val="200"/>
                        </a:spcAft>
                      </a:pPr>
                      <a:r>
                        <a:rPr lang="en-GB" sz="2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implement this activity, please follow these steps: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200"/>
                        </a:spcAft>
                      </a:pPr>
                      <a:r>
                        <a:rPr lang="en-GB" sz="20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Step 1</a:t>
                      </a:r>
                      <a:r>
                        <a:rPr lang="en-GB" sz="2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Go to the SingleStory MOOC and access Module 1 of the Digital Storytelling Curriculum, and have a quick review of the resources.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200"/>
                        </a:spcAft>
                      </a:pPr>
                      <a:r>
                        <a:rPr lang="en-GB" sz="20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Step 2</a:t>
                      </a:r>
                      <a:r>
                        <a:rPr lang="en-GB" sz="2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D</a:t>
                      </a:r>
                      <a:r>
                        <a:rPr lang="en-GB" sz="2000" noProof="0" dirty="0">
                          <a:effectLst/>
                          <a:latin typeface="Calibri" panose="020F0502020204030204" pitchFamily="34" charset="0"/>
                          <a:ea typeface="Times New Roman" panose="02020603050405020304" pitchFamily="18" charset="0"/>
                          <a:cs typeface="Calibri" panose="020F0502020204030204" pitchFamily="34" charset="0"/>
                        </a:rPr>
                        <a:t>ecide the purpose of the story (entertainment, information, education) and start the script of your story.</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200"/>
                        </a:spcAft>
                      </a:pPr>
                      <a:r>
                        <a:rPr lang="en-GB" sz="2000" b="1" noProof="0" dirty="0">
                          <a:effectLst/>
                          <a:latin typeface="Calibri" panose="020F0502020204030204" pitchFamily="34" charset="0"/>
                          <a:ea typeface="Times New Roman" panose="02020603050405020304" pitchFamily="18" charset="0"/>
                          <a:cs typeface="Calibri" panose="020F0502020204030204" pitchFamily="34" charset="0"/>
                        </a:rPr>
                        <a:t>Step 3</a:t>
                      </a:r>
                      <a:r>
                        <a:rPr lang="en-GB" sz="2000" noProof="0" dirty="0">
                          <a:effectLst/>
                          <a:latin typeface="Calibri" panose="020F0502020204030204" pitchFamily="34" charset="0"/>
                          <a:ea typeface="Times New Roman" panose="02020603050405020304" pitchFamily="18" charset="0"/>
                          <a:cs typeface="Calibri" panose="020F0502020204030204" pitchFamily="34" charset="0"/>
                        </a:rPr>
                        <a:t> – Decide the values to be transmitted. Obviously at this stage you have to let your imagination and creativity help you, but that it is connected to Africa and its stories.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200"/>
                        </a:spcAft>
                      </a:pPr>
                      <a:r>
                        <a:rPr lang="en-GB" sz="2000" b="1" noProof="0" dirty="0">
                          <a:effectLst/>
                          <a:latin typeface="Calibri" panose="020F0502020204030204" pitchFamily="34" charset="0"/>
                          <a:ea typeface="Times New Roman" panose="02020603050405020304" pitchFamily="18" charset="0"/>
                          <a:cs typeface="Calibri" panose="020F0502020204030204" pitchFamily="34" charset="0"/>
                        </a:rPr>
                        <a:t>Step 4</a:t>
                      </a:r>
                      <a:r>
                        <a:rPr lang="en-GB" sz="2000" noProof="0" dirty="0">
                          <a:effectLst/>
                          <a:latin typeface="Calibri" panose="020F0502020204030204" pitchFamily="34" charset="0"/>
                          <a:ea typeface="Times New Roman" panose="02020603050405020304" pitchFamily="18" charset="0"/>
                          <a:cs typeface="Calibri" panose="020F0502020204030204" pitchFamily="34" charset="0"/>
                        </a:rPr>
                        <a:t> – Search for an African proverb, and included it in your story.</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200"/>
                        </a:spcAft>
                      </a:pPr>
                      <a:r>
                        <a:rPr lang="en-GB" sz="2000" noProof="0" dirty="0">
                          <a:effectLst/>
                          <a:latin typeface="Calibri" panose="020F0502020204030204" pitchFamily="34" charset="0"/>
                          <a:ea typeface="Times New Roman" panose="02020603050405020304" pitchFamily="18" charset="0"/>
                          <a:cs typeface="Calibri" panose="020F0502020204030204" pitchFamily="34" charset="0"/>
                        </a:rPr>
                        <a:t>For these first four steps you have 30 minutes.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200"/>
                        </a:spcAft>
                      </a:pPr>
                      <a:r>
                        <a:rPr lang="en-GB" sz="2000" b="1" noProof="0" dirty="0">
                          <a:effectLst/>
                          <a:latin typeface="Calibri" panose="020F0502020204030204" pitchFamily="34" charset="0"/>
                          <a:ea typeface="Times New Roman" panose="02020603050405020304" pitchFamily="18" charset="0"/>
                          <a:cs typeface="Calibri" panose="020F0502020204030204" pitchFamily="34" charset="0"/>
                        </a:rPr>
                        <a:t>Step 5</a:t>
                      </a:r>
                      <a:r>
                        <a:rPr lang="en-GB" sz="2000" noProof="0" dirty="0">
                          <a:effectLst/>
                          <a:latin typeface="Calibri" panose="020F0502020204030204" pitchFamily="34" charset="0"/>
                          <a:ea typeface="Times New Roman" panose="02020603050405020304" pitchFamily="18" charset="0"/>
                          <a:cs typeface="Calibri" panose="020F0502020204030204" pitchFamily="34" charset="0"/>
                        </a:rPr>
                        <a:t> – Each member of the group is asked to play a part of the script, like a Griot to show and tell their story to the other participants.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200"/>
                        </a:spcAft>
                      </a:pPr>
                      <a:r>
                        <a:rPr lang="en-GB" sz="2000" noProof="0" dirty="0">
                          <a:effectLst/>
                          <a:latin typeface="Calibri" panose="020F0502020204030204" pitchFamily="34" charset="0"/>
                          <a:ea typeface="Times New Roman" panose="02020603050405020304" pitchFamily="18" charset="0"/>
                          <a:cs typeface="Calibri" panose="020F0502020204030204" pitchFamily="34" charset="0"/>
                        </a:rPr>
                        <a:t>For your presentation you have 10 minutes.</a:t>
                      </a:r>
                      <a:endParaRPr lang="en-GB" sz="2000" noProof="0" dirty="0">
                        <a:effectLst/>
                        <a:latin typeface="Calibri" panose="020F0502020204030204" pitchFamily="34" charset="0"/>
                        <a:ea typeface="Calibri" panose="020F0502020204030204" pitchFamily="34" charset="0"/>
                        <a:cs typeface="Calibri" panose="020F050202020403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04541760"/>
                  </a:ext>
                </a:extLst>
              </a:tr>
            </a:tbl>
          </a:graphicData>
        </a:graphic>
      </p:graphicFrame>
    </p:spTree>
    <p:extLst>
      <p:ext uri="{BB962C8B-B14F-4D97-AF65-F5344CB8AC3E}">
        <p14:creationId xmlns:p14="http://schemas.microsoft.com/office/powerpoint/2010/main" val="56876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7"/>
          <p:cNvSpPr txBox="1"/>
          <p:nvPr/>
        </p:nvSpPr>
        <p:spPr>
          <a:xfrm>
            <a:off x="3037812" y="6117162"/>
            <a:ext cx="677164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000">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2020-1-FR01-KA227-ADU-095130</a:t>
            </a:r>
            <a:endParaRPr/>
          </a:p>
        </p:txBody>
      </p:sp>
      <p:pic>
        <p:nvPicPr>
          <p:cNvPr id="461" name="Google Shape;461;p17"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462" name="Google Shape;462;p1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463" name="Google Shape;463;p17"/>
          <p:cNvPicPr preferRelativeResize="0"/>
          <p:nvPr/>
        </p:nvPicPr>
        <p:blipFill rotWithShape="1">
          <a:blip r:embed="rId4">
            <a:alphaModFix/>
          </a:blip>
          <a:srcRect/>
          <a:stretch/>
        </p:blipFill>
        <p:spPr>
          <a:xfrm>
            <a:off x="11374639" y="152449"/>
            <a:ext cx="462675" cy="709197"/>
          </a:xfrm>
          <a:prstGeom prst="rect">
            <a:avLst/>
          </a:prstGeom>
          <a:noFill/>
          <a:ln>
            <a:noFill/>
          </a:ln>
        </p:spPr>
      </p:pic>
      <p:grpSp>
        <p:nvGrpSpPr>
          <p:cNvPr id="464" name="Google Shape;464;p17"/>
          <p:cNvGrpSpPr/>
          <p:nvPr/>
        </p:nvGrpSpPr>
        <p:grpSpPr>
          <a:xfrm>
            <a:off x="2602130" y="3591659"/>
            <a:ext cx="6987740" cy="2019664"/>
            <a:chOff x="1671918" y="2487063"/>
            <a:chExt cx="6453775" cy="1865333"/>
          </a:xfrm>
        </p:grpSpPr>
        <p:pic>
          <p:nvPicPr>
            <p:cNvPr id="465" name="Google Shape;465;p17"/>
            <p:cNvPicPr preferRelativeResize="0"/>
            <p:nvPr/>
          </p:nvPicPr>
          <p:blipFill rotWithShape="1">
            <a:blip r:embed="rId5">
              <a:alphaModFix/>
            </a:blip>
            <a:srcRect/>
            <a:stretch/>
          </p:blipFill>
          <p:spPr>
            <a:xfrm>
              <a:off x="3628337" y="3554732"/>
              <a:ext cx="1131311" cy="754207"/>
            </a:xfrm>
            <a:prstGeom prst="rect">
              <a:avLst/>
            </a:prstGeom>
            <a:noFill/>
            <a:ln>
              <a:noFill/>
            </a:ln>
          </p:spPr>
        </p:pic>
        <p:pic>
          <p:nvPicPr>
            <p:cNvPr id="466" name="Google Shape;466;p17" descr="Logo&#10;&#10;Description automatically generated"/>
            <p:cNvPicPr preferRelativeResize="0"/>
            <p:nvPr/>
          </p:nvPicPr>
          <p:blipFill rotWithShape="1">
            <a:blip r:embed="rId6">
              <a:alphaModFix/>
            </a:blip>
            <a:srcRect/>
            <a:stretch/>
          </p:blipFill>
          <p:spPr>
            <a:xfrm>
              <a:off x="6637985" y="3567439"/>
              <a:ext cx="1487708" cy="741500"/>
            </a:xfrm>
            <a:prstGeom prst="rect">
              <a:avLst/>
            </a:prstGeom>
            <a:noFill/>
            <a:ln>
              <a:noFill/>
            </a:ln>
          </p:spPr>
        </p:pic>
        <p:pic>
          <p:nvPicPr>
            <p:cNvPr id="467" name="Google Shape;467;p17" descr="A picture containing text, first-aid kit, sign&#10;&#10;Description automatically generated"/>
            <p:cNvPicPr preferRelativeResize="0"/>
            <p:nvPr/>
          </p:nvPicPr>
          <p:blipFill rotWithShape="1">
            <a:blip r:embed="rId7">
              <a:alphaModFix/>
            </a:blip>
            <a:srcRect/>
            <a:stretch/>
          </p:blipFill>
          <p:spPr>
            <a:xfrm>
              <a:off x="4572000" y="2510287"/>
              <a:ext cx="594745" cy="853963"/>
            </a:xfrm>
            <a:prstGeom prst="rect">
              <a:avLst/>
            </a:prstGeom>
            <a:noFill/>
            <a:ln>
              <a:noFill/>
            </a:ln>
          </p:spPr>
        </p:pic>
        <p:pic>
          <p:nvPicPr>
            <p:cNvPr id="468" name="Google Shape;468;p17" descr="A picture containing text&#10;&#10;Description automatically generated"/>
            <p:cNvPicPr preferRelativeResize="0"/>
            <p:nvPr/>
          </p:nvPicPr>
          <p:blipFill rotWithShape="1">
            <a:blip r:embed="rId8">
              <a:alphaModFix/>
            </a:blip>
            <a:srcRect/>
            <a:stretch/>
          </p:blipFill>
          <p:spPr>
            <a:xfrm>
              <a:off x="5827597" y="2487063"/>
              <a:ext cx="1007918" cy="1007918"/>
            </a:xfrm>
            <a:prstGeom prst="rect">
              <a:avLst/>
            </a:prstGeom>
            <a:noFill/>
            <a:ln>
              <a:noFill/>
            </a:ln>
          </p:spPr>
        </p:pic>
        <p:pic>
          <p:nvPicPr>
            <p:cNvPr id="469" name="Google Shape;469;p17" descr="A picture containing text&#10;&#10;Description automatically generated"/>
            <p:cNvPicPr preferRelativeResize="0"/>
            <p:nvPr/>
          </p:nvPicPr>
          <p:blipFill rotWithShape="1">
            <a:blip r:embed="rId9">
              <a:alphaModFix/>
            </a:blip>
            <a:srcRect/>
            <a:stretch/>
          </p:blipFill>
          <p:spPr>
            <a:xfrm>
              <a:off x="5228359" y="3462417"/>
              <a:ext cx="889979" cy="889979"/>
            </a:xfrm>
            <a:prstGeom prst="rect">
              <a:avLst/>
            </a:prstGeom>
            <a:noFill/>
            <a:ln>
              <a:noFill/>
            </a:ln>
          </p:spPr>
        </p:pic>
        <p:pic>
          <p:nvPicPr>
            <p:cNvPr id="470" name="Google Shape;470;p17" descr="Logo&#10;&#10;Description automatically generated with medium confidence"/>
            <p:cNvPicPr preferRelativeResize="0"/>
            <p:nvPr/>
          </p:nvPicPr>
          <p:blipFill rotWithShape="1">
            <a:blip r:embed="rId10">
              <a:alphaModFix/>
            </a:blip>
            <a:srcRect/>
            <a:stretch/>
          </p:blipFill>
          <p:spPr>
            <a:xfrm>
              <a:off x="1671918" y="3687222"/>
              <a:ext cx="1487708" cy="607605"/>
            </a:xfrm>
            <a:prstGeom prst="rect">
              <a:avLst/>
            </a:prstGeom>
            <a:noFill/>
            <a:ln>
              <a:noFill/>
            </a:ln>
          </p:spPr>
        </p:pic>
        <p:pic>
          <p:nvPicPr>
            <p:cNvPr id="471" name="Google Shape;471;p17" descr="Logo&#10;&#10;Description automatically generated with medium confidence"/>
            <p:cNvPicPr preferRelativeResize="0"/>
            <p:nvPr/>
          </p:nvPicPr>
          <p:blipFill rotWithShape="1">
            <a:blip r:embed="rId11">
              <a:alphaModFix/>
            </a:blip>
            <a:srcRect/>
            <a:stretch/>
          </p:blipFill>
          <p:spPr>
            <a:xfrm>
              <a:off x="2822894" y="2510287"/>
              <a:ext cx="1007918" cy="984694"/>
            </a:xfrm>
            <a:prstGeom prst="rect">
              <a:avLst/>
            </a:prstGeom>
            <a:noFill/>
            <a:ln>
              <a:noFill/>
            </a:ln>
          </p:spPr>
        </p:pic>
      </p:grpSp>
      <p:pic>
        <p:nvPicPr>
          <p:cNvPr id="472" name="Google Shape;472;p17"/>
          <p:cNvPicPr preferRelativeResize="0"/>
          <p:nvPr/>
        </p:nvPicPr>
        <p:blipFill rotWithShape="1">
          <a:blip r:embed="rId12">
            <a:alphaModFix/>
          </a:blip>
          <a:srcRect/>
          <a:stretch/>
        </p:blipFill>
        <p:spPr>
          <a:xfrm>
            <a:off x="5129963" y="398400"/>
            <a:ext cx="1932074" cy="25011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3" name="Google Shape;93;p2"/>
          <p:cNvPicPr preferRelativeResize="0"/>
          <p:nvPr/>
        </p:nvPicPr>
        <p:blipFill rotWithShape="1">
          <a:blip r:embed="rId4">
            <a:alphaModFix/>
          </a:blip>
          <a:srcRect/>
          <a:stretch/>
        </p:blipFill>
        <p:spPr>
          <a:xfrm rot="5400000">
            <a:off x="4017640" y="-488420"/>
            <a:ext cx="4156720" cy="7335722"/>
          </a:xfrm>
          <a:prstGeom prst="rect">
            <a:avLst/>
          </a:prstGeom>
          <a:noFill/>
          <a:ln>
            <a:noFill/>
          </a:ln>
        </p:spPr>
      </p:pic>
      <p:sp>
        <p:nvSpPr>
          <p:cNvPr id="94" name="Google Shape;94;p2"/>
          <p:cNvSpPr txBox="1"/>
          <p:nvPr/>
        </p:nvSpPr>
        <p:spPr>
          <a:xfrm>
            <a:off x="2997272" y="2084079"/>
            <a:ext cx="6197455" cy="1754286"/>
          </a:xfrm>
          <a:prstGeom prst="rect">
            <a:avLst/>
          </a:prstGeom>
          <a:noFill/>
          <a:ln>
            <a:noFill/>
          </a:ln>
        </p:spPr>
        <p:txBody>
          <a:bodyPr spcFirstLastPara="1" wrap="square" lIns="91425" tIns="45700" rIns="91425" bIns="45700" anchor="t" anchorCtr="0">
            <a:spAutoFit/>
          </a:bodyPr>
          <a:lstStyle/>
          <a:p>
            <a:pPr lvl="0" algn="r"/>
            <a:r>
              <a:rPr lang="en-IE" sz="3600" b="0" i="0" u="none" strike="noStrike" cap="none" dirty="0">
                <a:solidFill>
                  <a:srgbClr val="FD3259"/>
                </a:solidFill>
                <a:latin typeface="Arial Black"/>
                <a:ea typeface="Arial Black"/>
                <a:cs typeface="Arial Black"/>
                <a:sym typeface="Arial Black"/>
              </a:rPr>
              <a:t>Module </a:t>
            </a:r>
            <a:r>
              <a:rPr lang="en-IE" sz="3600" dirty="0">
                <a:solidFill>
                  <a:srgbClr val="FD3259"/>
                </a:solidFill>
                <a:latin typeface="Arial Black"/>
                <a:ea typeface="Arial Black"/>
                <a:cs typeface="Arial Black"/>
                <a:sym typeface="Arial Black"/>
              </a:rPr>
              <a:t>1</a:t>
            </a:r>
            <a:r>
              <a:rPr lang="en-IE" sz="3600" b="0" i="0" u="none" strike="noStrike" cap="none" dirty="0">
                <a:solidFill>
                  <a:srgbClr val="FD3259"/>
                </a:solidFill>
                <a:latin typeface="Arial Black"/>
                <a:ea typeface="Arial Black"/>
                <a:cs typeface="Arial Black"/>
                <a:sym typeface="Arial Black"/>
              </a:rPr>
              <a:t>: </a:t>
            </a:r>
            <a:r>
              <a:rPr lang="en-US" sz="3600" dirty="0">
                <a:solidFill>
                  <a:srgbClr val="FD3259"/>
                </a:solidFill>
                <a:latin typeface="Arial Black"/>
                <a:ea typeface="Arial Black"/>
                <a:cs typeface="Arial Black"/>
                <a:sym typeface="Arial Black"/>
              </a:rPr>
              <a:t>Introduction to African Storytelling and Stories</a:t>
            </a:r>
            <a:r>
              <a:rPr lang="en-IE" sz="3600" b="0" i="0" u="none" strike="noStrike" cap="none" dirty="0">
                <a:solidFill>
                  <a:srgbClr val="FD3259"/>
                </a:solidFill>
                <a:latin typeface="Arial Black"/>
                <a:ea typeface="Arial Black"/>
                <a:cs typeface="Arial Black"/>
                <a:sym typeface="Arial Black"/>
              </a:rPr>
              <a:t> </a:t>
            </a:r>
            <a:r>
              <a:rPr lang="en-US" sz="3600" dirty="0">
                <a:solidFill>
                  <a:srgbClr val="FD3259"/>
                </a:solidFill>
                <a:latin typeface="Arial Black"/>
                <a:ea typeface="Arial Black"/>
                <a:cs typeface="Arial Black"/>
                <a:sym typeface="Arial Black"/>
              </a:rPr>
              <a:t>F2F</a:t>
            </a:r>
            <a:r>
              <a:rPr lang="en-IE" sz="3600" b="0" i="0" u="none" strike="noStrike" cap="none" dirty="0">
                <a:solidFill>
                  <a:srgbClr val="FD3259"/>
                </a:solidFill>
                <a:latin typeface="Arial Black"/>
                <a:ea typeface="Arial Black"/>
                <a:cs typeface="Arial Black"/>
                <a:sym typeface="Arial Black"/>
              </a:rPr>
              <a:t> </a:t>
            </a:r>
            <a:endParaRPr sz="3600" b="0" i="0" u="none" strike="noStrike" cap="none" dirty="0">
              <a:solidFill>
                <a:srgbClr val="FD3259"/>
              </a:solidFill>
              <a:latin typeface="Arial Black"/>
              <a:ea typeface="Arial Black"/>
              <a:cs typeface="Arial Black"/>
              <a:sym typeface="Arial Black"/>
            </a:endParaRPr>
          </a:p>
        </p:txBody>
      </p:sp>
      <p:sp>
        <p:nvSpPr>
          <p:cNvPr id="95" name="Google Shape;95;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96" name="Google Shape;96;p2" descr="Text&#10;&#10;Description automatically generated"/>
          <p:cNvPicPr preferRelativeResize="0"/>
          <p:nvPr/>
        </p:nvPicPr>
        <p:blipFill rotWithShape="1">
          <a:blip r:embed="rId5">
            <a:alphaModFix/>
          </a:blip>
          <a:srcRect/>
          <a:stretch/>
        </p:blipFill>
        <p:spPr>
          <a:xfrm>
            <a:off x="235341" y="6247302"/>
            <a:ext cx="1964299" cy="427819"/>
          </a:xfrm>
          <a:prstGeom prst="rect">
            <a:avLst/>
          </a:prstGeom>
          <a:noFill/>
          <a:ln>
            <a:noFill/>
          </a:ln>
        </p:spPr>
      </p:pic>
      <p:sp>
        <p:nvSpPr>
          <p:cNvPr id="97" name="Google Shape;97;p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6">
            <a:alphaModFix/>
          </a:blip>
          <a:srcRect/>
          <a:stretch/>
        </p:blipFill>
        <p:spPr>
          <a:xfrm>
            <a:off x="11374639" y="152449"/>
            <a:ext cx="462675" cy="709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04" name="Google Shape;104;p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05" name="Google Shape;105;p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06" name="Google Shape;106;p3"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853482" y="-13184"/>
            <a:ext cx="857250" cy="5667375"/>
          </a:xfrm>
          <a:prstGeom prst="rect">
            <a:avLst/>
          </a:prstGeom>
          <a:noFill/>
          <a:ln>
            <a:noFill/>
          </a:ln>
        </p:spPr>
      </p:pic>
      <p:sp>
        <p:nvSpPr>
          <p:cNvPr id="108" name="Google Shape;108;p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a:stretch/>
        </p:blipFill>
        <p:spPr>
          <a:xfrm>
            <a:off x="11374639" y="152449"/>
            <a:ext cx="462675" cy="709197"/>
          </a:xfrm>
          <a:prstGeom prst="rect">
            <a:avLst/>
          </a:prstGeom>
          <a:noFill/>
          <a:ln>
            <a:noFill/>
          </a:ln>
        </p:spPr>
      </p:pic>
      <p:sp>
        <p:nvSpPr>
          <p:cNvPr id="110" name="Google Shape;1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     </a:t>
            </a:r>
            <a:endParaRPr dirty="0"/>
          </a:p>
        </p:txBody>
      </p:sp>
      <p:sp>
        <p:nvSpPr>
          <p:cNvPr id="2" name="Rettangolo 1">
            <a:extLst>
              <a:ext uri="{FF2B5EF4-FFF2-40B4-BE49-F238E27FC236}">
                <a16:creationId xmlns:a16="http://schemas.microsoft.com/office/drawing/2014/main" id="{739C14D4-A3CA-4AB1-AB46-499A5C4A211D}"/>
              </a:ext>
            </a:extLst>
          </p:cNvPr>
          <p:cNvSpPr/>
          <p:nvPr/>
        </p:nvSpPr>
        <p:spPr>
          <a:xfrm>
            <a:off x="2475990" y="3022193"/>
            <a:ext cx="8862528" cy="2123658"/>
          </a:xfrm>
          <a:prstGeom prst="rect">
            <a:avLst/>
          </a:prstGeom>
        </p:spPr>
        <p:txBody>
          <a:bodyPr wrap="square">
            <a:spAutoFit/>
          </a:bodyPr>
          <a:lstStyle/>
          <a:p>
            <a:r>
              <a:rPr lang="en-GB" sz="4400" dirty="0"/>
              <a:t>Activity 1.1 Facilitating storytelling circles. </a:t>
            </a:r>
          </a:p>
          <a:p>
            <a:r>
              <a:rPr lang="en-GB" sz="4400" dirty="0"/>
              <a:t>Duration: 3.5 Hours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6" name="Google Shape;116;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pic>
        <p:nvPicPr>
          <p:cNvPr id="117" name="Google Shape;117;p4"/>
          <p:cNvPicPr preferRelativeResize="0"/>
          <p:nvPr/>
        </p:nvPicPr>
        <p:blipFill rotWithShape="1">
          <a:blip r:embed="rId5">
            <a:alphaModFix/>
          </a:blip>
          <a:srcRect/>
          <a:stretch/>
        </p:blipFill>
        <p:spPr>
          <a:xfrm>
            <a:off x="11374639" y="152449"/>
            <a:ext cx="462675" cy="709197"/>
          </a:xfrm>
          <a:prstGeom prst="rect">
            <a:avLst/>
          </a:prstGeom>
          <a:noFill/>
          <a:ln>
            <a:noFill/>
          </a:ln>
        </p:spPr>
      </p:pic>
      <p:graphicFrame>
        <p:nvGraphicFramePr>
          <p:cNvPr id="118" name="Google Shape;118;p4"/>
          <p:cNvGraphicFramePr/>
          <p:nvPr>
            <p:extLst>
              <p:ext uri="{D42A27DB-BD31-4B8C-83A1-F6EECF244321}">
                <p14:modId xmlns:p14="http://schemas.microsoft.com/office/powerpoint/2010/main" val="2510987872"/>
              </p:ext>
            </p:extLst>
          </p:nvPr>
        </p:nvGraphicFramePr>
        <p:xfrm>
          <a:off x="-1" y="0"/>
          <a:ext cx="11245175" cy="5965776"/>
        </p:xfrm>
        <a:graphic>
          <a:graphicData uri="http://schemas.openxmlformats.org/drawingml/2006/table">
            <a:tbl>
              <a:tblPr firstRow="1" bandRow="1">
                <a:noFill/>
                <a:tableStyleId>{C3DFA806-4892-47EE-9556-A7E094D8FC11}</a:tableStyleId>
              </a:tblPr>
              <a:tblGrid>
                <a:gridCol w="2097860">
                  <a:extLst>
                    <a:ext uri="{9D8B030D-6E8A-4147-A177-3AD203B41FA5}">
                      <a16:colId xmlns:a16="http://schemas.microsoft.com/office/drawing/2014/main" val="20000"/>
                    </a:ext>
                  </a:extLst>
                </a:gridCol>
                <a:gridCol w="3271809">
                  <a:extLst>
                    <a:ext uri="{9D8B030D-6E8A-4147-A177-3AD203B41FA5}">
                      <a16:colId xmlns:a16="http://schemas.microsoft.com/office/drawing/2014/main" val="20001"/>
                    </a:ext>
                  </a:extLst>
                </a:gridCol>
                <a:gridCol w="2558375">
                  <a:extLst>
                    <a:ext uri="{9D8B030D-6E8A-4147-A177-3AD203B41FA5}">
                      <a16:colId xmlns:a16="http://schemas.microsoft.com/office/drawing/2014/main" val="20002"/>
                    </a:ext>
                  </a:extLst>
                </a:gridCol>
                <a:gridCol w="3317131">
                  <a:extLst>
                    <a:ext uri="{9D8B030D-6E8A-4147-A177-3AD203B41FA5}">
                      <a16:colId xmlns:a16="http://schemas.microsoft.com/office/drawing/2014/main" val="20003"/>
                    </a:ext>
                  </a:extLst>
                </a:gridCol>
              </a:tblGrid>
              <a:tr h="13202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noProof="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noProof="0" dirty="0"/>
                        <a:t>Facilitating storytelling circles</a:t>
                      </a:r>
                    </a:p>
                  </a:txBody>
                  <a:tcPr marL="91450" marR="91450" marT="45725" marB="45725"/>
                </a:tc>
                <a:tc>
                  <a:txBody>
                    <a:bodyPr/>
                    <a:lstStyle/>
                    <a:p>
                      <a:pPr marL="0" marR="0" lvl="0" indent="0" algn="ctr" rtl="0">
                        <a:spcBef>
                          <a:spcPts val="0"/>
                        </a:spcBef>
                        <a:spcAft>
                          <a:spcPts val="0"/>
                        </a:spcAft>
                        <a:buNone/>
                      </a:pPr>
                      <a:endParaRPr sz="2200" dirty="0"/>
                    </a:p>
                    <a:p>
                      <a:pPr marL="0" marR="0" lvl="0" indent="0" algn="ctr" rtl="0">
                        <a:spcBef>
                          <a:spcPts val="0"/>
                        </a:spcBef>
                        <a:spcAft>
                          <a:spcPts val="0"/>
                        </a:spcAft>
                        <a:buNone/>
                      </a:pPr>
                      <a:r>
                        <a:rPr lang="en-IE" sz="2200" dirty="0"/>
                        <a:t>Knowledge </a:t>
                      </a:r>
                      <a:endParaRPr sz="2200" dirty="0"/>
                    </a:p>
                  </a:txBody>
                  <a:tcPr marL="91450" marR="91450" marT="45725" marB="45725"/>
                </a:tc>
                <a:tc>
                  <a:txBody>
                    <a:bodyPr/>
                    <a:lstStyle/>
                    <a:p>
                      <a:pPr marL="0" marR="0" lvl="0" indent="0" algn="ctr" rtl="0">
                        <a:spcBef>
                          <a:spcPts val="0"/>
                        </a:spcBef>
                        <a:spcAft>
                          <a:spcPts val="0"/>
                        </a:spcAft>
                        <a:buNone/>
                      </a:pPr>
                      <a:endParaRPr sz="2200" dirty="0"/>
                    </a:p>
                    <a:p>
                      <a:pPr marL="0" marR="0" lvl="0" indent="0" algn="ctr" rtl="0">
                        <a:spcBef>
                          <a:spcPts val="0"/>
                        </a:spcBef>
                        <a:spcAft>
                          <a:spcPts val="0"/>
                        </a:spcAft>
                        <a:buNone/>
                      </a:pPr>
                      <a:r>
                        <a:rPr lang="en-IE" sz="2200" dirty="0"/>
                        <a:t>Skills </a:t>
                      </a:r>
                      <a:endParaRPr sz="2200" dirty="0"/>
                    </a:p>
                  </a:txBody>
                  <a:tcPr marL="91450" marR="91450" marT="45725" marB="45725"/>
                </a:tc>
                <a:tc>
                  <a:txBody>
                    <a:bodyPr/>
                    <a:lstStyle/>
                    <a:p>
                      <a:pPr marL="0" marR="0" lvl="0" indent="0" algn="ctr" rtl="0">
                        <a:spcBef>
                          <a:spcPts val="0"/>
                        </a:spcBef>
                        <a:spcAft>
                          <a:spcPts val="0"/>
                        </a:spcAft>
                        <a:buNone/>
                      </a:pPr>
                      <a:endParaRPr sz="2200" dirty="0"/>
                    </a:p>
                    <a:p>
                      <a:pPr marL="0" marR="0" lvl="0" indent="0" algn="ctr" rtl="0">
                        <a:spcBef>
                          <a:spcPts val="0"/>
                        </a:spcBef>
                        <a:spcAft>
                          <a:spcPts val="0"/>
                        </a:spcAft>
                        <a:buNone/>
                      </a:pPr>
                      <a:r>
                        <a:rPr lang="en-IE" sz="2200" dirty="0"/>
                        <a:t>Attitude </a:t>
                      </a:r>
                      <a:endParaRPr sz="2200" dirty="0"/>
                    </a:p>
                  </a:txBody>
                  <a:tcPr marL="91450" marR="91450" marT="45725" marB="45725"/>
                </a:tc>
                <a:extLst>
                  <a:ext uri="{0D108BD9-81ED-4DB2-BD59-A6C34878D82A}">
                    <a16:rowId xmlns:a16="http://schemas.microsoft.com/office/drawing/2014/main" val="10000"/>
                  </a:ext>
                </a:extLst>
              </a:tr>
              <a:tr h="45941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u="none" strike="noStrike" cap="none"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u="none" strike="noStrike" cap="none"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u="none" strike="noStrike" cap="none"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u="none" strike="noStrike" cap="none"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800" u="none" strike="noStrike" cap="none"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b="1" u="none" strike="noStrike" cap="none" dirty="0"/>
                        <a:t>On successful completion of this module, adult learners will be able to … </a:t>
                      </a:r>
                      <a:endParaRPr lang="en-GB" sz="2200" b="1" dirty="0"/>
                    </a:p>
                  </a:txBody>
                  <a:tcPr marL="91450" marR="91450" marT="45725" marB="45725"/>
                </a:tc>
                <a:tc>
                  <a:txBody>
                    <a:bodyPr/>
                    <a:lstStyle/>
                    <a:p>
                      <a:pPr marL="285750" marR="0" lvl="0" indent="-171450" algn="ctr" rtl="0">
                        <a:spcBef>
                          <a:spcPts val="0"/>
                        </a:spcBef>
                        <a:spcAft>
                          <a:spcPts val="0"/>
                        </a:spcAft>
                        <a:buClr>
                          <a:schemeClr val="dk1"/>
                        </a:buClr>
                        <a:buSzPts val="1800"/>
                        <a:buFont typeface="Courier New"/>
                        <a:buNone/>
                      </a:pPr>
                      <a:r>
                        <a:rPr lang="en-US" sz="1800" dirty="0"/>
                        <a:t>Know more about African storytelling traditions as intangible cultural heritage.</a:t>
                      </a:r>
                    </a:p>
                    <a:p>
                      <a:pPr marL="285750" marR="0" lvl="0" indent="-171450" algn="ctr" rtl="0">
                        <a:spcBef>
                          <a:spcPts val="0"/>
                        </a:spcBef>
                        <a:spcAft>
                          <a:spcPts val="0"/>
                        </a:spcAft>
                        <a:buClr>
                          <a:schemeClr val="dk1"/>
                        </a:buClr>
                        <a:buSzPts val="1800"/>
                        <a:buFont typeface="Courier New"/>
                        <a:buNone/>
                      </a:pPr>
                      <a:r>
                        <a:rPr lang="en-US" sz="1800" dirty="0"/>
                        <a:t>Make connections between the story told by Africans and that told by Europeans.</a:t>
                      </a:r>
                    </a:p>
                    <a:p>
                      <a:pPr marL="285750" marR="0" lvl="0" indent="-171450" algn="ctr" rtl="0">
                        <a:spcBef>
                          <a:spcPts val="0"/>
                        </a:spcBef>
                        <a:spcAft>
                          <a:spcPts val="0"/>
                        </a:spcAft>
                        <a:buClr>
                          <a:schemeClr val="dk1"/>
                        </a:buClr>
                        <a:buSzPts val="1800"/>
                        <a:buFont typeface="Courier New"/>
                        <a:buNone/>
                      </a:pPr>
                      <a:r>
                        <a:rPr lang="en-US" sz="1800" dirty="0"/>
                        <a:t>Describe the traditional and the new techniques to support the cultural expression of African people in Europe through SingleStory storytelling.</a:t>
                      </a:r>
                    </a:p>
                    <a:p>
                      <a:pPr marL="285750" marR="0" lvl="0" indent="-171450" algn="ctr" rtl="0">
                        <a:spcBef>
                          <a:spcPts val="0"/>
                        </a:spcBef>
                        <a:spcAft>
                          <a:spcPts val="0"/>
                        </a:spcAft>
                        <a:buClr>
                          <a:schemeClr val="dk1"/>
                        </a:buClr>
                        <a:buSzPts val="1800"/>
                        <a:buFont typeface="Courier New"/>
                        <a:buNone/>
                      </a:pPr>
                      <a:r>
                        <a:rPr lang="en-US" sz="1800" dirty="0"/>
                        <a:t>Understand the value of dialogue between different cultures.</a:t>
                      </a:r>
                    </a:p>
                    <a:p>
                      <a:pPr marL="285750" marR="0" lvl="0" indent="-171450" algn="l" rtl="0">
                        <a:spcBef>
                          <a:spcPts val="0"/>
                        </a:spcBef>
                        <a:spcAft>
                          <a:spcPts val="0"/>
                        </a:spcAft>
                        <a:buClr>
                          <a:schemeClr val="dk1"/>
                        </a:buClr>
                        <a:buSzPts val="1800"/>
                        <a:buFont typeface="Courier New"/>
                        <a:buNone/>
                      </a:pPr>
                      <a:endParaRPr sz="1800" dirty="0"/>
                    </a:p>
                  </a:txBody>
                  <a:tcPr marL="91450" marR="91450" marT="45725" marB="45725"/>
                </a:tc>
                <a:tc>
                  <a:txBody>
                    <a:bodyPr/>
                    <a:lstStyle/>
                    <a:p>
                      <a:pPr lvl="0" algn="ctr"/>
                      <a:r>
                        <a:rPr lang="en-GB" sz="1800" b="0" i="0" u="none" strike="noStrike" cap="none" dirty="0">
                          <a:solidFill>
                            <a:schemeClr val="dk1"/>
                          </a:solidFill>
                          <a:effectLst/>
                          <a:latin typeface="Calibri"/>
                          <a:ea typeface="Calibri"/>
                          <a:cs typeface="Calibri"/>
                          <a:sym typeface="Arial"/>
                        </a:rPr>
                        <a:t>Practice African storytelling using traditional performance techniques.</a:t>
                      </a:r>
                      <a:endParaRPr lang="it-IT" sz="1800" b="0" i="0" u="none" strike="noStrike" cap="none" dirty="0">
                        <a:solidFill>
                          <a:schemeClr val="dk1"/>
                        </a:solidFill>
                        <a:effectLst/>
                        <a:latin typeface="Calibri"/>
                        <a:ea typeface="Calibri"/>
                        <a:cs typeface="Calibri"/>
                        <a:sym typeface="Arial"/>
                      </a:endParaRPr>
                    </a:p>
                    <a:p>
                      <a:pPr lvl="0" algn="ctr"/>
                      <a:r>
                        <a:rPr lang="en-GB" sz="1800" b="0" i="0" u="none" strike="noStrike" cap="none" dirty="0">
                          <a:solidFill>
                            <a:schemeClr val="dk1"/>
                          </a:solidFill>
                          <a:effectLst/>
                          <a:latin typeface="Calibri"/>
                          <a:ea typeface="Calibri"/>
                          <a:cs typeface="Calibri"/>
                          <a:sym typeface="Arial"/>
                        </a:rPr>
                        <a:t>Contextualize and situate the SingleStory training offer to one's own teaching or social work environment.</a:t>
                      </a:r>
                      <a:endParaRPr lang="it-IT" sz="1800" b="0" i="0" u="none" strike="noStrike" cap="none" dirty="0">
                        <a:solidFill>
                          <a:schemeClr val="dk1"/>
                        </a:solidFill>
                        <a:effectLst/>
                        <a:latin typeface="Calibri"/>
                        <a:ea typeface="Calibri"/>
                        <a:cs typeface="Calibri"/>
                        <a:sym typeface="Arial"/>
                      </a:endParaRPr>
                    </a:p>
                    <a:p>
                      <a:pPr lvl="0" algn="ctr"/>
                      <a:r>
                        <a:rPr lang="en-GB" sz="1800" b="0" i="0" u="none" strike="noStrike" cap="none" dirty="0">
                          <a:solidFill>
                            <a:schemeClr val="dk1"/>
                          </a:solidFill>
                          <a:effectLst/>
                          <a:latin typeface="Calibri"/>
                          <a:ea typeface="Calibri"/>
                          <a:cs typeface="Calibri"/>
                          <a:sym typeface="Arial"/>
                        </a:rPr>
                        <a:t>Design and apply self-reflection and self-assessment methods to evaluate learning progress.</a:t>
                      </a:r>
                      <a:endParaRPr lang="it-IT" sz="1800" b="0" i="0" u="none" strike="noStrike" cap="none" dirty="0">
                        <a:solidFill>
                          <a:schemeClr val="dk1"/>
                        </a:solidFill>
                        <a:effectLst/>
                        <a:latin typeface="Calibri"/>
                        <a:ea typeface="Calibri"/>
                        <a:cs typeface="Calibri"/>
                        <a:sym typeface="Arial"/>
                      </a:endParaRPr>
                    </a:p>
                    <a:p>
                      <a:pPr marL="285750" marR="0" lvl="0" indent="-171450" algn="l" rtl="0">
                        <a:spcBef>
                          <a:spcPts val="0"/>
                        </a:spcBef>
                        <a:spcAft>
                          <a:spcPts val="0"/>
                        </a:spcAft>
                        <a:buClr>
                          <a:schemeClr val="dk1"/>
                        </a:buClr>
                        <a:buSzPts val="1800"/>
                        <a:buFont typeface="Courier New"/>
                        <a:buNone/>
                      </a:pPr>
                      <a:endParaRPr sz="1800" dirty="0"/>
                    </a:p>
                  </a:txBody>
                  <a:tcPr marL="91450" marR="91450" marT="45725" marB="45725"/>
                </a:tc>
                <a:tc>
                  <a:txBody>
                    <a:bodyPr/>
                    <a:lstStyle/>
                    <a:p>
                      <a:pPr lvl="0" algn="ctr"/>
                      <a:r>
                        <a:rPr lang="en-GB" sz="1800" b="0" i="0" u="none" strike="noStrike" cap="none" dirty="0">
                          <a:solidFill>
                            <a:schemeClr val="dk1"/>
                          </a:solidFill>
                          <a:effectLst/>
                          <a:latin typeface="Calibri"/>
                          <a:ea typeface="Calibri"/>
                          <a:cs typeface="Calibri"/>
                          <a:sym typeface="Arial"/>
                        </a:rPr>
                        <a:t>Openness to new and engaging learning methods (face-to-face and online) for fostering inclusive lifelong learning opportunities.</a:t>
                      </a:r>
                      <a:endParaRPr lang="it-IT" sz="1800" b="0" i="0" u="none" strike="noStrike" cap="none" dirty="0">
                        <a:solidFill>
                          <a:schemeClr val="dk1"/>
                        </a:solidFill>
                        <a:effectLst/>
                        <a:latin typeface="Calibri"/>
                        <a:ea typeface="Calibri"/>
                        <a:cs typeface="Calibri"/>
                        <a:sym typeface="Arial"/>
                      </a:endParaRPr>
                    </a:p>
                    <a:p>
                      <a:pPr lvl="0" algn="ctr"/>
                      <a:r>
                        <a:rPr lang="en-GB" sz="1800" b="0" i="0" u="none" strike="noStrike" cap="none" dirty="0">
                          <a:solidFill>
                            <a:schemeClr val="dk1"/>
                          </a:solidFill>
                          <a:effectLst/>
                          <a:latin typeface="Calibri"/>
                          <a:ea typeface="Calibri"/>
                          <a:cs typeface="Calibri"/>
                          <a:sym typeface="Arial"/>
                        </a:rPr>
                        <a:t>Willingness to face the social challenges of inclusive and respectful communities.</a:t>
                      </a:r>
                      <a:endParaRPr lang="it-IT" sz="1800" b="0" i="0" u="none" strike="noStrike" cap="none" dirty="0">
                        <a:solidFill>
                          <a:schemeClr val="dk1"/>
                        </a:solidFill>
                        <a:effectLst/>
                        <a:latin typeface="Calibri"/>
                        <a:ea typeface="Calibri"/>
                        <a:cs typeface="Calibri"/>
                        <a:sym typeface="Arial"/>
                      </a:endParaRPr>
                    </a:p>
                    <a:p>
                      <a:pPr lvl="0" algn="ctr"/>
                      <a:r>
                        <a:rPr lang="en-GB" sz="1800" b="0" i="0" u="none" strike="noStrike" cap="none" dirty="0">
                          <a:solidFill>
                            <a:schemeClr val="dk1"/>
                          </a:solidFill>
                          <a:effectLst/>
                          <a:latin typeface="Calibri"/>
                          <a:ea typeface="Calibri"/>
                          <a:cs typeface="Calibri"/>
                          <a:sym typeface="Arial"/>
                        </a:rPr>
                        <a:t>Appreciation of similarities and diversities, fundamental basis for an open dialogue.</a:t>
                      </a:r>
                      <a:endParaRPr lang="it-IT" sz="1800" b="0" i="0" u="none" strike="noStrike" cap="none" dirty="0">
                        <a:solidFill>
                          <a:schemeClr val="dk1"/>
                        </a:solidFill>
                        <a:effectLst/>
                        <a:latin typeface="Calibri"/>
                        <a:ea typeface="Calibri"/>
                        <a:cs typeface="Calibri"/>
                        <a:sym typeface="Arial"/>
                      </a:endParaRPr>
                    </a:p>
                    <a:p>
                      <a:pPr algn="ctr"/>
                      <a:r>
                        <a:rPr lang="en-GB" sz="1800" b="0" i="0" u="none" strike="noStrike" cap="none" dirty="0">
                          <a:solidFill>
                            <a:schemeClr val="dk1"/>
                          </a:solidFill>
                          <a:effectLst/>
                          <a:latin typeface="Calibri"/>
                          <a:ea typeface="Calibri"/>
                          <a:cs typeface="Calibri"/>
                          <a:sym typeface="Arial"/>
                        </a:rPr>
                        <a:t>Be aware that it is also affecting the learning of a competence considered by the EU among the 8 key competences, cultural and artistic expression.</a:t>
                      </a: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4" name="Google Shape;124;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25" name="Google Shape;125;p5"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sp>
        <p:nvSpPr>
          <p:cNvPr id="126" name="Google Shape;126;p5"/>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27" name="Google Shape;127;p5"/>
          <p:cNvPicPr preferRelativeResize="0"/>
          <p:nvPr/>
        </p:nvPicPr>
        <p:blipFill rotWithShape="1">
          <a:blip r:embed="rId5">
            <a:alphaModFix/>
          </a:blip>
          <a:srcRect/>
          <a:stretch/>
        </p:blipFill>
        <p:spPr>
          <a:xfrm>
            <a:off x="11374639" y="152449"/>
            <a:ext cx="462675" cy="709197"/>
          </a:xfrm>
          <a:prstGeom prst="rect">
            <a:avLst/>
          </a:prstGeom>
          <a:noFill/>
          <a:ln>
            <a:noFill/>
          </a:ln>
        </p:spPr>
      </p:pic>
      <p:sp>
        <p:nvSpPr>
          <p:cNvPr id="128" name="Google Shape;128;p5"/>
          <p:cNvSpPr txBox="1">
            <a:spLocks noGrp="1"/>
          </p:cNvSpPr>
          <p:nvPr>
            <p:ph type="title"/>
          </p:nvPr>
        </p:nvSpPr>
        <p:spPr>
          <a:xfrm>
            <a:off x="504354" y="437743"/>
            <a:ext cx="10515600" cy="4970835"/>
          </a:xfrm>
          <a:prstGeom prst="rect">
            <a:avLst/>
          </a:prstGeom>
          <a:noFill/>
          <a:ln>
            <a:noFill/>
          </a:ln>
        </p:spPr>
        <p:txBody>
          <a:bodyPr spcFirstLastPara="1" wrap="square" lIns="91425" tIns="45700" rIns="91425" bIns="45700" anchor="ctr" anchorCtr="0">
            <a:normAutofit/>
          </a:bodyPr>
          <a:lstStyle/>
          <a:p>
            <a:pPr lvl="0">
              <a:lnSpc>
                <a:spcPct val="115000"/>
              </a:lnSpc>
              <a:spcBef>
                <a:spcPts val="200"/>
              </a:spcBef>
              <a:spcAft>
                <a:spcPts val="200"/>
              </a:spcAft>
            </a:pPr>
            <a:r>
              <a:rPr lang="en-US" sz="4900" dirty="0"/>
              <a:t>Topics</a:t>
            </a:r>
            <a:br>
              <a:rPr lang="en-US" sz="4900" dirty="0"/>
            </a:br>
            <a:br>
              <a:rPr lang="it-IT" dirty="0"/>
            </a:br>
            <a:r>
              <a:rPr lang="en-GB" sz="3100" dirty="0">
                <a:latin typeface="Arial" panose="020B0604020202020204" pitchFamily="34" charset="0"/>
                <a:ea typeface="Times New Roman" panose="02020603050405020304" pitchFamily="18" charset="0"/>
                <a:cs typeface="Arial" panose="020B0604020202020204" pitchFamily="34" charset="0"/>
              </a:rPr>
              <a:t>Oral history and storytelling: traditional and new forms of transmitting stories in Africa and in Europe</a:t>
            </a:r>
            <a:br>
              <a:rPr lang="en-GB" sz="3100" dirty="0">
                <a:latin typeface="Arial" panose="020B0604020202020204" pitchFamily="34" charset="0"/>
                <a:ea typeface="Times New Roman" panose="02020603050405020304" pitchFamily="18" charset="0"/>
                <a:cs typeface="Arial" panose="020B0604020202020204" pitchFamily="34" charset="0"/>
              </a:rPr>
            </a:br>
            <a:br>
              <a:rPr lang="en-GB" sz="3100" dirty="0">
                <a:latin typeface="Calibri" panose="020F0502020204030204" pitchFamily="34" charset="0"/>
                <a:ea typeface="Calibri" panose="020F0502020204030204" pitchFamily="34" charset="0"/>
                <a:cs typeface="Arial" panose="020B0604020202020204" pitchFamily="34" charset="0"/>
              </a:rPr>
            </a:br>
            <a:r>
              <a:rPr lang="en-GB" sz="3100" dirty="0">
                <a:latin typeface="Arial" panose="020B0604020202020204" pitchFamily="34" charset="0"/>
                <a:ea typeface="Times New Roman" panose="02020603050405020304" pitchFamily="18" charset="0"/>
              </a:rPr>
              <a:t>Intercultural relationships in the current society in Europe, considering the regional differences</a:t>
            </a:r>
            <a:endParaRPr lang="en-GB" sz="3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8"/>
          <p:cNvPicPr preferRelativeResize="0"/>
          <p:nvPr/>
        </p:nvPicPr>
        <p:blipFill rotWithShape="1">
          <a:blip r:embed="rId3">
            <a:alphaModFix/>
          </a:blip>
          <a:srcRect/>
          <a:stretch/>
        </p:blipFill>
        <p:spPr>
          <a:xfrm>
            <a:off x="-1" y="-664263"/>
            <a:ext cx="12192000" cy="6858000"/>
          </a:xfrm>
          <a:prstGeom prst="rect">
            <a:avLst/>
          </a:prstGeom>
          <a:noFill/>
          <a:ln>
            <a:noFill/>
          </a:ln>
        </p:spPr>
      </p:pic>
      <p:sp>
        <p:nvSpPr>
          <p:cNvPr id="160" name="Google Shape;160;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61" name="Google Shape;161;p8"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sp>
        <p:nvSpPr>
          <p:cNvPr id="162" name="Google Shape;162;p8"/>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63" name="Google Shape;163;p8"/>
          <p:cNvPicPr preferRelativeResize="0"/>
          <p:nvPr/>
        </p:nvPicPr>
        <p:blipFill rotWithShape="1">
          <a:blip r:embed="rId5">
            <a:alphaModFix/>
          </a:blip>
          <a:srcRect/>
          <a:stretch/>
        </p:blipFill>
        <p:spPr>
          <a:xfrm>
            <a:off x="11374639" y="152449"/>
            <a:ext cx="462675" cy="709197"/>
          </a:xfrm>
          <a:prstGeom prst="rect">
            <a:avLst/>
          </a:prstGeom>
          <a:noFill/>
          <a:ln>
            <a:noFill/>
          </a:ln>
        </p:spPr>
      </p:pic>
      <p:sp>
        <p:nvSpPr>
          <p:cNvPr id="3" name="Rettangolo 2">
            <a:extLst>
              <a:ext uri="{FF2B5EF4-FFF2-40B4-BE49-F238E27FC236}">
                <a16:creationId xmlns:a16="http://schemas.microsoft.com/office/drawing/2014/main" id="{2780EDF9-181A-448D-9EDC-9F1C0DC48A6B}"/>
              </a:ext>
            </a:extLst>
          </p:cNvPr>
          <p:cNvSpPr/>
          <p:nvPr/>
        </p:nvSpPr>
        <p:spPr>
          <a:xfrm>
            <a:off x="979715" y="3275112"/>
            <a:ext cx="11360142" cy="646331"/>
          </a:xfrm>
          <a:prstGeom prst="rect">
            <a:avLst/>
          </a:prstGeom>
        </p:spPr>
        <p:txBody>
          <a:bodyPr wrap="square">
            <a:spAutoFit/>
          </a:bodyPr>
          <a:lstStyle/>
          <a:p>
            <a:r>
              <a:rPr lang="en-GB" sz="3600" b="1" dirty="0">
                <a:latin typeface="Arial" panose="020B0604020202020204" pitchFamily="34" charset="0"/>
                <a:ea typeface="Times New Roman" panose="02020603050405020304" pitchFamily="18" charset="0"/>
              </a:rPr>
              <a:t>The Lesson Plan for F2F/Synchronous Learning</a:t>
            </a:r>
            <a:endParaRPr lang="it-IT"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sp>
        <p:nvSpPr>
          <p:cNvPr id="169" name="Google Shape;169;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0" name="Google Shape;170;p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171" name="Google Shape;171;p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2" name="Google Shape;172;p9"/>
          <p:cNvPicPr preferRelativeResize="0"/>
          <p:nvPr/>
        </p:nvPicPr>
        <p:blipFill rotWithShape="1">
          <a:blip r:embed="rId4">
            <a:alphaModFix/>
          </a:blip>
          <a:srcRect/>
          <a:stretch/>
        </p:blipFill>
        <p:spPr>
          <a:xfrm>
            <a:off x="11374639" y="152449"/>
            <a:ext cx="462675" cy="709197"/>
          </a:xfrm>
          <a:prstGeom prst="rect">
            <a:avLst/>
          </a:prstGeom>
          <a:noFill/>
          <a:ln>
            <a:noFill/>
          </a:ln>
        </p:spPr>
      </p:pic>
      <p:graphicFrame>
        <p:nvGraphicFramePr>
          <p:cNvPr id="2" name="Tabella 1">
            <a:extLst>
              <a:ext uri="{FF2B5EF4-FFF2-40B4-BE49-F238E27FC236}">
                <a16:creationId xmlns:a16="http://schemas.microsoft.com/office/drawing/2014/main" id="{C89F6A8D-18DA-4DC4-B6A3-00220EE5F7C3}"/>
              </a:ext>
            </a:extLst>
          </p:cNvPr>
          <p:cNvGraphicFramePr>
            <a:graphicFrameLocks noGrp="1"/>
          </p:cNvGraphicFramePr>
          <p:nvPr>
            <p:extLst>
              <p:ext uri="{D42A27DB-BD31-4B8C-83A1-F6EECF244321}">
                <p14:modId xmlns:p14="http://schemas.microsoft.com/office/powerpoint/2010/main" val="4053315321"/>
              </p:ext>
            </p:extLst>
          </p:nvPr>
        </p:nvGraphicFramePr>
        <p:xfrm>
          <a:off x="-11213" y="0"/>
          <a:ext cx="11124688" cy="5859129"/>
        </p:xfrm>
        <a:graphic>
          <a:graphicData uri="http://schemas.openxmlformats.org/drawingml/2006/table">
            <a:tbl>
              <a:tblPr firstRow="1" bandRow="1">
                <a:tableStyleId>{C3DFA806-4892-47EE-9556-A7E094D8FC11}</a:tableStyleId>
              </a:tblPr>
              <a:tblGrid>
                <a:gridCol w="6052850">
                  <a:extLst>
                    <a:ext uri="{9D8B030D-6E8A-4147-A177-3AD203B41FA5}">
                      <a16:colId xmlns:a16="http://schemas.microsoft.com/office/drawing/2014/main" val="2042936753"/>
                    </a:ext>
                  </a:extLst>
                </a:gridCol>
                <a:gridCol w="1304748">
                  <a:extLst>
                    <a:ext uri="{9D8B030D-6E8A-4147-A177-3AD203B41FA5}">
                      <a16:colId xmlns:a16="http://schemas.microsoft.com/office/drawing/2014/main" val="3532599091"/>
                    </a:ext>
                  </a:extLst>
                </a:gridCol>
                <a:gridCol w="1373418">
                  <a:extLst>
                    <a:ext uri="{9D8B030D-6E8A-4147-A177-3AD203B41FA5}">
                      <a16:colId xmlns:a16="http://schemas.microsoft.com/office/drawing/2014/main" val="839642868"/>
                    </a:ext>
                  </a:extLst>
                </a:gridCol>
                <a:gridCol w="2393672">
                  <a:extLst>
                    <a:ext uri="{9D8B030D-6E8A-4147-A177-3AD203B41FA5}">
                      <a16:colId xmlns:a16="http://schemas.microsoft.com/office/drawing/2014/main" val="1180968246"/>
                    </a:ext>
                  </a:extLst>
                </a:gridCol>
              </a:tblGrid>
              <a:tr h="537029">
                <a:tc>
                  <a:txBody>
                    <a:bodyPr/>
                    <a:lstStyle/>
                    <a:p>
                      <a:pPr algn="ctr">
                        <a:lnSpc>
                          <a:spcPct val="115000"/>
                        </a:lnSpc>
                        <a:spcAft>
                          <a:spcPts val="0"/>
                        </a:spcAft>
                      </a:pPr>
                      <a:r>
                        <a:rPr lang="en-GB" sz="2400" b="1"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Topics and Sub-topics/Learning Activities</a:t>
                      </a:r>
                      <a:endParaRPr lang="en-GB" sz="24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15000"/>
                        </a:lnSpc>
                        <a:spcAft>
                          <a:spcPts val="0"/>
                        </a:spcAft>
                      </a:pPr>
                      <a:r>
                        <a:rPr lang="en-GB" sz="2400" b="1"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Duration</a:t>
                      </a:r>
                      <a:endParaRPr lang="en-GB" sz="24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2400" b="1"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(minutes)</a:t>
                      </a:r>
                      <a:endParaRPr lang="en-GB" sz="24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15000"/>
                        </a:lnSpc>
                        <a:spcAft>
                          <a:spcPts val="0"/>
                        </a:spcAft>
                      </a:pPr>
                      <a:r>
                        <a:rPr lang="en-GB" sz="2400" b="1"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Training Methods</a:t>
                      </a:r>
                      <a:endParaRPr lang="en-GB" sz="24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15000"/>
                        </a:lnSpc>
                        <a:spcAft>
                          <a:spcPts val="0"/>
                        </a:spcAft>
                      </a:pPr>
                      <a:r>
                        <a:rPr lang="en-GB" sz="24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Materials / Equipment Required</a:t>
                      </a:r>
                      <a:endParaRPr lang="en-GB" sz="240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val="3214157299"/>
                  </a:ext>
                </a:extLst>
              </a:tr>
              <a:tr h="884015">
                <a:tc>
                  <a:txBody>
                    <a:bodyPr/>
                    <a:lstStyle/>
                    <a:p>
                      <a:r>
                        <a:rPr lang="en-GB" sz="1800" b="1" u="sng" noProof="0" dirty="0">
                          <a:latin typeface="Calibri" panose="020F0502020204030204" pitchFamily="34" charset="0"/>
                          <a:cs typeface="Calibri" panose="020F0502020204030204" pitchFamily="34" charset="0"/>
                        </a:rPr>
                        <a:t>Opening of the workshop</a:t>
                      </a:r>
                      <a:r>
                        <a:rPr lang="en-GB" sz="1800" noProof="0" dirty="0">
                          <a:latin typeface="Calibri" panose="020F0502020204030204" pitchFamily="34" charset="0"/>
                          <a:cs typeface="Calibri" panose="020F0502020204030204" pitchFamily="34" charset="0"/>
                        </a:rPr>
                        <a:t>: </a:t>
                      </a:r>
                      <a:r>
                        <a:rPr lang="en-GB" sz="1800" b="0" i="0" u="none" strike="noStrike" cap="none" noProof="0" dirty="0">
                          <a:solidFill>
                            <a:schemeClr val="dk1"/>
                          </a:solidFill>
                          <a:effectLst/>
                          <a:latin typeface="Calibri" panose="020F0502020204030204" pitchFamily="34" charset="0"/>
                          <a:ea typeface="Calibri"/>
                          <a:cs typeface="Calibri" panose="020F0502020204030204" pitchFamily="34" charset="0"/>
                          <a:sym typeface="Arial"/>
                        </a:rPr>
                        <a:t>The trainer welcomes the participants and proposes activities for mutual presentations.</a:t>
                      </a:r>
                      <a:endParaRPr lang="en-GB" sz="1800" noProof="0" dirty="0">
                        <a:latin typeface="Calibri" panose="020F0502020204030204" pitchFamily="34" charset="0"/>
                        <a:cs typeface="Calibri" panose="020F0502020204030204" pitchFamily="34" charset="0"/>
                      </a:endParaRPr>
                    </a:p>
                  </a:txBody>
                  <a:tcPr/>
                </a:tc>
                <a:tc>
                  <a:txBody>
                    <a:bodyPr/>
                    <a:lstStyle/>
                    <a:p>
                      <a:r>
                        <a:rPr lang="en-GB" sz="1800" noProof="0">
                          <a:latin typeface="Calibri" panose="020F0502020204030204" pitchFamily="34" charset="0"/>
                          <a:cs typeface="Calibri" panose="020F0502020204030204" pitchFamily="34" charset="0"/>
                        </a:rPr>
                        <a:t>30 minutes</a:t>
                      </a:r>
                    </a:p>
                  </a:txBody>
                  <a:tcPr/>
                </a:tc>
                <a:tc>
                  <a:txBody>
                    <a:bodyPr/>
                    <a:lstStyle/>
                    <a:p>
                      <a:pPr algn="ctr"/>
                      <a:r>
                        <a:rPr lang="en-GB" sz="1800" noProof="0" dirty="0">
                          <a:latin typeface="Calibri" panose="020F0502020204030204" pitchFamily="34" charset="0"/>
                          <a:cs typeface="Calibri" panose="020F0502020204030204" pitchFamily="34" charset="0"/>
                        </a:rPr>
                        <a:t>Icebreaking in plenary</a:t>
                      </a:r>
                    </a:p>
                  </a:txBody>
                  <a:tcPr/>
                </a:tc>
                <a:tc>
                  <a:txBody>
                    <a:bodyPr/>
                    <a:lstStyle/>
                    <a:p>
                      <a:pPr algn="ctr"/>
                      <a:r>
                        <a:rPr lang="en-GB" sz="1800" noProof="0" dirty="0">
                          <a:latin typeface="Calibri" panose="020F0502020204030204" pitchFamily="34" charset="0"/>
                          <a:cs typeface="Calibri" panose="020F0502020204030204" pitchFamily="34" charset="0"/>
                        </a:rPr>
                        <a:t>Flipchart and markers</a:t>
                      </a:r>
                    </a:p>
                    <a:p>
                      <a:pPr algn="ctr"/>
                      <a:r>
                        <a:rPr lang="en-GB" sz="1800" noProof="0" dirty="0">
                          <a:latin typeface="Calibri" panose="020F0502020204030204" pitchFamily="34" charset="0"/>
                          <a:cs typeface="Calibri" panose="020F0502020204030204" pitchFamily="34" charset="0"/>
                        </a:rPr>
                        <a:t>Laptop/Smartphone</a:t>
                      </a:r>
                    </a:p>
                    <a:p>
                      <a:pPr algn="ctr"/>
                      <a:r>
                        <a:rPr lang="en-GB" sz="1800" noProof="0" dirty="0">
                          <a:latin typeface="Calibri" panose="020F0502020204030204" pitchFamily="34" charset="0"/>
                          <a:cs typeface="Calibri" panose="020F0502020204030204" pitchFamily="34" charset="0"/>
                        </a:rPr>
                        <a:t>Internet</a:t>
                      </a:r>
                    </a:p>
                  </a:txBody>
                  <a:tcPr/>
                </a:tc>
                <a:extLst>
                  <a:ext uri="{0D108BD9-81ED-4DB2-BD59-A6C34878D82A}">
                    <a16:rowId xmlns:a16="http://schemas.microsoft.com/office/drawing/2014/main" val="3202772811"/>
                  </a:ext>
                </a:extLst>
              </a:tr>
              <a:tr h="3688508">
                <a:tc>
                  <a:txBody>
                    <a:bodyPr/>
                    <a:lstStyle/>
                    <a:p>
                      <a:r>
                        <a:rPr lang="en-GB" sz="1800" b="1" u="sng" noProof="0" dirty="0">
                          <a:latin typeface="Calibri" panose="020F0502020204030204" pitchFamily="34" charset="0"/>
                          <a:cs typeface="Calibri" panose="020F0502020204030204" pitchFamily="34" charset="0"/>
                        </a:rPr>
                        <a:t>Activity 1: Definitions </a:t>
                      </a:r>
                    </a:p>
                    <a:p>
                      <a:r>
                        <a:rPr lang="en-GB" sz="1800" noProof="0" dirty="0">
                          <a:latin typeface="Calibri" panose="020F0502020204030204" pitchFamily="34" charset="0"/>
                          <a:cs typeface="Calibri" panose="020F0502020204030204" pitchFamily="34" charset="0"/>
                        </a:rPr>
                        <a:t>The tutor asks to form pairs to answer the following questions:</a:t>
                      </a:r>
                    </a:p>
                    <a:p>
                      <a:r>
                        <a:rPr lang="en-GB" sz="1800" noProof="0" dirty="0">
                          <a:latin typeface="Calibri" panose="020F0502020204030204" pitchFamily="34" charset="0"/>
                          <a:cs typeface="Calibri" panose="020F0502020204030204" pitchFamily="34" charset="0"/>
                        </a:rPr>
                        <a:t>What is storytelling?</a:t>
                      </a:r>
                    </a:p>
                    <a:p>
                      <a:r>
                        <a:rPr lang="en-GB" sz="1800" noProof="0" dirty="0">
                          <a:latin typeface="Calibri" panose="020F0502020204030204" pitchFamily="34" charset="0"/>
                          <a:cs typeface="Calibri" panose="020F0502020204030204" pitchFamily="34" charset="0"/>
                        </a:rPr>
                        <a:t>What peculiarities does African Storytelling have?</a:t>
                      </a:r>
                    </a:p>
                    <a:p>
                      <a:r>
                        <a:rPr lang="en-GB" sz="1800" noProof="0" dirty="0">
                          <a:latin typeface="Calibri" panose="020F0502020204030204" pitchFamily="34" charset="0"/>
                          <a:cs typeface="Calibri" panose="020F0502020204030204" pitchFamily="34" charset="0"/>
                        </a:rPr>
                        <a:t>Each couple has fifteen minutes (15’) to formulate the best definition they would use in a classroom of other educators or social workers to introduce SingleStory resources.</a:t>
                      </a:r>
                    </a:p>
                    <a:p>
                      <a:r>
                        <a:rPr lang="en-GB" sz="1800" noProof="0" dirty="0">
                          <a:latin typeface="Calibri" panose="020F0502020204030204" pitchFamily="34" charset="0"/>
                          <a:cs typeface="Calibri" panose="020F0502020204030204" pitchFamily="34" charset="0"/>
                        </a:rPr>
                        <a:t>Each couple illustrates their definitions in the plenary, having written them on a large sheet of the flip chart.</a:t>
                      </a:r>
                    </a:p>
                    <a:p>
                      <a:r>
                        <a:rPr lang="en-GB" sz="1800" noProof="0" dirty="0">
                          <a:latin typeface="Calibri" panose="020F0502020204030204" pitchFamily="34" charset="0"/>
                          <a:cs typeface="Calibri" panose="020F0502020204030204" pitchFamily="34" charset="0"/>
                        </a:rPr>
                        <a:t>At the end of the presentations, participants are asked to vote on the two definitions they deem most appropriate (each participant will have three stickers to use to turn over their preferences).</a:t>
                      </a:r>
                    </a:p>
                  </a:txBody>
                  <a:tcPr/>
                </a:tc>
                <a:tc>
                  <a:txBody>
                    <a:bodyPr/>
                    <a:lstStyle/>
                    <a:p>
                      <a:pPr algn="l">
                        <a:lnSpc>
                          <a:spcPct val="107000"/>
                        </a:lnSpc>
                        <a:spcBef>
                          <a:spcPts val="200"/>
                        </a:spcBef>
                        <a:spcAft>
                          <a:spcPts val="200"/>
                        </a:spcAft>
                      </a:pPr>
                      <a:r>
                        <a:rPr lang="en-GB" sz="1800" b="0" noProof="0" dirty="0">
                          <a:effectLst/>
                          <a:latin typeface="Calibri" panose="020F0502020204030204" pitchFamily="34" charset="0"/>
                          <a:ea typeface="Times New Roman" panose="02020603050405020304" pitchFamily="18" charset="0"/>
                          <a:cs typeface="Calibri" panose="020F0502020204030204" pitchFamily="34" charset="0"/>
                        </a:rPr>
                        <a:t> 60 minutes</a:t>
                      </a:r>
                      <a:endParaRPr lang="en-GB" sz="1800" b="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07000"/>
                        </a:lnSpc>
                        <a:spcBef>
                          <a:spcPts val="200"/>
                        </a:spcBef>
                        <a:spcAft>
                          <a:spcPts val="200"/>
                        </a:spcAft>
                      </a:pPr>
                      <a:r>
                        <a:rPr lang="en-GB" sz="1800" noProof="0" dirty="0">
                          <a:effectLst/>
                          <a:latin typeface="Calibri" panose="020F0502020204030204" pitchFamily="34" charset="0"/>
                          <a:ea typeface="Times New Roman" panose="02020603050405020304" pitchFamily="18" charset="0"/>
                          <a:cs typeface="Calibri" panose="020F0502020204030204" pitchFamily="34" charset="0"/>
                        </a:rPr>
                        <a:t>Work in pair</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200"/>
                        </a:spcBef>
                        <a:spcAft>
                          <a:spcPts val="200"/>
                        </a:spcAft>
                      </a:pPr>
                      <a:r>
                        <a:rPr lang="en-GB" sz="1800" noProof="0" dirty="0">
                          <a:effectLst/>
                          <a:latin typeface="Calibri" panose="020F0502020204030204" pitchFamily="34" charset="0"/>
                          <a:ea typeface="Times New Roman" panose="02020603050405020304" pitchFamily="18" charset="0"/>
                          <a:cs typeface="Calibri" panose="020F0502020204030204" pitchFamily="34" charset="0"/>
                        </a:rPr>
                        <a:t>Plenary</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07000"/>
                        </a:lnSpc>
                        <a:spcBef>
                          <a:spcPts val="200"/>
                        </a:spcBef>
                        <a:spcAft>
                          <a:spcPts val="200"/>
                        </a:spcAft>
                      </a:pPr>
                      <a:r>
                        <a:rPr lang="en-GB"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Flipchart and markers for each couple</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val="9716784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sp>
        <p:nvSpPr>
          <p:cNvPr id="169" name="Google Shape;169;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0" name="Google Shape;170;p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171" name="Google Shape;171;p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2" name="Google Shape;172;p9"/>
          <p:cNvPicPr preferRelativeResize="0"/>
          <p:nvPr/>
        </p:nvPicPr>
        <p:blipFill rotWithShape="1">
          <a:blip r:embed="rId4">
            <a:alphaModFix/>
          </a:blip>
          <a:srcRect/>
          <a:stretch/>
        </p:blipFill>
        <p:spPr>
          <a:xfrm>
            <a:off x="11374639" y="152449"/>
            <a:ext cx="462675" cy="709197"/>
          </a:xfrm>
          <a:prstGeom prst="rect">
            <a:avLst/>
          </a:prstGeom>
          <a:noFill/>
          <a:ln>
            <a:noFill/>
          </a:ln>
        </p:spPr>
      </p:pic>
      <p:graphicFrame>
        <p:nvGraphicFramePr>
          <p:cNvPr id="2" name="Tabella 1">
            <a:extLst>
              <a:ext uri="{FF2B5EF4-FFF2-40B4-BE49-F238E27FC236}">
                <a16:creationId xmlns:a16="http://schemas.microsoft.com/office/drawing/2014/main" id="{C89F6A8D-18DA-4DC4-B6A3-00220EE5F7C3}"/>
              </a:ext>
            </a:extLst>
          </p:cNvPr>
          <p:cNvGraphicFramePr>
            <a:graphicFrameLocks noGrp="1"/>
          </p:cNvGraphicFramePr>
          <p:nvPr>
            <p:extLst>
              <p:ext uri="{D42A27DB-BD31-4B8C-83A1-F6EECF244321}">
                <p14:modId xmlns:p14="http://schemas.microsoft.com/office/powerpoint/2010/main" val="4182375842"/>
              </p:ext>
            </p:extLst>
          </p:nvPr>
        </p:nvGraphicFramePr>
        <p:xfrm>
          <a:off x="2" y="6493"/>
          <a:ext cx="11113474" cy="5956237"/>
        </p:xfrm>
        <a:graphic>
          <a:graphicData uri="http://schemas.openxmlformats.org/drawingml/2006/table">
            <a:tbl>
              <a:tblPr firstRow="1" bandRow="1">
                <a:tableStyleId>{C3DFA806-4892-47EE-9556-A7E094D8FC11}</a:tableStyleId>
              </a:tblPr>
              <a:tblGrid>
                <a:gridCol w="6749426">
                  <a:extLst>
                    <a:ext uri="{9D8B030D-6E8A-4147-A177-3AD203B41FA5}">
                      <a16:colId xmlns:a16="http://schemas.microsoft.com/office/drawing/2014/main" val="2042936753"/>
                    </a:ext>
                  </a:extLst>
                </a:gridCol>
                <a:gridCol w="1353810">
                  <a:extLst>
                    <a:ext uri="{9D8B030D-6E8A-4147-A177-3AD203B41FA5}">
                      <a16:colId xmlns:a16="http://schemas.microsoft.com/office/drawing/2014/main" val="3532599091"/>
                    </a:ext>
                  </a:extLst>
                </a:gridCol>
                <a:gridCol w="1402860">
                  <a:extLst>
                    <a:ext uri="{9D8B030D-6E8A-4147-A177-3AD203B41FA5}">
                      <a16:colId xmlns:a16="http://schemas.microsoft.com/office/drawing/2014/main" val="839642868"/>
                    </a:ext>
                  </a:extLst>
                </a:gridCol>
                <a:gridCol w="1607378">
                  <a:extLst>
                    <a:ext uri="{9D8B030D-6E8A-4147-A177-3AD203B41FA5}">
                      <a16:colId xmlns:a16="http://schemas.microsoft.com/office/drawing/2014/main" val="1180968246"/>
                    </a:ext>
                  </a:extLst>
                </a:gridCol>
              </a:tblGrid>
              <a:tr h="151799">
                <a:tc>
                  <a:txBody>
                    <a:bodyPr/>
                    <a:lstStyle/>
                    <a:p>
                      <a:pPr algn="ctr">
                        <a:lnSpc>
                          <a:spcPct val="115000"/>
                        </a:lnSpc>
                        <a:spcAft>
                          <a:spcPts val="0"/>
                        </a:spcAft>
                      </a:pPr>
                      <a:r>
                        <a:rPr lang="en-GB"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Topics and Sub-topics/Learning Activities</a:t>
                      </a:r>
                      <a:endPar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15000"/>
                        </a:lnSpc>
                        <a:spcAft>
                          <a:spcPts val="0"/>
                        </a:spcAft>
                      </a:pPr>
                      <a:r>
                        <a:rPr lang="en-GB"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Duration</a:t>
                      </a:r>
                      <a:endPar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0"/>
                        </a:spcAft>
                      </a:pPr>
                      <a:r>
                        <a:rPr lang="en-GB"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(minutes)</a:t>
                      </a:r>
                      <a:endPar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15000"/>
                        </a:lnSpc>
                        <a:spcAft>
                          <a:spcPts val="0"/>
                        </a:spcAft>
                      </a:pPr>
                      <a:r>
                        <a:rPr lang="en-GB" sz="2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Training Methods</a:t>
                      </a:r>
                      <a:endPar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15000"/>
                        </a:lnSpc>
                        <a:spcAft>
                          <a:spcPts val="0"/>
                        </a:spcAft>
                      </a:pPr>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Materials / Equipment</a:t>
                      </a:r>
                      <a:endParaRPr lang="it-IT" sz="2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val="3214157299"/>
                  </a:ext>
                </a:extLst>
              </a:tr>
              <a:tr h="205691">
                <a:tc>
                  <a:txBody>
                    <a:bodyPr/>
                    <a:lstStyle/>
                    <a:p>
                      <a:r>
                        <a:rPr lang="en-GB" sz="1800" b="1" u="sng" noProof="0">
                          <a:latin typeface="Calibri" panose="020F0502020204030204" pitchFamily="34" charset="0"/>
                          <a:cs typeface="Calibri" panose="020F0502020204030204" pitchFamily="34" charset="0"/>
                        </a:rPr>
                        <a:t>Activity 2: African stories and the Griot</a:t>
                      </a:r>
                    </a:p>
                    <a:p>
                      <a:r>
                        <a:rPr lang="en-GB" sz="1800" b="0" i="0" u="none" strike="noStrike" cap="none" noProof="0">
                          <a:solidFill>
                            <a:schemeClr val="dk1"/>
                          </a:solidFill>
                          <a:effectLst/>
                          <a:latin typeface="Calibri" panose="020F0502020204030204" pitchFamily="34" charset="0"/>
                          <a:ea typeface="Calibri"/>
                          <a:cs typeface="Calibri" panose="020F0502020204030204" pitchFamily="34" charset="0"/>
                          <a:sym typeface="Arial"/>
                        </a:rPr>
                        <a:t>The participants, divided into teams of 3-4 people, are invited to create a story, according to the African format (see Activity Sheet 1.1).</a:t>
                      </a:r>
                    </a:p>
                    <a:p>
                      <a:r>
                        <a:rPr lang="en-GB" sz="1800" b="0" i="0" u="none" strike="noStrike" cap="none" noProof="0">
                          <a:solidFill>
                            <a:schemeClr val="dk1"/>
                          </a:solidFill>
                          <a:effectLst/>
                          <a:latin typeface="Calibri" panose="020F0502020204030204" pitchFamily="34" charset="0"/>
                          <a:ea typeface="Calibri"/>
                          <a:cs typeface="Calibri" panose="020F0502020204030204" pitchFamily="34" charset="0"/>
                          <a:sym typeface="Arial"/>
                        </a:rPr>
                        <a:t>As a first element they will have to decide the purpose of the story (entertainment, information, education).</a:t>
                      </a:r>
                    </a:p>
                    <a:p>
                      <a:r>
                        <a:rPr lang="en-GB" sz="1800" b="0" i="0" u="none" strike="noStrike" cap="none" noProof="0">
                          <a:solidFill>
                            <a:schemeClr val="dk1"/>
                          </a:solidFill>
                          <a:effectLst/>
                          <a:latin typeface="Calibri" panose="020F0502020204030204" pitchFamily="34" charset="0"/>
                          <a:ea typeface="Calibri"/>
                          <a:cs typeface="Calibri" panose="020F0502020204030204" pitchFamily="34" charset="0"/>
                          <a:sym typeface="Arial"/>
                        </a:rPr>
                        <a:t>The second element to consider in African history concerns the values to be transmitted.</a:t>
                      </a:r>
                    </a:p>
                    <a:p>
                      <a:r>
                        <a:rPr lang="en-GB" sz="1800" b="0" i="0" u="none" strike="noStrike" cap="none" noProof="0">
                          <a:solidFill>
                            <a:schemeClr val="dk1"/>
                          </a:solidFill>
                          <a:effectLst/>
                          <a:latin typeface="Calibri" panose="020F0502020204030204" pitchFamily="34" charset="0"/>
                          <a:ea typeface="Calibri"/>
                          <a:cs typeface="Calibri" panose="020F0502020204030204" pitchFamily="34" charset="0"/>
                          <a:sym typeface="Arial"/>
                        </a:rPr>
                        <a:t>The third element to include in your story is an African proverb, which you can search for on the internet.</a:t>
                      </a:r>
                    </a:p>
                    <a:p>
                      <a:r>
                        <a:rPr lang="en-GB" sz="1800" b="0" i="0" u="none" strike="noStrike" cap="none" noProof="0">
                          <a:solidFill>
                            <a:schemeClr val="dk1"/>
                          </a:solidFill>
                          <a:effectLst/>
                          <a:latin typeface="Calibri" panose="020F0502020204030204" pitchFamily="34" charset="0"/>
                          <a:ea typeface="Calibri"/>
                          <a:cs typeface="Calibri" panose="020F0502020204030204" pitchFamily="34" charset="0"/>
                          <a:sym typeface="Arial"/>
                        </a:rPr>
                        <a:t>Each group will have 30 minutes to elaborate their African history, and 10 minutes per group to illustrate the result of their team work to the plenary as a Griot</a:t>
                      </a:r>
                      <a:endParaRPr lang="en-GB" sz="1800" noProof="0">
                        <a:latin typeface="Calibri" panose="020F0502020204030204" pitchFamily="34" charset="0"/>
                        <a:cs typeface="Calibri" panose="020F0502020204030204" pitchFamily="34" charset="0"/>
                      </a:endParaRPr>
                    </a:p>
                  </a:txBody>
                  <a:tcPr/>
                </a:tc>
                <a:tc>
                  <a:txBody>
                    <a:bodyPr/>
                    <a:lstStyle/>
                    <a:p>
                      <a:pPr algn="l">
                        <a:lnSpc>
                          <a:spcPct val="107000"/>
                        </a:lnSpc>
                        <a:spcBef>
                          <a:spcPts val="200"/>
                        </a:spcBef>
                        <a:spcAft>
                          <a:spcPts val="200"/>
                        </a:spcAft>
                      </a:pPr>
                      <a:r>
                        <a:rPr lang="en-GB" sz="1800" b="0" noProof="0" dirty="0">
                          <a:effectLst/>
                          <a:latin typeface="Calibri" panose="020F0502020204030204" pitchFamily="34" charset="0"/>
                          <a:ea typeface="Times New Roman" panose="02020603050405020304" pitchFamily="18" charset="0"/>
                          <a:cs typeface="Calibri" panose="020F0502020204030204" pitchFamily="34" charset="0"/>
                        </a:rPr>
                        <a:t>60 minutes</a:t>
                      </a:r>
                      <a:endParaRPr lang="en-GB" sz="1800" b="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07000"/>
                        </a:lnSpc>
                        <a:spcBef>
                          <a:spcPts val="200"/>
                        </a:spcBef>
                        <a:spcAft>
                          <a:spcPts val="200"/>
                        </a:spcAft>
                      </a:pPr>
                      <a:r>
                        <a:rPr lang="en-GB" sz="1800" noProof="0" dirty="0">
                          <a:effectLst/>
                          <a:latin typeface="Calibri" panose="020F0502020204030204" pitchFamily="34" charset="0"/>
                          <a:ea typeface="Times New Roman" panose="02020603050405020304" pitchFamily="18" charset="0"/>
                          <a:cs typeface="Calibri" panose="020F0502020204030204" pitchFamily="34" charset="0"/>
                        </a:rPr>
                        <a:t>Team-work</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07000"/>
                        </a:lnSpc>
                        <a:spcBef>
                          <a:spcPts val="200"/>
                        </a:spcBef>
                        <a:spcAft>
                          <a:spcPts val="200"/>
                        </a:spcAft>
                      </a:pPr>
                      <a:r>
                        <a:rPr lang="en-GB"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Flipchart and markers for each group</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200"/>
                        </a:spcBef>
                        <a:spcAft>
                          <a:spcPts val="200"/>
                        </a:spcAft>
                      </a:pPr>
                      <a:r>
                        <a:rPr lang="en-GB"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Internet</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200"/>
                        </a:spcBef>
                        <a:spcAft>
                          <a:spcPts val="200"/>
                        </a:spcAft>
                      </a:pPr>
                      <a:r>
                        <a:rPr lang="en-GB"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Laptop/Smartphone</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val="3202772811"/>
                  </a:ext>
                </a:extLst>
              </a:tr>
              <a:tr h="1508277">
                <a:tc>
                  <a:txBody>
                    <a:bodyPr/>
                    <a:lstStyle/>
                    <a:p>
                      <a:r>
                        <a:rPr lang="en-GB" sz="1800" b="1" u="sng" noProof="0" dirty="0">
                          <a:latin typeface="Calibri" panose="020F0502020204030204" pitchFamily="34" charset="0"/>
                          <a:cs typeface="Calibri" panose="020F0502020204030204" pitchFamily="34" charset="0"/>
                        </a:rPr>
                        <a:t>Closing of the workshop</a:t>
                      </a:r>
                    </a:p>
                    <a:p>
                      <a:r>
                        <a:rPr lang="en-GB" sz="1800" noProof="0" dirty="0">
                          <a:latin typeface="Calibri" panose="020F0502020204030204" pitchFamily="34" charset="0"/>
                          <a:cs typeface="Calibri" panose="020F0502020204030204" pitchFamily="34" charset="0"/>
                        </a:rPr>
                        <a:t>The trainer retraces the SingleStory project in its overall perspective, seeing the Project website and the Facebook page together, and </a:t>
                      </a:r>
                      <a:r>
                        <a:rPr lang="en-GB" sz="1800" noProof="0" dirty="0" err="1">
                          <a:latin typeface="Calibri" panose="020F0502020204030204" pitchFamily="34" charset="0"/>
                          <a:cs typeface="Calibri" panose="020F0502020204030204" pitchFamily="34" charset="0"/>
                        </a:rPr>
                        <a:t>analyzing</a:t>
                      </a:r>
                      <a:r>
                        <a:rPr lang="en-GB" sz="1800" noProof="0" dirty="0">
                          <a:latin typeface="Calibri" panose="020F0502020204030204" pitchFamily="34" charset="0"/>
                          <a:cs typeface="Calibri" panose="020F0502020204030204" pitchFamily="34" charset="0"/>
                        </a:rPr>
                        <a:t> the In-Service Training Programme in order to successfully apply the available resources.</a:t>
                      </a:r>
                    </a:p>
                    <a:p>
                      <a:r>
                        <a:rPr lang="en-GB" sz="1800" noProof="0" dirty="0">
                          <a:latin typeface="Calibri" panose="020F0502020204030204" pitchFamily="34" charset="0"/>
                          <a:cs typeface="Calibri" panose="020F0502020204030204" pitchFamily="34" charset="0"/>
                        </a:rPr>
                        <a:t>To conclude module 1, the trainer proposes a short brainstorming</a:t>
                      </a:r>
                    </a:p>
                  </a:txBody>
                  <a:tcPr/>
                </a:tc>
                <a:tc>
                  <a:txBody>
                    <a:bodyPr/>
                    <a:lstStyle/>
                    <a:p>
                      <a:pPr algn="l">
                        <a:lnSpc>
                          <a:spcPct val="107000"/>
                        </a:lnSpc>
                        <a:spcBef>
                          <a:spcPts val="200"/>
                        </a:spcBef>
                        <a:spcAft>
                          <a:spcPts val="200"/>
                        </a:spcAft>
                      </a:pPr>
                      <a:r>
                        <a:rPr lang="en-GB" sz="1800" b="0" noProof="0">
                          <a:effectLst/>
                          <a:latin typeface="Calibri" panose="020F0502020204030204" pitchFamily="34" charset="0"/>
                          <a:ea typeface="Times New Roman" panose="02020603050405020304" pitchFamily="18" charset="0"/>
                          <a:cs typeface="Calibri" panose="020F0502020204030204" pitchFamily="34" charset="0"/>
                        </a:rPr>
                        <a:t>30 minutes</a:t>
                      </a:r>
                      <a:endParaRPr lang="en-GB" sz="1800" b="0" noProof="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07000"/>
                        </a:lnSpc>
                        <a:spcBef>
                          <a:spcPts val="200"/>
                        </a:spcBef>
                        <a:spcAft>
                          <a:spcPts val="200"/>
                        </a:spcAft>
                      </a:pPr>
                      <a:r>
                        <a:rPr lang="en-GB" sz="1800" noProof="0">
                          <a:effectLst/>
                          <a:latin typeface="Calibri" panose="020F0502020204030204" pitchFamily="34" charset="0"/>
                          <a:ea typeface="Times New Roman" panose="02020603050405020304" pitchFamily="18" charset="0"/>
                          <a:cs typeface="Calibri" panose="020F0502020204030204" pitchFamily="34" charset="0"/>
                        </a:rPr>
                        <a:t>Presentation </a:t>
                      </a:r>
                      <a:endParaRPr lang="en-GB" sz="1800" noProof="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200"/>
                        </a:spcBef>
                        <a:spcAft>
                          <a:spcPts val="200"/>
                        </a:spcAft>
                      </a:pPr>
                      <a:r>
                        <a:rPr lang="en-GB" sz="1800" noProof="0">
                          <a:effectLst/>
                          <a:latin typeface="Calibri" panose="020F0502020204030204" pitchFamily="34" charset="0"/>
                          <a:ea typeface="Times New Roman" panose="02020603050405020304" pitchFamily="18" charset="0"/>
                          <a:cs typeface="Calibri" panose="020F0502020204030204" pitchFamily="34" charset="0"/>
                        </a:rPr>
                        <a:t>Brainstorming in plenary</a:t>
                      </a:r>
                      <a:endParaRPr lang="en-GB" sz="1800" noProof="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algn="ctr">
                        <a:lnSpc>
                          <a:spcPct val="107000"/>
                        </a:lnSpc>
                        <a:spcBef>
                          <a:spcPts val="200"/>
                        </a:spcBef>
                        <a:spcAft>
                          <a:spcPts val="200"/>
                        </a:spcAft>
                      </a:pPr>
                      <a:r>
                        <a:rPr lang="en-GB"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Flipchart and markers</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200"/>
                        </a:spcBef>
                        <a:spcAft>
                          <a:spcPts val="200"/>
                        </a:spcAft>
                      </a:pPr>
                      <a:r>
                        <a:rPr lang="en-GB"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Laptop</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200"/>
                        </a:spcBef>
                        <a:spcAft>
                          <a:spcPts val="200"/>
                        </a:spcAft>
                      </a:pPr>
                      <a:r>
                        <a:rPr lang="en-GB"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Projector</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val="971678404"/>
                  </a:ext>
                </a:extLst>
              </a:tr>
            </a:tbl>
          </a:graphicData>
        </a:graphic>
      </p:graphicFrame>
    </p:spTree>
    <p:extLst>
      <p:ext uri="{BB962C8B-B14F-4D97-AF65-F5344CB8AC3E}">
        <p14:creationId xmlns:p14="http://schemas.microsoft.com/office/powerpoint/2010/main" val="122696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7" name="Google Shape;187;p11"/>
          <p:cNvPicPr preferRelativeResize="0"/>
          <p:nvPr/>
        </p:nvPicPr>
        <p:blipFill rotWithShape="1">
          <a:blip r:embed="rId4">
            <a:alphaModFix/>
          </a:blip>
          <a:srcRect/>
          <a:stretch/>
        </p:blipFill>
        <p:spPr>
          <a:xfrm>
            <a:off x="2410836" y="461082"/>
            <a:ext cx="7363984" cy="4933766"/>
          </a:xfrm>
          <a:prstGeom prst="rect">
            <a:avLst/>
          </a:prstGeom>
          <a:noFill/>
          <a:ln>
            <a:noFill/>
          </a:ln>
        </p:spPr>
      </p:pic>
      <p:sp>
        <p:nvSpPr>
          <p:cNvPr id="188" name="Google Shape;188;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89" name="Google Shape;189;p11" descr="Text&#10;&#10;Description automatically generated"/>
          <p:cNvPicPr preferRelativeResize="0"/>
          <p:nvPr/>
        </p:nvPicPr>
        <p:blipFill rotWithShape="1">
          <a:blip r:embed="rId5">
            <a:alphaModFix/>
          </a:blip>
          <a:srcRect/>
          <a:stretch/>
        </p:blipFill>
        <p:spPr>
          <a:xfrm>
            <a:off x="235341" y="6242795"/>
            <a:ext cx="1964299" cy="427819"/>
          </a:xfrm>
          <a:prstGeom prst="rect">
            <a:avLst/>
          </a:prstGeom>
          <a:noFill/>
          <a:ln>
            <a:noFill/>
          </a:ln>
        </p:spPr>
      </p:pic>
      <p:sp>
        <p:nvSpPr>
          <p:cNvPr id="190" name="Google Shape;190;p1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91" name="Google Shape;191;p11"/>
          <p:cNvPicPr preferRelativeResize="0"/>
          <p:nvPr/>
        </p:nvPicPr>
        <p:blipFill rotWithShape="1">
          <a:blip r:embed="rId6">
            <a:alphaModFix/>
          </a:blip>
          <a:srcRect/>
          <a:stretch/>
        </p:blipFill>
        <p:spPr>
          <a:xfrm>
            <a:off x="11374639" y="152449"/>
            <a:ext cx="462675" cy="709197"/>
          </a:xfrm>
          <a:prstGeom prst="rect">
            <a:avLst/>
          </a:prstGeom>
          <a:noFill/>
          <a:ln>
            <a:noFill/>
          </a:ln>
        </p:spPr>
      </p:pic>
      <p:sp>
        <p:nvSpPr>
          <p:cNvPr id="2" name="Rettangolo 1">
            <a:extLst>
              <a:ext uri="{FF2B5EF4-FFF2-40B4-BE49-F238E27FC236}">
                <a16:creationId xmlns:a16="http://schemas.microsoft.com/office/drawing/2014/main" id="{3A3476D2-3481-42C9-A137-3BE066646D08}"/>
              </a:ext>
            </a:extLst>
          </p:cNvPr>
          <p:cNvSpPr/>
          <p:nvPr/>
        </p:nvSpPr>
        <p:spPr>
          <a:xfrm>
            <a:off x="3340360" y="3275112"/>
            <a:ext cx="5990252" cy="1200329"/>
          </a:xfrm>
          <a:prstGeom prst="rect">
            <a:avLst/>
          </a:prstGeom>
        </p:spPr>
        <p:txBody>
          <a:bodyPr wrap="square">
            <a:spAutoFit/>
          </a:bodyPr>
          <a:lstStyle/>
          <a:p>
            <a:r>
              <a:rPr lang="en-GB" sz="3600" dirty="0">
                <a:solidFill>
                  <a:srgbClr val="FF9900"/>
                </a:solidFill>
                <a:latin typeface="Arial Black" panose="020B0A04020102020204" pitchFamily="34" charset="0"/>
                <a:ea typeface="Calibri" panose="020F0502020204030204" pitchFamily="34" charset="0"/>
                <a:cs typeface="Arial" panose="020B0604020202020204" pitchFamily="34" charset="0"/>
              </a:rPr>
              <a:t>Activity Handout (Face-to-face)</a:t>
            </a:r>
            <a:endParaRPr lang="it-IT"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894</Words>
  <Application>Microsoft Office PowerPoint</Application>
  <PresentationFormat>Widescreen</PresentationFormat>
  <Paragraphs>96</Paragraphs>
  <Slides>11</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Courier New</vt:lpstr>
      <vt:lpstr>Calibri</vt:lpstr>
      <vt:lpstr>Arial</vt:lpstr>
      <vt:lpstr>Arial Black</vt:lpstr>
      <vt:lpstr>Times New Roman</vt:lpstr>
      <vt:lpstr>Office Theme</vt:lpstr>
      <vt:lpstr>          IO2 – Induction Training Programme</vt:lpstr>
      <vt:lpstr>Presentazione standard di PowerPoint</vt:lpstr>
      <vt:lpstr>     </vt:lpstr>
      <vt:lpstr>Presentazione standard di PowerPoint</vt:lpstr>
      <vt:lpstr>Topics  Oral history and storytelling: traditional and new forms of transmitting stories in Africa and in Europe  Intercultural relationships in the current society in Europe, considering the regional differences</vt:lpstr>
      <vt:lpstr>Presentazione standard di PowerPoint</vt:lpstr>
      <vt:lpstr>Presentazione standard di PowerPoint</vt:lpstr>
      <vt:lpstr>Presentazione standard di PowerPoint</vt:lpstr>
      <vt:lpstr>Presentazione standard di PowerPoint</vt:lpstr>
      <vt:lpstr>Activity Handout (Face-to-face)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X PowerPoint Template</dc:title>
  <dc:creator>Gary</dc:creator>
  <cp:lastModifiedBy>Asus</cp:lastModifiedBy>
  <cp:revision>11</cp:revision>
  <dcterms:created xsi:type="dcterms:W3CDTF">2021-04-20T08:47:25Z</dcterms:created>
  <dcterms:modified xsi:type="dcterms:W3CDTF">2022-04-07T07:00:23Z</dcterms:modified>
</cp:coreProperties>
</file>