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3" r:id="rId7"/>
    <p:sldId id="264" r:id="rId8"/>
    <p:sldId id="273" r:id="rId9"/>
    <p:sldId id="266" r:id="rId10"/>
    <p:sldId id="274" r:id="rId11"/>
    <p:sldId id="272" r:id="rId12"/>
  </p:sldIdLst>
  <p:sldSz cx="12192000" cy="6858000"/>
  <p:notesSz cx="6858000" cy="9144000"/>
  <p:embeddedFontLst>
    <p:embeddedFont>
      <p:font typeface="Arial Black" panose="020B0A04020102020204" pitchFamily="34" charset="0"/>
      <p:regular r:id="rId14"/>
      <p:bold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CnQ+gaHPcI3lmmIjRWuvLwYsi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DFA806-4892-47EE-9556-A7E094D8FC11}">
  <a:tblStyle styleId="{C3DFA806-4892-47EE-9556-A7E094D8FC1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0"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70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3013" y="4105468"/>
            <a:ext cx="6774048" cy="1982815"/>
          </a:xfrm>
          <a:prstGeom prst="rect">
            <a:avLst/>
          </a:prstGeom>
          <a:noFill/>
          <a:ln>
            <a:noFill/>
          </a:ln>
        </p:spPr>
        <p:txBody>
          <a:bodyPr spcFirstLastPara="1" wrap="square" lIns="91425" tIns="45700" rIns="91425" bIns="45700" anchor="b" anchorCtr="0">
            <a:noAutofit/>
          </a:bodyPr>
          <a:lstStyle/>
          <a:p>
            <a:pPr>
              <a:lnSpc>
                <a:spcPct val="107000"/>
              </a:lnSpc>
              <a:spcAft>
                <a:spcPts val="800"/>
              </a:spcAft>
            </a:pP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br>
            <a:br>
              <a:rPr lang="it-IT" sz="2800" dirty="0">
                <a:latin typeface="Calibri" panose="020F0502020204030204" pitchFamily="34" charset="0"/>
                <a:ea typeface="Calibri" panose="020F0502020204030204" pitchFamily="34" charset="0"/>
                <a:cs typeface="Arial" panose="020B0604020202020204" pitchFamily="34" charset="0"/>
              </a:rPr>
            </a:br>
            <a:br>
              <a:rPr lang="it-IT" sz="2800" dirty="0">
                <a:latin typeface="Calibri" panose="020F0502020204030204" pitchFamily="34" charset="0"/>
                <a:ea typeface="Calibri" panose="020F0502020204030204" pitchFamily="34" charset="0"/>
                <a:cs typeface="Arial" panose="020B0604020202020204" pitchFamily="34" charset="0"/>
              </a:rPr>
            </a:br>
            <a:br>
              <a:rPr lang="it-IT" sz="2800" dirty="0">
                <a:latin typeface="Calibri" panose="020F0502020204030204" pitchFamily="34" charset="0"/>
                <a:ea typeface="Calibri" panose="020F0502020204030204" pitchFamily="34" charset="0"/>
                <a:cs typeface="Arial" panose="020B0604020202020204" pitchFamily="34" charset="0"/>
              </a:rPr>
            </a:br>
            <a:br>
              <a:rPr lang="it-IT" sz="2800" dirty="0">
                <a:latin typeface="Calibri" panose="020F0502020204030204" pitchFamily="34" charset="0"/>
                <a:ea typeface="Calibri" panose="020F0502020204030204" pitchFamily="34" charset="0"/>
                <a:cs typeface="Arial" panose="020B0604020202020204" pitchFamily="34" charset="0"/>
              </a:rPr>
            </a:br>
            <a:r>
              <a:rPr lang="en-IE" sz="2400" dirty="0">
                <a:solidFill>
                  <a:srgbClr val="FF0000"/>
                </a:solidFill>
                <a:latin typeface="Arial Black" panose="020B0A04020102020204" pitchFamily="34" charset="0"/>
                <a:ea typeface="Calibri" panose="020F0502020204030204" pitchFamily="34" charset="0"/>
                <a:cs typeface="Arial" panose="020B0604020202020204" pitchFamily="34" charset="0"/>
              </a:rPr>
              <a:t>IO2 – Induction Training Programme</a:t>
            </a:r>
            <a:br>
              <a:rPr lang="it-IT" sz="2400" dirty="0">
                <a:latin typeface="Calibri" panose="020F0502020204030204" pitchFamily="34" charset="0"/>
                <a:ea typeface="Calibri" panose="020F0502020204030204" pitchFamily="34" charset="0"/>
                <a:cs typeface="Arial" panose="020B0604020202020204" pitchFamily="34" charset="0"/>
              </a:rPr>
            </a:br>
            <a:r>
              <a:rPr lang="en-IE" sz="2400" dirty="0">
                <a:solidFill>
                  <a:srgbClr val="FFC000"/>
                </a:solidFill>
                <a:latin typeface="Arial Black" panose="020B0A04020102020204" pitchFamily="34" charset="0"/>
                <a:ea typeface="Calibri" panose="020F0502020204030204" pitchFamily="34" charset="0"/>
                <a:cs typeface="Arial" panose="020B0604020202020204" pitchFamily="34" charset="0"/>
              </a:rPr>
              <a:t>”</a:t>
            </a:r>
            <a:br>
              <a:rPr lang="it-IT" sz="2400" dirty="0">
                <a:latin typeface="Calibri" panose="020F0502020204030204" pitchFamily="34" charset="0"/>
                <a:ea typeface="Calibri" panose="020F0502020204030204" pitchFamily="34" charset="0"/>
                <a:cs typeface="Arial" panose="020B0604020202020204" pitchFamily="34" charset="0"/>
              </a:rPr>
            </a:br>
            <a:endParaRPr sz="2400" dirty="0"/>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4516016" y="769716"/>
            <a:ext cx="4366727" cy="333575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374639" y="152449"/>
            <a:ext cx="462675" cy="7091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D28C83-7E9D-40BD-A161-51458B5C07DD}"/>
              </a:ext>
            </a:extLst>
          </p:cNvPr>
          <p:cNvSpPr>
            <a:spLocks noGrp="1"/>
          </p:cNvSpPr>
          <p:nvPr>
            <p:ph type="title"/>
          </p:nvPr>
        </p:nvSpPr>
        <p:spPr/>
        <p:txBody>
          <a:bodyPr/>
          <a:lstStyle/>
          <a:p>
            <a:r>
              <a:rPr lang="it-IT" dirty="0"/>
              <a:t>Activity </a:t>
            </a:r>
            <a:r>
              <a:rPr lang="it-IT" dirty="0" err="1"/>
              <a:t>Handout</a:t>
            </a:r>
            <a:r>
              <a:rPr lang="it-IT" dirty="0"/>
              <a:t> (Face-to-face)</a:t>
            </a:r>
          </a:p>
        </p:txBody>
      </p:sp>
      <p:sp>
        <p:nvSpPr>
          <p:cNvPr id="3" name="Segnaposto testo 2">
            <a:extLst>
              <a:ext uri="{FF2B5EF4-FFF2-40B4-BE49-F238E27FC236}">
                <a16:creationId xmlns:a16="http://schemas.microsoft.com/office/drawing/2014/main" id="{5F64AFF9-05B5-4F3F-ACC4-CD6F2C6BBE49}"/>
              </a:ext>
            </a:extLst>
          </p:cNvPr>
          <p:cNvSpPr>
            <a:spLocks noGrp="1"/>
          </p:cNvSpPr>
          <p:nvPr>
            <p:ph type="body" idx="1"/>
          </p:nvPr>
        </p:nvSpPr>
        <p:spPr>
          <a:xfrm>
            <a:off x="838200" y="1399593"/>
            <a:ext cx="10515600" cy="4822792"/>
          </a:xfrm>
        </p:spPr>
        <p:txBody>
          <a:bodyPr/>
          <a:lstStyle/>
          <a:p>
            <a:pPr marL="114300" indent="0">
              <a:buNone/>
            </a:pPr>
            <a:r>
              <a:rPr lang="en-GB" b="1" dirty="0"/>
              <a:t>Module Title: Storytelling Circles and African Heritage</a:t>
            </a:r>
            <a:endParaRPr lang="it-IT" dirty="0"/>
          </a:p>
        </p:txBody>
      </p:sp>
      <p:pic>
        <p:nvPicPr>
          <p:cNvPr id="4" name="Google Shape;170;p9" descr="Text&#10;&#10;Description automatically generated">
            <a:extLst>
              <a:ext uri="{FF2B5EF4-FFF2-40B4-BE49-F238E27FC236}">
                <a16:creationId xmlns:a16="http://schemas.microsoft.com/office/drawing/2014/main" id="{73595B21-300D-46F4-BCC6-D7A802C00A12}"/>
              </a:ext>
            </a:extLst>
          </p:cNvPr>
          <p:cNvPicPr preferRelativeResize="0"/>
          <p:nvPr/>
        </p:nvPicPr>
        <p:blipFill rotWithShape="1">
          <a:blip r:embed="rId2">
            <a:alphaModFix/>
          </a:blip>
          <a:srcRect/>
          <a:stretch/>
        </p:blipFill>
        <p:spPr>
          <a:xfrm>
            <a:off x="235341" y="6242795"/>
            <a:ext cx="1964299" cy="427819"/>
          </a:xfrm>
          <a:prstGeom prst="rect">
            <a:avLst/>
          </a:prstGeom>
          <a:noFill/>
          <a:ln>
            <a:noFill/>
          </a:ln>
        </p:spPr>
      </p:pic>
      <p:pic>
        <p:nvPicPr>
          <p:cNvPr id="6" name="Google Shape;172;p9">
            <a:extLst>
              <a:ext uri="{FF2B5EF4-FFF2-40B4-BE49-F238E27FC236}">
                <a16:creationId xmlns:a16="http://schemas.microsoft.com/office/drawing/2014/main" id="{36CA79B9-365F-4C8E-B69B-ED4C85F5D561}"/>
              </a:ext>
            </a:extLst>
          </p:cNvPr>
          <p:cNvPicPr preferRelativeResize="0"/>
          <p:nvPr/>
        </p:nvPicPr>
        <p:blipFill rotWithShape="1">
          <a:blip r:embed="rId3">
            <a:alphaModFix/>
          </a:blip>
          <a:srcRect/>
          <a:stretch/>
        </p:blipFill>
        <p:spPr>
          <a:xfrm>
            <a:off x="11374639" y="152449"/>
            <a:ext cx="462675" cy="709197"/>
          </a:xfrm>
          <a:prstGeom prst="rect">
            <a:avLst/>
          </a:prstGeom>
          <a:noFill/>
          <a:ln>
            <a:noFill/>
          </a:ln>
        </p:spPr>
      </p:pic>
      <p:graphicFrame>
        <p:nvGraphicFramePr>
          <p:cNvPr id="7" name="Tabella 6">
            <a:extLst>
              <a:ext uri="{FF2B5EF4-FFF2-40B4-BE49-F238E27FC236}">
                <a16:creationId xmlns:a16="http://schemas.microsoft.com/office/drawing/2014/main" id="{78C603C8-1482-4F4E-9F75-BA0C745DA54A}"/>
              </a:ext>
            </a:extLst>
          </p:cNvPr>
          <p:cNvGraphicFramePr>
            <a:graphicFrameLocks noGrp="1"/>
          </p:cNvGraphicFramePr>
          <p:nvPr>
            <p:extLst>
              <p:ext uri="{D42A27DB-BD31-4B8C-83A1-F6EECF244321}">
                <p14:modId xmlns:p14="http://schemas.microsoft.com/office/powerpoint/2010/main" val="4147746191"/>
              </p:ext>
            </p:extLst>
          </p:nvPr>
        </p:nvGraphicFramePr>
        <p:xfrm>
          <a:off x="1110343" y="1987421"/>
          <a:ext cx="9629193" cy="3914112"/>
        </p:xfrm>
        <a:graphic>
          <a:graphicData uri="http://schemas.openxmlformats.org/drawingml/2006/table">
            <a:tbl>
              <a:tblPr firstRow="1" firstCol="1" bandRow="1"/>
              <a:tblGrid>
                <a:gridCol w="2336283">
                  <a:extLst>
                    <a:ext uri="{9D8B030D-6E8A-4147-A177-3AD203B41FA5}">
                      <a16:colId xmlns:a16="http://schemas.microsoft.com/office/drawing/2014/main" val="2420848739"/>
                    </a:ext>
                  </a:extLst>
                </a:gridCol>
                <a:gridCol w="2541219">
                  <a:extLst>
                    <a:ext uri="{9D8B030D-6E8A-4147-A177-3AD203B41FA5}">
                      <a16:colId xmlns:a16="http://schemas.microsoft.com/office/drawing/2014/main" val="3307598812"/>
                    </a:ext>
                  </a:extLst>
                </a:gridCol>
                <a:gridCol w="2064774">
                  <a:extLst>
                    <a:ext uri="{9D8B030D-6E8A-4147-A177-3AD203B41FA5}">
                      <a16:colId xmlns:a16="http://schemas.microsoft.com/office/drawing/2014/main" val="2564028663"/>
                    </a:ext>
                  </a:extLst>
                </a:gridCol>
                <a:gridCol w="2686917">
                  <a:extLst>
                    <a:ext uri="{9D8B030D-6E8A-4147-A177-3AD203B41FA5}">
                      <a16:colId xmlns:a16="http://schemas.microsoft.com/office/drawing/2014/main" val="3443578043"/>
                    </a:ext>
                  </a:extLst>
                </a:gridCol>
              </a:tblGrid>
              <a:tr h="852851">
                <a:tc>
                  <a:txBody>
                    <a:bodyPr/>
                    <a:lstStyle/>
                    <a:p>
                      <a:pPr algn="ctr">
                        <a:lnSpc>
                          <a:spcPct val="200000"/>
                        </a:lnSpc>
                        <a:spcBef>
                          <a:spcPts val="600"/>
                        </a:spcBef>
                        <a:spcAft>
                          <a:spcPts val="600"/>
                        </a:spcAft>
                      </a:pPr>
                      <a:r>
                        <a:rPr lang="en-GB" sz="1400" b="1" dirty="0">
                          <a:effectLst/>
                          <a:latin typeface="Arial" panose="020B0604020202020204" pitchFamily="34" charset="0"/>
                          <a:ea typeface="Calibri" panose="020F0502020204030204" pitchFamily="34" charset="0"/>
                          <a:cs typeface="Arial" panose="020B0604020202020204" pitchFamily="34" charset="0"/>
                        </a:rPr>
                        <a:t>Activity title</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07000"/>
                        </a:lnSpc>
                        <a:spcBef>
                          <a:spcPts val="600"/>
                        </a:spcBef>
                        <a:spcAft>
                          <a:spcPts val="600"/>
                        </a:spcAft>
                      </a:pPr>
                      <a:r>
                        <a:rPr lang="en-GB" sz="1400" b="1" i="0" u="none" strike="noStrike" cap="none">
                          <a:solidFill>
                            <a:schemeClr val="tx1"/>
                          </a:solidFill>
                          <a:effectLst/>
                          <a:latin typeface="+mn-lt"/>
                          <a:ea typeface="+mn-ea"/>
                          <a:cs typeface="+mn-cs"/>
                          <a:sym typeface="Arial"/>
                        </a:rPr>
                        <a:t>Storyboarding and preproduction</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GB" sz="1400" b="1" dirty="0">
                          <a:effectLst/>
                          <a:latin typeface="Arial" panose="020B0604020202020204" pitchFamily="34" charset="0"/>
                          <a:ea typeface="Calibri" panose="020F0502020204030204" pitchFamily="34" charset="0"/>
                          <a:cs typeface="Arial" panose="020B0604020202020204" pitchFamily="34" charset="0"/>
                        </a:rPr>
                        <a:t>Activity number</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a:txBody>
                    <a:bodyPr/>
                    <a:lstStyle/>
                    <a:p>
                      <a:pPr>
                        <a:lnSpc>
                          <a:spcPct val="107000"/>
                        </a:lnSpc>
                        <a:spcBef>
                          <a:spcPts val="600"/>
                        </a:spcBef>
                        <a:spcAft>
                          <a:spcPts val="600"/>
                        </a:spcAft>
                      </a:pPr>
                      <a:r>
                        <a:rPr lang="en-GB" sz="1400" i="1" dirty="0">
                          <a:effectLst/>
                          <a:latin typeface="Arial" panose="020B0604020202020204" pitchFamily="34" charset="0"/>
                          <a:ea typeface="Calibri" panose="020F0502020204030204" pitchFamily="34" charset="0"/>
                          <a:cs typeface="Arial" panose="020B0604020202020204" pitchFamily="34" charset="0"/>
                        </a:rPr>
                        <a:t>1.3</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633327"/>
                  </a:ext>
                </a:extLst>
              </a:tr>
              <a:tr h="3061261">
                <a:tc>
                  <a:txBody>
                    <a:bodyPr/>
                    <a:lstStyle/>
                    <a:p>
                      <a:pPr algn="ctr">
                        <a:lnSpc>
                          <a:spcPct val="107000"/>
                        </a:lnSpc>
                        <a:spcBef>
                          <a:spcPts val="200"/>
                        </a:spcBef>
                        <a:spcAft>
                          <a:spcPts val="200"/>
                        </a:spcAft>
                      </a:pPr>
                      <a:r>
                        <a:rPr lang="en-GB" sz="1400" b="1" dirty="0">
                          <a:effectLst/>
                          <a:latin typeface="Arial" panose="020B0604020202020204" pitchFamily="34" charset="0"/>
                          <a:ea typeface="Calibri" panose="020F0502020204030204" pitchFamily="34" charset="0"/>
                          <a:cs typeface="Arial" panose="020B0604020202020204" pitchFamily="34" charset="0"/>
                        </a:rPr>
                        <a:t>Description of the activity</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66"/>
                    </a:solidFill>
                  </a:tcPr>
                </a:tc>
                <a:tc gridSpan="3">
                  <a:txBody>
                    <a:bodyPr/>
                    <a:lstStyle/>
                    <a:p>
                      <a:r>
                        <a:rPr lang="en-GB" sz="1600" b="0" i="0" u="none" strike="noStrike" cap="none" dirty="0">
                          <a:solidFill>
                            <a:schemeClr val="tx1"/>
                          </a:solidFill>
                          <a:effectLst/>
                          <a:latin typeface="+mn-lt"/>
                          <a:ea typeface="+mn-ea"/>
                          <a:cs typeface="+mn-cs"/>
                          <a:sym typeface="Arial"/>
                        </a:rPr>
                        <a:t>To implement this activity, please follow these steps:</a:t>
                      </a:r>
                    </a:p>
                    <a:p>
                      <a:endParaRPr lang="it-IT" sz="1600" b="0" i="0" u="none" strike="noStrike" cap="none" dirty="0">
                        <a:solidFill>
                          <a:schemeClr val="tx1"/>
                        </a:solidFill>
                        <a:effectLst/>
                        <a:latin typeface="+mn-lt"/>
                        <a:ea typeface="+mn-ea"/>
                        <a:cs typeface="+mn-cs"/>
                        <a:sym typeface="Arial"/>
                      </a:endParaRPr>
                    </a:p>
                    <a:p>
                      <a:r>
                        <a:rPr lang="en-GB" sz="1600" b="1" i="0" u="none" strike="noStrike" cap="none" dirty="0">
                          <a:solidFill>
                            <a:schemeClr val="tx1"/>
                          </a:solidFill>
                          <a:effectLst/>
                          <a:latin typeface="+mn-lt"/>
                          <a:ea typeface="+mn-ea"/>
                          <a:cs typeface="+mn-cs"/>
                          <a:sym typeface="Arial"/>
                        </a:rPr>
                        <a:t>Step 1 -</a:t>
                      </a:r>
                      <a:r>
                        <a:rPr lang="en-GB" sz="1600" b="0" i="0" u="none" strike="noStrike" cap="none" dirty="0">
                          <a:solidFill>
                            <a:schemeClr val="tx1"/>
                          </a:solidFill>
                          <a:effectLst/>
                          <a:latin typeface="+mn-lt"/>
                          <a:ea typeface="+mn-ea"/>
                          <a:cs typeface="+mn-cs"/>
                          <a:sym typeface="Arial"/>
                        </a:rPr>
                        <a:t> Go to the </a:t>
                      </a:r>
                      <a:r>
                        <a:rPr lang="en-GB" sz="1600" b="0" i="0" u="none" strike="noStrike" cap="none" dirty="0" err="1">
                          <a:solidFill>
                            <a:schemeClr val="tx1"/>
                          </a:solidFill>
                          <a:effectLst/>
                          <a:latin typeface="+mn-lt"/>
                          <a:ea typeface="+mn-ea"/>
                          <a:cs typeface="+mn-cs"/>
                          <a:sym typeface="Arial"/>
                        </a:rPr>
                        <a:t>SingleStory</a:t>
                      </a:r>
                      <a:r>
                        <a:rPr lang="en-GB" sz="1600" b="0" i="0" u="none" strike="noStrike" cap="none" dirty="0">
                          <a:solidFill>
                            <a:schemeClr val="tx1"/>
                          </a:solidFill>
                          <a:effectLst/>
                          <a:latin typeface="+mn-lt"/>
                          <a:ea typeface="+mn-ea"/>
                          <a:cs typeface="+mn-cs"/>
                          <a:sym typeface="Arial"/>
                        </a:rPr>
                        <a:t> MOOC and access Module 3 of the Digital Storytelling Curriculum, and have a quick review of the resources.</a:t>
                      </a:r>
                      <a:endParaRPr lang="it-IT" sz="1600" b="0" i="0" u="none" strike="noStrike" cap="none" dirty="0">
                        <a:solidFill>
                          <a:schemeClr val="tx1"/>
                        </a:solidFill>
                        <a:effectLst/>
                        <a:latin typeface="+mn-lt"/>
                        <a:ea typeface="+mn-ea"/>
                        <a:cs typeface="+mn-cs"/>
                        <a:sym typeface="Arial"/>
                      </a:endParaRPr>
                    </a:p>
                    <a:p>
                      <a:r>
                        <a:rPr lang="en-GB" sz="1600" b="1" i="0" u="none" strike="noStrike" cap="none" dirty="0">
                          <a:solidFill>
                            <a:schemeClr val="tx1"/>
                          </a:solidFill>
                          <a:effectLst/>
                          <a:latin typeface="+mn-lt"/>
                          <a:ea typeface="+mn-ea"/>
                          <a:cs typeface="+mn-cs"/>
                          <a:sym typeface="Arial"/>
                        </a:rPr>
                        <a:t>Step 2</a:t>
                      </a:r>
                      <a:r>
                        <a:rPr lang="en-GB" sz="1600" b="0" i="0" u="none" strike="noStrike" cap="none" dirty="0">
                          <a:solidFill>
                            <a:schemeClr val="tx1"/>
                          </a:solidFill>
                          <a:effectLst/>
                          <a:latin typeface="+mn-lt"/>
                          <a:ea typeface="+mn-ea"/>
                          <a:cs typeface="+mn-cs"/>
                          <a:sym typeface="Arial"/>
                        </a:rPr>
                        <a:t> - Decide the storyboard to develop following the instructions of the trainer</a:t>
                      </a:r>
                      <a:endParaRPr lang="it-IT" sz="1600" b="0" i="0" u="none" strike="noStrike" cap="none" dirty="0">
                        <a:solidFill>
                          <a:schemeClr val="tx1"/>
                        </a:solidFill>
                        <a:effectLst/>
                        <a:latin typeface="+mn-lt"/>
                        <a:ea typeface="+mn-ea"/>
                        <a:cs typeface="+mn-cs"/>
                        <a:sym typeface="Arial"/>
                      </a:endParaRPr>
                    </a:p>
                    <a:p>
                      <a:r>
                        <a:rPr lang="en-GB" sz="1600" b="1" i="0" u="none" strike="noStrike" cap="none" dirty="0">
                          <a:solidFill>
                            <a:schemeClr val="tx1"/>
                          </a:solidFill>
                          <a:effectLst/>
                          <a:latin typeface="+mn-lt"/>
                          <a:ea typeface="+mn-ea"/>
                          <a:cs typeface="+mn-cs"/>
                          <a:sym typeface="Arial"/>
                        </a:rPr>
                        <a:t>Step 3 –</a:t>
                      </a:r>
                      <a:r>
                        <a:rPr lang="en-GB" sz="1600" b="0" i="0" u="none" strike="noStrike" cap="none" dirty="0">
                          <a:solidFill>
                            <a:schemeClr val="tx1"/>
                          </a:solidFill>
                          <a:effectLst/>
                          <a:latin typeface="+mn-lt"/>
                          <a:ea typeface="+mn-ea"/>
                          <a:cs typeface="+mn-cs"/>
                          <a:sym typeface="Arial"/>
                        </a:rPr>
                        <a:t> Decide how to start the video project of the storyboard</a:t>
                      </a:r>
                      <a:endParaRPr lang="it-IT" sz="1600" b="0" i="0" u="none" strike="noStrike" cap="none" dirty="0">
                        <a:solidFill>
                          <a:schemeClr val="tx1"/>
                        </a:solidFill>
                        <a:effectLst/>
                        <a:latin typeface="+mn-lt"/>
                        <a:ea typeface="+mn-ea"/>
                        <a:cs typeface="+mn-cs"/>
                        <a:sym typeface="Arial"/>
                      </a:endParaRPr>
                    </a:p>
                    <a:p>
                      <a:r>
                        <a:rPr lang="en-GB" sz="1600" b="1" i="0" u="none" strike="noStrike" cap="none" dirty="0">
                          <a:solidFill>
                            <a:schemeClr val="tx1"/>
                          </a:solidFill>
                          <a:effectLst/>
                          <a:latin typeface="+mn-lt"/>
                          <a:ea typeface="+mn-ea"/>
                          <a:cs typeface="+mn-cs"/>
                          <a:sym typeface="Arial"/>
                        </a:rPr>
                        <a:t>Step 4</a:t>
                      </a:r>
                      <a:r>
                        <a:rPr lang="en-GB" sz="1600" b="0" i="0" u="none" strike="noStrike" cap="none" dirty="0">
                          <a:solidFill>
                            <a:schemeClr val="tx1"/>
                          </a:solidFill>
                          <a:effectLst/>
                          <a:latin typeface="+mn-lt"/>
                          <a:ea typeface="+mn-ea"/>
                          <a:cs typeface="+mn-cs"/>
                          <a:sym typeface="Arial"/>
                        </a:rPr>
                        <a:t> – Make plans and preparations for shooting the video project</a:t>
                      </a:r>
                      <a:endParaRPr lang="it-IT" sz="1600" b="0" i="0" u="none" strike="noStrike" cap="none" dirty="0">
                        <a:solidFill>
                          <a:schemeClr val="tx1"/>
                        </a:solidFill>
                        <a:effectLst/>
                        <a:latin typeface="+mn-lt"/>
                        <a:ea typeface="+mn-ea"/>
                        <a:cs typeface="+mn-cs"/>
                        <a:sym typeface="Arial"/>
                      </a:endParaRPr>
                    </a:p>
                    <a:p>
                      <a:r>
                        <a:rPr lang="en-GB" sz="1600" b="1" i="0" u="none" strike="noStrike" cap="none" dirty="0">
                          <a:solidFill>
                            <a:schemeClr val="tx1"/>
                          </a:solidFill>
                          <a:effectLst/>
                          <a:latin typeface="+mn-lt"/>
                          <a:ea typeface="+mn-ea"/>
                          <a:cs typeface="+mn-cs"/>
                          <a:sym typeface="Arial"/>
                        </a:rPr>
                        <a:t>Step 5</a:t>
                      </a:r>
                      <a:r>
                        <a:rPr lang="en-GB" sz="1600" b="0" i="0" u="none" strike="noStrike" cap="none" dirty="0">
                          <a:solidFill>
                            <a:schemeClr val="tx1"/>
                          </a:solidFill>
                          <a:effectLst/>
                          <a:latin typeface="+mn-lt"/>
                          <a:ea typeface="+mn-ea"/>
                          <a:cs typeface="+mn-cs"/>
                          <a:sym typeface="Arial"/>
                        </a:rPr>
                        <a:t> – Take the decisions about the video</a:t>
                      </a:r>
                      <a:endParaRPr lang="it-IT" sz="1600" b="0" i="0" u="none" strike="noStrike" cap="none" dirty="0">
                        <a:solidFill>
                          <a:schemeClr val="tx1"/>
                        </a:solidFill>
                        <a:effectLst/>
                        <a:latin typeface="+mn-lt"/>
                        <a:ea typeface="+mn-ea"/>
                        <a:cs typeface="+mn-cs"/>
                        <a:sym typeface="Arial"/>
                      </a:endParaRPr>
                    </a:p>
                    <a:p>
                      <a:r>
                        <a:rPr lang="en-GB" sz="1600" b="0" i="0" u="none" strike="noStrike" cap="none" dirty="0">
                          <a:solidFill>
                            <a:schemeClr val="tx1"/>
                          </a:solidFill>
                          <a:effectLst/>
                          <a:latin typeface="+mn-lt"/>
                          <a:ea typeface="+mn-ea"/>
                          <a:cs typeface="+mn-cs"/>
                          <a:sym typeface="Arial"/>
                        </a:rPr>
                        <a:t> </a:t>
                      </a:r>
                      <a:endParaRPr lang="it-IT" sz="1600" b="0" i="0" u="none" strike="noStrike" cap="none" dirty="0">
                        <a:solidFill>
                          <a:schemeClr val="tx1"/>
                        </a:solidFill>
                        <a:effectLst/>
                        <a:latin typeface="+mn-lt"/>
                        <a:ea typeface="+mn-ea"/>
                        <a:cs typeface="+mn-cs"/>
                        <a:sym typeface="Arial"/>
                      </a:endParaRPr>
                    </a:p>
                    <a:p>
                      <a:r>
                        <a:rPr lang="en-GB" sz="1600" b="0" i="0" u="none" strike="noStrike" cap="none" dirty="0">
                          <a:solidFill>
                            <a:schemeClr val="tx1"/>
                          </a:solidFill>
                          <a:effectLst/>
                          <a:latin typeface="+mn-lt"/>
                          <a:ea typeface="+mn-ea"/>
                          <a:cs typeface="+mn-cs"/>
                          <a:sym typeface="Arial"/>
                        </a:rPr>
                        <a:t>For these first four steps you have 60 minutes.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62704" marR="6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404541760"/>
                  </a:ext>
                </a:extLst>
              </a:tr>
            </a:tbl>
          </a:graphicData>
        </a:graphic>
      </p:graphicFrame>
    </p:spTree>
    <p:extLst>
      <p:ext uri="{BB962C8B-B14F-4D97-AF65-F5344CB8AC3E}">
        <p14:creationId xmlns:p14="http://schemas.microsoft.com/office/powerpoint/2010/main" val="56876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7"/>
          <p:cNvSpPr txBox="1"/>
          <p:nvPr/>
        </p:nvSpPr>
        <p:spPr>
          <a:xfrm>
            <a:off x="3037812" y="6117162"/>
            <a:ext cx="677164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000">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2020-1-FR01-KA227-ADU-095130</a:t>
            </a:r>
            <a:endParaRPr/>
          </a:p>
        </p:txBody>
      </p:sp>
      <p:pic>
        <p:nvPicPr>
          <p:cNvPr id="461" name="Google Shape;461;p17"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462" name="Google Shape;462;p1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463" name="Google Shape;463;p17"/>
          <p:cNvPicPr preferRelativeResize="0"/>
          <p:nvPr/>
        </p:nvPicPr>
        <p:blipFill rotWithShape="1">
          <a:blip r:embed="rId4">
            <a:alphaModFix/>
          </a:blip>
          <a:srcRect/>
          <a:stretch/>
        </p:blipFill>
        <p:spPr>
          <a:xfrm>
            <a:off x="11374639" y="152449"/>
            <a:ext cx="462675" cy="709197"/>
          </a:xfrm>
          <a:prstGeom prst="rect">
            <a:avLst/>
          </a:prstGeom>
          <a:noFill/>
          <a:ln>
            <a:noFill/>
          </a:ln>
        </p:spPr>
      </p:pic>
      <p:grpSp>
        <p:nvGrpSpPr>
          <p:cNvPr id="464" name="Google Shape;464;p17"/>
          <p:cNvGrpSpPr/>
          <p:nvPr/>
        </p:nvGrpSpPr>
        <p:grpSpPr>
          <a:xfrm>
            <a:off x="2602130" y="3591659"/>
            <a:ext cx="6987740" cy="2019664"/>
            <a:chOff x="1671918" y="2487063"/>
            <a:chExt cx="6453775" cy="1865333"/>
          </a:xfrm>
        </p:grpSpPr>
        <p:pic>
          <p:nvPicPr>
            <p:cNvPr id="465" name="Google Shape;465;p17"/>
            <p:cNvPicPr preferRelativeResize="0"/>
            <p:nvPr/>
          </p:nvPicPr>
          <p:blipFill rotWithShape="1">
            <a:blip r:embed="rId5">
              <a:alphaModFix/>
            </a:blip>
            <a:srcRect/>
            <a:stretch/>
          </p:blipFill>
          <p:spPr>
            <a:xfrm>
              <a:off x="3628337" y="3554732"/>
              <a:ext cx="1131311" cy="754207"/>
            </a:xfrm>
            <a:prstGeom prst="rect">
              <a:avLst/>
            </a:prstGeom>
            <a:noFill/>
            <a:ln>
              <a:noFill/>
            </a:ln>
          </p:spPr>
        </p:pic>
        <p:pic>
          <p:nvPicPr>
            <p:cNvPr id="466" name="Google Shape;466;p17" descr="Logo&#10;&#10;Description automatically generated"/>
            <p:cNvPicPr preferRelativeResize="0"/>
            <p:nvPr/>
          </p:nvPicPr>
          <p:blipFill rotWithShape="1">
            <a:blip r:embed="rId6">
              <a:alphaModFix/>
            </a:blip>
            <a:srcRect/>
            <a:stretch/>
          </p:blipFill>
          <p:spPr>
            <a:xfrm>
              <a:off x="6637985" y="3567439"/>
              <a:ext cx="1487708" cy="741500"/>
            </a:xfrm>
            <a:prstGeom prst="rect">
              <a:avLst/>
            </a:prstGeom>
            <a:noFill/>
            <a:ln>
              <a:noFill/>
            </a:ln>
          </p:spPr>
        </p:pic>
        <p:pic>
          <p:nvPicPr>
            <p:cNvPr id="467" name="Google Shape;467;p17" descr="A picture containing text, first-aid kit, sign&#10;&#10;Description automatically generated"/>
            <p:cNvPicPr preferRelativeResize="0"/>
            <p:nvPr/>
          </p:nvPicPr>
          <p:blipFill rotWithShape="1">
            <a:blip r:embed="rId7">
              <a:alphaModFix/>
            </a:blip>
            <a:srcRect/>
            <a:stretch/>
          </p:blipFill>
          <p:spPr>
            <a:xfrm>
              <a:off x="4572000" y="2510287"/>
              <a:ext cx="594745" cy="853963"/>
            </a:xfrm>
            <a:prstGeom prst="rect">
              <a:avLst/>
            </a:prstGeom>
            <a:noFill/>
            <a:ln>
              <a:noFill/>
            </a:ln>
          </p:spPr>
        </p:pic>
        <p:pic>
          <p:nvPicPr>
            <p:cNvPr id="468" name="Google Shape;468;p17" descr="A picture containing text&#10;&#10;Description automatically generated"/>
            <p:cNvPicPr preferRelativeResize="0"/>
            <p:nvPr/>
          </p:nvPicPr>
          <p:blipFill rotWithShape="1">
            <a:blip r:embed="rId8">
              <a:alphaModFix/>
            </a:blip>
            <a:srcRect/>
            <a:stretch/>
          </p:blipFill>
          <p:spPr>
            <a:xfrm>
              <a:off x="5827597" y="2487063"/>
              <a:ext cx="1007918" cy="1007918"/>
            </a:xfrm>
            <a:prstGeom prst="rect">
              <a:avLst/>
            </a:prstGeom>
            <a:noFill/>
            <a:ln>
              <a:noFill/>
            </a:ln>
          </p:spPr>
        </p:pic>
        <p:pic>
          <p:nvPicPr>
            <p:cNvPr id="469" name="Google Shape;469;p17" descr="A picture containing text&#10;&#10;Description automatically generated"/>
            <p:cNvPicPr preferRelativeResize="0"/>
            <p:nvPr/>
          </p:nvPicPr>
          <p:blipFill rotWithShape="1">
            <a:blip r:embed="rId9">
              <a:alphaModFix/>
            </a:blip>
            <a:srcRect/>
            <a:stretch/>
          </p:blipFill>
          <p:spPr>
            <a:xfrm>
              <a:off x="5228359" y="3462417"/>
              <a:ext cx="889979" cy="889979"/>
            </a:xfrm>
            <a:prstGeom prst="rect">
              <a:avLst/>
            </a:prstGeom>
            <a:noFill/>
            <a:ln>
              <a:noFill/>
            </a:ln>
          </p:spPr>
        </p:pic>
        <p:pic>
          <p:nvPicPr>
            <p:cNvPr id="470" name="Google Shape;470;p17" descr="Logo&#10;&#10;Description automatically generated with medium confidence"/>
            <p:cNvPicPr preferRelativeResize="0"/>
            <p:nvPr/>
          </p:nvPicPr>
          <p:blipFill rotWithShape="1">
            <a:blip r:embed="rId10">
              <a:alphaModFix/>
            </a:blip>
            <a:srcRect/>
            <a:stretch/>
          </p:blipFill>
          <p:spPr>
            <a:xfrm>
              <a:off x="1671918" y="3687222"/>
              <a:ext cx="1487708" cy="607605"/>
            </a:xfrm>
            <a:prstGeom prst="rect">
              <a:avLst/>
            </a:prstGeom>
            <a:noFill/>
            <a:ln>
              <a:noFill/>
            </a:ln>
          </p:spPr>
        </p:pic>
        <p:pic>
          <p:nvPicPr>
            <p:cNvPr id="471" name="Google Shape;471;p17" descr="Logo&#10;&#10;Description automatically generated with medium confidence"/>
            <p:cNvPicPr preferRelativeResize="0"/>
            <p:nvPr/>
          </p:nvPicPr>
          <p:blipFill rotWithShape="1">
            <a:blip r:embed="rId11">
              <a:alphaModFix/>
            </a:blip>
            <a:srcRect/>
            <a:stretch/>
          </p:blipFill>
          <p:spPr>
            <a:xfrm>
              <a:off x="2822894" y="2510287"/>
              <a:ext cx="1007918" cy="984694"/>
            </a:xfrm>
            <a:prstGeom prst="rect">
              <a:avLst/>
            </a:prstGeom>
            <a:noFill/>
            <a:ln>
              <a:noFill/>
            </a:ln>
          </p:spPr>
        </p:pic>
      </p:grpSp>
      <p:pic>
        <p:nvPicPr>
          <p:cNvPr id="472" name="Google Shape;472;p17"/>
          <p:cNvPicPr preferRelativeResize="0"/>
          <p:nvPr/>
        </p:nvPicPr>
        <p:blipFill rotWithShape="1">
          <a:blip r:embed="rId12">
            <a:alphaModFix/>
          </a:blip>
          <a:srcRect/>
          <a:stretch/>
        </p:blipFill>
        <p:spPr>
          <a:xfrm>
            <a:off x="5129963" y="398400"/>
            <a:ext cx="1932074" cy="25011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3" name="Google Shape;93;p2"/>
          <p:cNvPicPr preferRelativeResize="0"/>
          <p:nvPr/>
        </p:nvPicPr>
        <p:blipFill rotWithShape="1">
          <a:blip r:embed="rId4">
            <a:alphaModFix/>
          </a:blip>
          <a:srcRect/>
          <a:stretch/>
        </p:blipFill>
        <p:spPr>
          <a:xfrm rot="5400000">
            <a:off x="4017640" y="-488420"/>
            <a:ext cx="4156720" cy="7335722"/>
          </a:xfrm>
          <a:prstGeom prst="rect">
            <a:avLst/>
          </a:prstGeom>
          <a:noFill/>
          <a:ln>
            <a:noFill/>
          </a:ln>
        </p:spPr>
      </p:pic>
      <p:sp>
        <p:nvSpPr>
          <p:cNvPr id="94" name="Google Shape;94;p2"/>
          <p:cNvSpPr txBox="1"/>
          <p:nvPr/>
        </p:nvSpPr>
        <p:spPr>
          <a:xfrm>
            <a:off x="2997272" y="2084079"/>
            <a:ext cx="6197455" cy="1754286"/>
          </a:xfrm>
          <a:prstGeom prst="rect">
            <a:avLst/>
          </a:prstGeom>
          <a:noFill/>
          <a:ln>
            <a:noFill/>
          </a:ln>
        </p:spPr>
        <p:txBody>
          <a:bodyPr spcFirstLastPara="1" wrap="square" lIns="91425" tIns="45700" rIns="91425" bIns="45700" anchor="t" anchorCtr="0">
            <a:spAutoFit/>
          </a:bodyPr>
          <a:lstStyle/>
          <a:p>
            <a:pPr lvl="0" algn="r"/>
            <a:r>
              <a:rPr lang="en-IE" sz="3600" b="0" i="0" u="none" strike="noStrike" cap="none" dirty="0">
                <a:solidFill>
                  <a:srgbClr val="FD3259"/>
                </a:solidFill>
                <a:latin typeface="Arial Black"/>
                <a:ea typeface="Arial Black"/>
                <a:cs typeface="Arial Black"/>
                <a:sym typeface="Arial Black"/>
              </a:rPr>
              <a:t>Module </a:t>
            </a:r>
            <a:r>
              <a:rPr lang="en-IE" sz="3600" dirty="0">
                <a:solidFill>
                  <a:srgbClr val="FD3259"/>
                </a:solidFill>
                <a:latin typeface="Arial Black"/>
                <a:ea typeface="Arial Black"/>
                <a:cs typeface="Arial Black"/>
                <a:sym typeface="Arial Black"/>
              </a:rPr>
              <a:t>1</a:t>
            </a:r>
            <a:r>
              <a:rPr lang="en-IE" sz="3600" b="0" i="0" u="none" strike="noStrike" cap="none" dirty="0">
                <a:solidFill>
                  <a:srgbClr val="FD3259"/>
                </a:solidFill>
                <a:latin typeface="Arial Black"/>
                <a:ea typeface="Arial Black"/>
                <a:cs typeface="Arial Black"/>
                <a:sym typeface="Arial Black"/>
              </a:rPr>
              <a:t>: </a:t>
            </a:r>
            <a:r>
              <a:rPr lang="en-US" sz="3600">
                <a:solidFill>
                  <a:srgbClr val="FD3259"/>
                </a:solidFill>
                <a:latin typeface="Arial Black"/>
                <a:ea typeface="Arial Black"/>
                <a:cs typeface="Arial Black"/>
                <a:sym typeface="Arial Black"/>
              </a:rPr>
              <a:t>Introduction to African Storytelling and Stories F2F</a:t>
            </a:r>
            <a:r>
              <a:rPr lang="en-IE" sz="3600" b="0" i="0" u="none" strike="noStrike" cap="none" dirty="0">
                <a:solidFill>
                  <a:srgbClr val="FD3259"/>
                </a:solidFill>
                <a:latin typeface="Arial Black"/>
                <a:ea typeface="Arial Black"/>
                <a:cs typeface="Arial Black"/>
                <a:sym typeface="Arial Black"/>
              </a:rPr>
              <a:t> </a:t>
            </a:r>
            <a:endParaRPr sz="3600" b="0" i="0" u="none" strike="noStrike" cap="none" dirty="0">
              <a:solidFill>
                <a:srgbClr val="FD3259"/>
              </a:solidFill>
              <a:latin typeface="Arial Black"/>
              <a:ea typeface="Arial Black"/>
              <a:cs typeface="Arial Black"/>
              <a:sym typeface="Arial Black"/>
            </a:endParaRPr>
          </a:p>
        </p:txBody>
      </p:sp>
      <p:sp>
        <p:nvSpPr>
          <p:cNvPr id="95" name="Google Shape;95;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96" name="Google Shape;96;p2" descr="Text&#10;&#10;Description automatically generated"/>
          <p:cNvPicPr preferRelativeResize="0"/>
          <p:nvPr/>
        </p:nvPicPr>
        <p:blipFill rotWithShape="1">
          <a:blip r:embed="rId5">
            <a:alphaModFix/>
          </a:blip>
          <a:srcRect/>
          <a:stretch/>
        </p:blipFill>
        <p:spPr>
          <a:xfrm>
            <a:off x="235341" y="6247302"/>
            <a:ext cx="1964299" cy="427819"/>
          </a:xfrm>
          <a:prstGeom prst="rect">
            <a:avLst/>
          </a:prstGeom>
          <a:noFill/>
          <a:ln>
            <a:noFill/>
          </a:ln>
        </p:spPr>
      </p:pic>
      <p:sp>
        <p:nvSpPr>
          <p:cNvPr id="97" name="Google Shape;97;p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98" name="Google Shape;98;p2"/>
          <p:cNvPicPr preferRelativeResize="0"/>
          <p:nvPr/>
        </p:nvPicPr>
        <p:blipFill rotWithShape="1">
          <a:blip r:embed="rId6">
            <a:alphaModFix/>
          </a:blip>
          <a:srcRect/>
          <a:stretch/>
        </p:blipFill>
        <p:spPr>
          <a:xfrm>
            <a:off x="11374639" y="152449"/>
            <a:ext cx="462675" cy="709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04" name="Google Shape;104;p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5" name="Google Shape;105;p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06" name="Google Shape;106;p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853482" y="-13184"/>
            <a:ext cx="857250" cy="5667375"/>
          </a:xfrm>
          <a:prstGeom prst="rect">
            <a:avLst/>
          </a:prstGeom>
          <a:noFill/>
          <a:ln>
            <a:noFill/>
          </a:ln>
        </p:spPr>
      </p:pic>
      <p:sp>
        <p:nvSpPr>
          <p:cNvPr id="108" name="Google Shape;108;p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09" name="Google Shape;109;p3"/>
          <p:cNvPicPr preferRelativeResize="0"/>
          <p:nvPr/>
        </p:nvPicPr>
        <p:blipFill rotWithShape="1">
          <a:blip r:embed="rId5">
            <a:alphaModFix/>
          </a:blip>
          <a:srcRect/>
          <a:stretch/>
        </p:blipFill>
        <p:spPr>
          <a:xfrm>
            <a:off x="11374639" y="152449"/>
            <a:ext cx="462675" cy="709197"/>
          </a:xfrm>
          <a:prstGeom prst="rect">
            <a:avLst/>
          </a:prstGeom>
          <a:noFill/>
          <a:ln>
            <a:noFill/>
          </a:ln>
        </p:spPr>
      </p:pic>
      <p:sp>
        <p:nvSpPr>
          <p:cNvPr id="110" name="Google Shape;1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dirty="0"/>
              <a:t>     </a:t>
            </a:r>
            <a:endParaRPr dirty="0"/>
          </a:p>
        </p:txBody>
      </p:sp>
      <p:sp>
        <p:nvSpPr>
          <p:cNvPr id="2" name="Rettangolo 1">
            <a:extLst>
              <a:ext uri="{FF2B5EF4-FFF2-40B4-BE49-F238E27FC236}">
                <a16:creationId xmlns:a16="http://schemas.microsoft.com/office/drawing/2014/main" id="{739C14D4-A3CA-4AB1-AB46-499A5C4A211D}"/>
              </a:ext>
            </a:extLst>
          </p:cNvPr>
          <p:cNvSpPr/>
          <p:nvPr/>
        </p:nvSpPr>
        <p:spPr>
          <a:xfrm>
            <a:off x="2491273" y="3275112"/>
            <a:ext cx="8862528" cy="2123658"/>
          </a:xfrm>
          <a:prstGeom prst="rect">
            <a:avLst/>
          </a:prstGeom>
        </p:spPr>
        <p:txBody>
          <a:bodyPr wrap="square">
            <a:spAutoFit/>
          </a:bodyPr>
          <a:lstStyle/>
          <a:p>
            <a:r>
              <a:rPr lang="it-IT" sz="4400" dirty="0"/>
              <a:t>Activity 1.3</a:t>
            </a:r>
            <a:r>
              <a:rPr lang="en-US" sz="4400" dirty="0"/>
              <a:t>Developing the digital skills of educators</a:t>
            </a:r>
            <a:r>
              <a:rPr lang="it-IT" sz="4400" dirty="0"/>
              <a:t> Duration: 3.5 Hours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6" name="Google Shape;116;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pic>
        <p:nvPicPr>
          <p:cNvPr id="117" name="Google Shape;117;p4"/>
          <p:cNvPicPr preferRelativeResize="0"/>
          <p:nvPr/>
        </p:nvPicPr>
        <p:blipFill rotWithShape="1">
          <a:blip r:embed="rId5">
            <a:alphaModFix/>
          </a:blip>
          <a:srcRect/>
          <a:stretch/>
        </p:blipFill>
        <p:spPr>
          <a:xfrm>
            <a:off x="11374639" y="152449"/>
            <a:ext cx="462675" cy="709197"/>
          </a:xfrm>
          <a:prstGeom prst="rect">
            <a:avLst/>
          </a:prstGeom>
          <a:noFill/>
          <a:ln>
            <a:noFill/>
          </a:ln>
        </p:spPr>
      </p:pic>
      <p:graphicFrame>
        <p:nvGraphicFramePr>
          <p:cNvPr id="118" name="Google Shape;118;p4"/>
          <p:cNvGraphicFramePr/>
          <p:nvPr>
            <p:extLst>
              <p:ext uri="{D42A27DB-BD31-4B8C-83A1-F6EECF244321}">
                <p14:modId xmlns:p14="http://schemas.microsoft.com/office/powerpoint/2010/main" val="3079928983"/>
              </p:ext>
            </p:extLst>
          </p:nvPr>
        </p:nvGraphicFramePr>
        <p:xfrm>
          <a:off x="1042219" y="737118"/>
          <a:ext cx="9930613" cy="5374403"/>
        </p:xfrm>
        <a:graphic>
          <a:graphicData uri="http://schemas.openxmlformats.org/drawingml/2006/table">
            <a:tbl>
              <a:tblPr firstRow="1" bandRow="1">
                <a:noFill/>
                <a:tableStyleId>{C3DFA806-4892-47EE-9556-A7E094D8FC11}</a:tableStyleId>
              </a:tblPr>
              <a:tblGrid>
                <a:gridCol w="2015284">
                  <a:extLst>
                    <a:ext uri="{9D8B030D-6E8A-4147-A177-3AD203B41FA5}">
                      <a16:colId xmlns:a16="http://schemas.microsoft.com/office/drawing/2014/main" val="20000"/>
                    </a:ext>
                  </a:extLst>
                </a:gridCol>
                <a:gridCol w="2638443">
                  <a:extLst>
                    <a:ext uri="{9D8B030D-6E8A-4147-A177-3AD203B41FA5}">
                      <a16:colId xmlns:a16="http://schemas.microsoft.com/office/drawing/2014/main" val="20001"/>
                    </a:ext>
                  </a:extLst>
                </a:gridCol>
                <a:gridCol w="2638443">
                  <a:extLst>
                    <a:ext uri="{9D8B030D-6E8A-4147-A177-3AD203B41FA5}">
                      <a16:colId xmlns:a16="http://schemas.microsoft.com/office/drawing/2014/main" val="20002"/>
                    </a:ext>
                  </a:extLst>
                </a:gridCol>
                <a:gridCol w="2638443">
                  <a:extLst>
                    <a:ext uri="{9D8B030D-6E8A-4147-A177-3AD203B41FA5}">
                      <a16:colId xmlns:a16="http://schemas.microsoft.com/office/drawing/2014/main" val="20003"/>
                    </a:ext>
                  </a:extLst>
                </a:gridCol>
              </a:tblGrid>
              <a:tr h="1625353">
                <a:tc>
                  <a:txBody>
                    <a:bodyPr/>
                    <a:lstStyle/>
                    <a:p>
                      <a:pPr marL="0" marR="0" lvl="0" indent="0" algn="l" rtl="0">
                        <a:spcBef>
                          <a:spcPts val="0"/>
                        </a:spcBef>
                        <a:spcAft>
                          <a:spcPts val="0"/>
                        </a:spcAft>
                        <a:buNone/>
                      </a:pPr>
                      <a:r>
                        <a:rPr lang="en-IE" sz="1800" u="none" strike="noStrike" cap="none"/>
                        <a:t>On successful completion of this module, adult learners will be able to … </a:t>
                      </a:r>
                      <a:endParaRPr sz="1800"/>
                    </a:p>
                  </a:txBody>
                  <a:tcPr marL="91450" marR="91450" marT="45725" marB="45725"/>
                </a:tc>
                <a:tc>
                  <a:txBody>
                    <a:bodyPr/>
                    <a:lstStyle/>
                    <a:p>
                      <a:pPr marL="0" marR="0" lvl="0" indent="0" algn="ctr" rtl="0">
                        <a:spcBef>
                          <a:spcPts val="0"/>
                        </a:spcBef>
                        <a:spcAft>
                          <a:spcPts val="0"/>
                        </a:spcAft>
                        <a:buNone/>
                      </a:pPr>
                      <a:endParaRPr sz="1800" dirty="0"/>
                    </a:p>
                    <a:p>
                      <a:pPr marL="0" marR="0" lvl="0" indent="0" algn="ctr" rtl="0">
                        <a:spcBef>
                          <a:spcPts val="0"/>
                        </a:spcBef>
                        <a:spcAft>
                          <a:spcPts val="0"/>
                        </a:spcAft>
                        <a:buNone/>
                      </a:pPr>
                      <a:r>
                        <a:rPr lang="en-IE" sz="1800" dirty="0"/>
                        <a:t>Knowledge </a:t>
                      </a:r>
                      <a:endParaRPr sz="1800" dirty="0"/>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n-IE" sz="1800"/>
                        <a:t>Skills </a:t>
                      </a:r>
                      <a:endParaRPr sz="1800"/>
                    </a:p>
                  </a:txBody>
                  <a:tcPr marL="91450" marR="91450" marT="45725" marB="45725"/>
                </a:tc>
                <a:tc>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r>
                        <a:rPr lang="en-IE" sz="1800"/>
                        <a:t>Attitude </a:t>
                      </a:r>
                      <a:endParaRPr sz="1800"/>
                    </a:p>
                  </a:txBody>
                  <a:tcPr marL="91450" marR="91450" marT="45725" marB="45725"/>
                </a:tc>
                <a:extLst>
                  <a:ext uri="{0D108BD9-81ED-4DB2-BD59-A6C34878D82A}">
                    <a16:rowId xmlns:a16="http://schemas.microsoft.com/office/drawing/2014/main" val="10000"/>
                  </a:ext>
                </a:extLst>
              </a:tr>
              <a:tr h="348772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cap="none" dirty="0">
                          <a:solidFill>
                            <a:schemeClr val="dk1"/>
                          </a:solidFill>
                          <a:effectLst/>
                          <a:latin typeface="Calibri"/>
                          <a:ea typeface="Calibri"/>
                          <a:cs typeface="Calibri"/>
                          <a:sym typeface="Arial"/>
                        </a:rPr>
                        <a:t>Developing the digital skills of educators</a:t>
                      </a:r>
                      <a:endParaRPr lang="it-IT" sz="1600" b="0" i="0" u="none" strike="noStrike" cap="none" dirty="0">
                        <a:solidFill>
                          <a:schemeClr val="dk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it-IT" sz="1400" b="0" i="0" u="none" strike="noStrike" cap="none" dirty="0">
                        <a:solidFill>
                          <a:schemeClr val="dk1"/>
                        </a:solidFill>
                        <a:effectLst/>
                        <a:latin typeface="Calibri"/>
                        <a:ea typeface="Calibri"/>
                        <a:cs typeface="Calibri"/>
                        <a:sym typeface="Arial"/>
                      </a:endParaRPr>
                    </a:p>
                    <a:p>
                      <a:pPr marL="0" marR="0" lvl="0" indent="0" algn="l" rtl="0">
                        <a:spcBef>
                          <a:spcPts val="0"/>
                        </a:spcBef>
                        <a:spcAft>
                          <a:spcPts val="0"/>
                        </a:spcAft>
                        <a:buNone/>
                      </a:pPr>
                      <a:endParaRPr sz="1800" dirty="0"/>
                    </a:p>
                  </a:txBody>
                  <a:tcPr marL="91450" marR="91450" marT="45725" marB="45725"/>
                </a:tc>
                <a:tc>
                  <a:txBody>
                    <a:bodyPr/>
                    <a:lstStyle/>
                    <a:p>
                      <a:pPr lvl="0"/>
                      <a:r>
                        <a:rPr lang="en-GB" sz="1600" b="0" i="0" u="none" strike="noStrike" cap="none" dirty="0">
                          <a:solidFill>
                            <a:schemeClr val="dk1"/>
                          </a:solidFill>
                          <a:effectLst/>
                          <a:latin typeface="Calibri"/>
                          <a:ea typeface="Calibri"/>
                          <a:cs typeface="Calibri"/>
                          <a:sym typeface="Arial"/>
                        </a:rPr>
                        <a:t>Basic knowledge of how digital storytelling can be used to promote and share stories with the wider community</a:t>
                      </a:r>
                      <a:endParaRPr lang="it-IT" sz="1600" b="0" i="0" u="none" strike="noStrike" cap="none" dirty="0">
                        <a:solidFill>
                          <a:schemeClr val="dk1"/>
                        </a:solidFill>
                        <a:effectLst/>
                        <a:latin typeface="Calibri"/>
                        <a:ea typeface="Calibri"/>
                        <a:cs typeface="Calibri"/>
                        <a:sym typeface="Arial"/>
                      </a:endParaRPr>
                    </a:p>
                    <a:p>
                      <a:pPr lvl="0"/>
                      <a:r>
                        <a:rPr lang="en-GB" sz="1600" b="0" i="0" u="none" strike="noStrike" cap="none" dirty="0">
                          <a:solidFill>
                            <a:schemeClr val="dk1"/>
                          </a:solidFill>
                          <a:effectLst/>
                          <a:latin typeface="Calibri"/>
                          <a:ea typeface="Calibri"/>
                          <a:cs typeface="Calibri"/>
                          <a:sym typeface="Arial"/>
                        </a:rPr>
                        <a:t>Basic knowledge of how digital storytelling can create emotional connections </a:t>
                      </a:r>
                      <a:endParaRPr lang="it-IT" sz="1600" b="0" i="0" u="none" strike="noStrike" cap="none" dirty="0">
                        <a:solidFill>
                          <a:schemeClr val="dk1"/>
                        </a:solidFill>
                        <a:effectLst/>
                        <a:latin typeface="Calibri"/>
                        <a:ea typeface="Calibri"/>
                        <a:cs typeface="Calibri"/>
                        <a:sym typeface="Arial"/>
                      </a:endParaRPr>
                    </a:p>
                    <a:p>
                      <a:pPr lvl="0"/>
                      <a:r>
                        <a:rPr lang="en-GB" sz="1600" b="0" i="0" u="none" strike="noStrike" cap="none" dirty="0">
                          <a:solidFill>
                            <a:schemeClr val="dk1"/>
                          </a:solidFill>
                          <a:effectLst/>
                          <a:latin typeface="Calibri"/>
                          <a:ea typeface="Calibri"/>
                          <a:cs typeface="Calibri"/>
                          <a:sym typeface="Arial"/>
                        </a:rPr>
                        <a:t>Basic knowledge of how digital storytelling can create emotional connections </a:t>
                      </a:r>
                      <a:endParaRPr lang="it-IT" sz="1600" b="0" i="0" u="none" strike="noStrike" cap="none" dirty="0">
                        <a:solidFill>
                          <a:schemeClr val="dk1"/>
                        </a:solidFill>
                        <a:effectLst/>
                        <a:latin typeface="Calibri"/>
                        <a:ea typeface="Calibri"/>
                        <a:cs typeface="Calibri"/>
                        <a:sym typeface="Arial"/>
                      </a:endParaRPr>
                    </a:p>
                    <a:p>
                      <a:pPr lvl="0"/>
                      <a:r>
                        <a:rPr lang="en-GB" sz="1600" b="0" i="0" u="none" strike="noStrike" cap="none" dirty="0">
                          <a:solidFill>
                            <a:schemeClr val="dk1"/>
                          </a:solidFill>
                          <a:effectLst/>
                          <a:latin typeface="Calibri"/>
                          <a:ea typeface="Calibri"/>
                          <a:cs typeface="Calibri"/>
                          <a:sym typeface="Arial"/>
                        </a:rPr>
                        <a:t>Basic knowledge of how digital storytelling can create emotional connections </a:t>
                      </a:r>
                      <a:endParaRPr lang="it-IT" sz="1600" b="0" i="0" u="none" strike="noStrike" cap="none" dirty="0">
                        <a:solidFill>
                          <a:schemeClr val="dk1"/>
                        </a:solidFill>
                        <a:effectLst/>
                        <a:latin typeface="Calibri"/>
                        <a:ea typeface="Calibri"/>
                        <a:cs typeface="Calibri"/>
                        <a:sym typeface="Arial"/>
                      </a:endParaRPr>
                    </a:p>
                    <a:p>
                      <a:pPr lvl="0"/>
                      <a:endParaRPr sz="1600" dirty="0"/>
                    </a:p>
                  </a:txBody>
                  <a:tcPr marL="91450" marR="91450" marT="45725" marB="45725"/>
                </a:tc>
                <a:tc>
                  <a:txBody>
                    <a:bodyPr/>
                    <a:lstStyle/>
                    <a:p>
                      <a:pPr marL="0" lvl="0" indent="0">
                        <a:lnSpc>
                          <a:spcPct val="107000"/>
                        </a:lnSpc>
                        <a:spcBef>
                          <a:spcPts val="200"/>
                        </a:spcBef>
                        <a:spcAft>
                          <a:spcPts val="200"/>
                        </a:spcAft>
                        <a:buFont typeface="Symbol" panose="05050102010706020507" pitchFamily="18" charset="2"/>
                        <a:buNone/>
                        <a:tabLst>
                          <a:tab pos="457200" algn="l"/>
                        </a:tabLs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Discuss the role of digital storytelling in sharing stories</a:t>
                      </a:r>
                      <a:endParaRPr lang="it-IT" sz="16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200"/>
                        </a:spcBef>
                        <a:spcAft>
                          <a:spcPts val="200"/>
                        </a:spcAft>
                        <a:buFont typeface="Symbol" panose="05050102010706020507" pitchFamily="18" charset="2"/>
                        <a:buNone/>
                        <a:tabLst>
                          <a:tab pos="457200" algn="l"/>
                        </a:tabLs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Identify means and methodologies of digital storytelling </a:t>
                      </a:r>
                      <a:endParaRPr lang="it-IT" sz="16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Bef>
                          <a:spcPts val="200"/>
                        </a:spcBef>
                        <a:spcAft>
                          <a:spcPts val="200"/>
                        </a:spcAft>
                        <a:buFont typeface="Symbol" panose="05050102010706020507" pitchFamily="18" charset="2"/>
                        <a:buNone/>
                        <a:tabLst>
                          <a:tab pos="457200" algn="l"/>
                        </a:tabLs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Understand how to navigate readily available devices (smartphones, table devices) to produce stories in a digital format</a:t>
                      </a:r>
                      <a:endParaRPr lang="it-IT" sz="1600" b="0" dirty="0">
                        <a:effectLst/>
                        <a:latin typeface="Calibri" panose="020F0502020204030204" pitchFamily="34" charset="0"/>
                        <a:ea typeface="Calibri" panose="020F0502020204030204" pitchFamily="34" charset="0"/>
                        <a:cs typeface="Calibri" panose="020F0502020204030204" pitchFamily="34" charset="0"/>
                      </a:endParaRPr>
                    </a:p>
                    <a:p>
                      <a:pPr lvl="0"/>
                      <a:endParaRPr sz="1600" dirty="0"/>
                    </a:p>
                  </a:txBody>
                  <a:tcPr marL="91450" marR="91450" marT="45725" marB="45725"/>
                </a:tc>
                <a:tc>
                  <a:txBody>
                    <a:bodyPr/>
                    <a:lstStyle/>
                    <a:p>
                      <a:pPr lvl="0"/>
                      <a:r>
                        <a:rPr lang="en-GB" sz="1600" b="0" i="0" u="none" strike="noStrike" cap="none" dirty="0">
                          <a:solidFill>
                            <a:schemeClr val="dk1"/>
                          </a:solidFill>
                          <a:effectLst/>
                          <a:latin typeface="Calibri"/>
                          <a:ea typeface="Calibri"/>
                          <a:cs typeface="Calibri"/>
                          <a:sym typeface="Arial"/>
                        </a:rPr>
                        <a:t>Willingness to use technologies to produce stories in a digital format</a:t>
                      </a:r>
                      <a:endParaRPr lang="it-IT" sz="1600" b="0" i="0" u="none" strike="noStrike" cap="none" dirty="0">
                        <a:solidFill>
                          <a:schemeClr val="dk1"/>
                        </a:solidFill>
                        <a:effectLst/>
                        <a:latin typeface="Calibri"/>
                        <a:ea typeface="Calibri"/>
                        <a:cs typeface="Calibri"/>
                        <a:sym typeface="Arial"/>
                      </a:endParaRPr>
                    </a:p>
                    <a:p>
                      <a:pPr lvl="0"/>
                      <a:r>
                        <a:rPr lang="en-GB" sz="1600" b="0" i="0" u="none" strike="noStrike" cap="none" dirty="0">
                          <a:solidFill>
                            <a:schemeClr val="dk1"/>
                          </a:solidFill>
                          <a:effectLst/>
                          <a:latin typeface="Calibri"/>
                          <a:ea typeface="Calibri"/>
                          <a:cs typeface="Calibri"/>
                          <a:sym typeface="Arial"/>
                        </a:rPr>
                        <a:t>Willingness to use technologies to produce stories in a digital format</a:t>
                      </a:r>
                      <a:endParaRPr lang="it-IT" sz="1600" b="0" i="0" u="none" strike="noStrike" cap="none" dirty="0">
                        <a:solidFill>
                          <a:schemeClr val="dk1"/>
                        </a:solidFill>
                        <a:effectLst/>
                        <a:latin typeface="Calibri"/>
                        <a:ea typeface="Calibri"/>
                        <a:cs typeface="Calibri"/>
                        <a:sym typeface="Arial"/>
                      </a:endParaRPr>
                    </a:p>
                    <a:p>
                      <a:r>
                        <a:rPr lang="en-GB" sz="1600" b="0" i="0" u="none" strike="noStrike" cap="none" dirty="0">
                          <a:solidFill>
                            <a:schemeClr val="dk1"/>
                          </a:solidFill>
                          <a:effectLst/>
                          <a:latin typeface="Calibri"/>
                          <a:ea typeface="Calibri"/>
                          <a:cs typeface="Calibri"/>
                          <a:sym typeface="Arial"/>
                        </a:rPr>
                        <a:t>Willingness to use technologies to produce stories in a digital format</a:t>
                      </a:r>
                      <a:endParaRPr sz="1600"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4" name="Google Shape;124;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25" name="Google Shape;125;p5"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sp>
        <p:nvSpPr>
          <p:cNvPr id="126" name="Google Shape;126;p5"/>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27" name="Google Shape;127;p5"/>
          <p:cNvPicPr preferRelativeResize="0"/>
          <p:nvPr/>
        </p:nvPicPr>
        <p:blipFill rotWithShape="1">
          <a:blip r:embed="rId5">
            <a:alphaModFix/>
          </a:blip>
          <a:srcRect/>
          <a:stretch/>
        </p:blipFill>
        <p:spPr>
          <a:xfrm>
            <a:off x="11374639" y="152449"/>
            <a:ext cx="462675" cy="709197"/>
          </a:xfrm>
          <a:prstGeom prst="rect">
            <a:avLst/>
          </a:prstGeom>
          <a:noFill/>
          <a:ln>
            <a:noFill/>
          </a:ln>
        </p:spPr>
      </p:pic>
      <p:sp>
        <p:nvSpPr>
          <p:cNvPr id="128" name="Google Shape;128;p5"/>
          <p:cNvSpPr txBox="1">
            <a:spLocks noGrp="1"/>
          </p:cNvSpPr>
          <p:nvPr>
            <p:ph type="title"/>
          </p:nvPr>
        </p:nvSpPr>
        <p:spPr>
          <a:xfrm>
            <a:off x="838200" y="365125"/>
            <a:ext cx="10515600" cy="1715602"/>
          </a:xfrm>
          <a:prstGeom prst="rect">
            <a:avLst/>
          </a:prstGeom>
          <a:noFill/>
          <a:ln>
            <a:noFill/>
          </a:ln>
        </p:spPr>
        <p:txBody>
          <a:bodyPr spcFirstLastPara="1" wrap="square" lIns="91425" tIns="45700" rIns="91425" bIns="45700" anchor="ctr" anchorCtr="0">
            <a:normAutofit fontScale="90000"/>
          </a:bodyPr>
          <a:lstStyle/>
          <a:p>
            <a:pPr lvl="0"/>
            <a:br>
              <a:rPr lang="it-IT" dirty="0"/>
            </a:br>
            <a:br>
              <a:rPr lang="it-IT" dirty="0"/>
            </a:br>
            <a:br>
              <a:rPr lang="it-IT" dirty="0"/>
            </a:br>
            <a:br>
              <a:rPr lang="it-IT" dirty="0"/>
            </a:br>
            <a:br>
              <a:rPr lang="it-IT" dirty="0"/>
            </a:br>
            <a:br>
              <a:rPr lang="it-IT" dirty="0"/>
            </a:br>
            <a:br>
              <a:rPr lang="it-IT" dirty="0"/>
            </a:br>
            <a:r>
              <a:rPr lang="it-IT" sz="6000" dirty="0" err="1"/>
              <a:t>Topics</a:t>
            </a:r>
            <a:br>
              <a:rPr lang="it-IT" dirty="0"/>
            </a:br>
            <a:br>
              <a:rPr lang="it-IT" dirty="0"/>
            </a:br>
            <a:r>
              <a:rPr lang="en-US" dirty="0"/>
              <a:t>Explain what digital storytelling is</a:t>
            </a:r>
            <a:br>
              <a:rPr lang="en-US" dirty="0"/>
            </a:br>
            <a:br>
              <a:rPr lang="en-US" dirty="0"/>
            </a:br>
            <a:r>
              <a:rPr lang="en-US" dirty="0"/>
              <a:t>Explain the techniques of smartphones </a:t>
            </a:r>
            <a:r>
              <a:rPr lang="en-US" dirty="0" err="1"/>
              <a:t>flmmaking</a:t>
            </a:r>
            <a:br>
              <a:rPr lang="en-US" dirty="0"/>
            </a:br>
            <a:br>
              <a:rPr lang="en-US" dirty="0"/>
            </a:br>
            <a:r>
              <a:rPr lang="en-US" dirty="0"/>
              <a:t>Introduction to audio production</a:t>
            </a:r>
            <a:br>
              <a:rPr lang="en-US" dirty="0"/>
            </a:br>
            <a:endParaRPr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8"/>
          <p:cNvPicPr preferRelativeResize="0"/>
          <p:nvPr/>
        </p:nvPicPr>
        <p:blipFill rotWithShape="1">
          <a:blip r:embed="rId3">
            <a:alphaModFix/>
          </a:blip>
          <a:srcRect/>
          <a:stretch/>
        </p:blipFill>
        <p:spPr>
          <a:xfrm>
            <a:off x="-1" y="-664263"/>
            <a:ext cx="12192000" cy="6858000"/>
          </a:xfrm>
          <a:prstGeom prst="rect">
            <a:avLst/>
          </a:prstGeom>
          <a:noFill/>
          <a:ln>
            <a:noFill/>
          </a:ln>
        </p:spPr>
      </p:pic>
      <p:sp>
        <p:nvSpPr>
          <p:cNvPr id="160" name="Google Shape;160;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61" name="Google Shape;161;p8"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sp>
        <p:nvSpPr>
          <p:cNvPr id="162" name="Google Shape;162;p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63" name="Google Shape;163;p8"/>
          <p:cNvPicPr preferRelativeResize="0"/>
          <p:nvPr/>
        </p:nvPicPr>
        <p:blipFill rotWithShape="1">
          <a:blip r:embed="rId5">
            <a:alphaModFix/>
          </a:blip>
          <a:srcRect/>
          <a:stretch/>
        </p:blipFill>
        <p:spPr>
          <a:xfrm>
            <a:off x="11374639" y="152449"/>
            <a:ext cx="462675" cy="709197"/>
          </a:xfrm>
          <a:prstGeom prst="rect">
            <a:avLst/>
          </a:prstGeom>
          <a:noFill/>
          <a:ln>
            <a:noFill/>
          </a:ln>
        </p:spPr>
      </p:pic>
      <p:sp>
        <p:nvSpPr>
          <p:cNvPr id="3" name="Rettangolo 2">
            <a:extLst>
              <a:ext uri="{FF2B5EF4-FFF2-40B4-BE49-F238E27FC236}">
                <a16:creationId xmlns:a16="http://schemas.microsoft.com/office/drawing/2014/main" id="{2780EDF9-181A-448D-9EDC-9F1C0DC48A6B}"/>
              </a:ext>
            </a:extLst>
          </p:cNvPr>
          <p:cNvSpPr/>
          <p:nvPr/>
        </p:nvSpPr>
        <p:spPr>
          <a:xfrm>
            <a:off x="979715" y="3275112"/>
            <a:ext cx="11360142" cy="646331"/>
          </a:xfrm>
          <a:prstGeom prst="rect">
            <a:avLst/>
          </a:prstGeom>
        </p:spPr>
        <p:txBody>
          <a:bodyPr wrap="square">
            <a:spAutoFit/>
          </a:bodyPr>
          <a:lstStyle/>
          <a:p>
            <a:r>
              <a:rPr lang="en-GB" sz="3600" b="1" dirty="0">
                <a:latin typeface="Arial" panose="020B0604020202020204" pitchFamily="34" charset="0"/>
                <a:ea typeface="Times New Roman" panose="02020603050405020304" pitchFamily="18" charset="0"/>
              </a:rPr>
              <a:t>The Lesson Plan for F2F/Synchronous Learning</a:t>
            </a:r>
            <a:endParaRPr lang="it-IT" sz="3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sp>
        <p:nvSpPr>
          <p:cNvPr id="169" name="Google Shape;169;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0" name="Google Shape;170;p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171" name="Google Shape;171;p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2" name="Google Shape;172;p9"/>
          <p:cNvPicPr preferRelativeResize="0"/>
          <p:nvPr/>
        </p:nvPicPr>
        <p:blipFill rotWithShape="1">
          <a:blip r:embed="rId4">
            <a:alphaModFix/>
          </a:blip>
          <a:srcRect/>
          <a:stretch/>
        </p:blipFill>
        <p:spPr>
          <a:xfrm>
            <a:off x="11374639" y="152449"/>
            <a:ext cx="462675" cy="709197"/>
          </a:xfrm>
          <a:prstGeom prst="rect">
            <a:avLst/>
          </a:prstGeom>
          <a:noFill/>
          <a:ln>
            <a:noFill/>
          </a:ln>
        </p:spPr>
      </p:pic>
      <p:graphicFrame>
        <p:nvGraphicFramePr>
          <p:cNvPr id="2" name="Tabella 1">
            <a:extLst>
              <a:ext uri="{FF2B5EF4-FFF2-40B4-BE49-F238E27FC236}">
                <a16:creationId xmlns:a16="http://schemas.microsoft.com/office/drawing/2014/main" id="{C89F6A8D-18DA-4DC4-B6A3-00220EE5F7C3}"/>
              </a:ext>
            </a:extLst>
          </p:cNvPr>
          <p:cNvGraphicFramePr>
            <a:graphicFrameLocks noGrp="1"/>
          </p:cNvGraphicFramePr>
          <p:nvPr>
            <p:extLst>
              <p:ext uri="{D42A27DB-BD31-4B8C-83A1-F6EECF244321}">
                <p14:modId xmlns:p14="http://schemas.microsoft.com/office/powerpoint/2010/main" val="3711682533"/>
              </p:ext>
            </p:extLst>
          </p:nvPr>
        </p:nvGraphicFramePr>
        <p:xfrm>
          <a:off x="285135" y="507047"/>
          <a:ext cx="11003660" cy="6638808"/>
        </p:xfrm>
        <a:graphic>
          <a:graphicData uri="http://schemas.openxmlformats.org/drawingml/2006/table">
            <a:tbl>
              <a:tblPr firstRow="1" bandRow="1">
                <a:tableStyleId>{C3DFA806-4892-47EE-9556-A7E094D8FC11}</a:tableStyleId>
              </a:tblPr>
              <a:tblGrid>
                <a:gridCol w="4345859">
                  <a:extLst>
                    <a:ext uri="{9D8B030D-6E8A-4147-A177-3AD203B41FA5}">
                      <a16:colId xmlns:a16="http://schemas.microsoft.com/office/drawing/2014/main" val="2042936753"/>
                    </a:ext>
                  </a:extLst>
                </a:gridCol>
                <a:gridCol w="876133">
                  <a:extLst>
                    <a:ext uri="{9D8B030D-6E8A-4147-A177-3AD203B41FA5}">
                      <a16:colId xmlns:a16="http://schemas.microsoft.com/office/drawing/2014/main" val="3532599091"/>
                    </a:ext>
                  </a:extLst>
                </a:gridCol>
                <a:gridCol w="2890834">
                  <a:extLst>
                    <a:ext uri="{9D8B030D-6E8A-4147-A177-3AD203B41FA5}">
                      <a16:colId xmlns:a16="http://schemas.microsoft.com/office/drawing/2014/main" val="839642868"/>
                    </a:ext>
                  </a:extLst>
                </a:gridCol>
                <a:gridCol w="2890834">
                  <a:extLst>
                    <a:ext uri="{9D8B030D-6E8A-4147-A177-3AD203B41FA5}">
                      <a16:colId xmlns:a16="http://schemas.microsoft.com/office/drawing/2014/main" val="1180968246"/>
                    </a:ext>
                  </a:extLst>
                </a:gridCol>
              </a:tblGrid>
              <a:tr h="537029">
                <a:tc>
                  <a:txBody>
                    <a:bodyPr/>
                    <a:lstStyle/>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Topics and Sub-topics/Learning Activities</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Duration</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(minutes)</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Training Methods</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Materials/ Equipment Required</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3214157299"/>
                  </a:ext>
                </a:extLst>
              </a:tr>
              <a:tr h="1208304">
                <a:tc>
                  <a:txBody>
                    <a:bodyPr/>
                    <a:lstStyle/>
                    <a:p>
                      <a:r>
                        <a:rPr lang="it-IT" sz="1600" b="1" dirty="0"/>
                        <a:t>Opening of the workshop</a:t>
                      </a:r>
                    </a:p>
                    <a:p>
                      <a:r>
                        <a:rPr lang="en-US" sz="1600" dirty="0"/>
                        <a:t>The trainer welcomes the participants and completes a group discussion to assess the expectations for this module.</a:t>
                      </a:r>
                    </a:p>
                    <a:p>
                      <a:r>
                        <a:rPr lang="en-US" sz="1600" dirty="0"/>
                        <a:t>The trainer will ask all participants to sign the attendance list for this workshop.</a:t>
                      </a:r>
                    </a:p>
                    <a:p>
                      <a:r>
                        <a:rPr lang="en-US" sz="1600" dirty="0"/>
                        <a:t>The trainer will also invite all participants to present their experiences with Digital Media in learning environments.</a:t>
                      </a:r>
                    </a:p>
                    <a:p>
                      <a:endParaRPr lang="it-IT" sz="1600" dirty="0"/>
                    </a:p>
                  </a:txBody>
                  <a:tcPr/>
                </a:tc>
                <a:tc>
                  <a:txBody>
                    <a:bodyPr/>
                    <a:lstStyle/>
                    <a:p>
                      <a:pPr algn="ctr">
                        <a:lnSpc>
                          <a:spcPct val="107000"/>
                        </a:lnSpc>
                        <a:spcBef>
                          <a:spcPts val="200"/>
                        </a:spcBef>
                        <a:spcAft>
                          <a:spcPts val="200"/>
                        </a:spcAft>
                      </a:pPr>
                      <a:r>
                        <a:rPr lang="en-GB" sz="1600" b="1">
                          <a:effectLst/>
                          <a:latin typeface="Arial" panose="020B0604020202020204" pitchFamily="34" charset="0"/>
                          <a:ea typeface="Times New Roman" panose="02020603050405020304" pitchFamily="18" charset="0"/>
                          <a:cs typeface="Arial" panose="020B0604020202020204" pitchFamily="34" charset="0"/>
                        </a:rPr>
                        <a:t>30</a:t>
                      </a:r>
                      <a:endParaRPr lang="it-IT"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Bef>
                          <a:spcPts val="200"/>
                        </a:spcBef>
                        <a:spcAft>
                          <a:spcPts val="2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PowerPoint presentation &amp; Group Activities / Discussions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venue with IT equipment including laptop and projector</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Flipchart and markers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Sign-in sheet</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Pens and note-taking materials for participants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3202772811"/>
                  </a:ext>
                </a:extLst>
              </a:tr>
              <a:tr h="315202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cap="none" dirty="0">
                          <a:solidFill>
                            <a:schemeClr val="dk1"/>
                          </a:solidFill>
                          <a:effectLst/>
                          <a:latin typeface="Calibri"/>
                          <a:ea typeface="Calibri"/>
                          <a:cs typeface="Calibri"/>
                          <a:sym typeface="Arial"/>
                        </a:rPr>
                        <a:t>Activity 1: Storyboarding and preproduction</a:t>
                      </a:r>
                      <a:endParaRPr lang="it-IT" sz="1600" b="1" i="0" u="none" strike="noStrike" cap="none" dirty="0">
                        <a:solidFill>
                          <a:schemeClr val="dk1"/>
                        </a:solidFill>
                        <a:effectLst/>
                        <a:latin typeface="Calibri"/>
                        <a:ea typeface="Calibri"/>
                        <a:cs typeface="Calibri"/>
                        <a:sym typeface="Arial"/>
                      </a:endParaRPr>
                    </a:p>
                    <a:p>
                      <a:r>
                        <a:rPr lang="en-US" sz="1600" dirty="0"/>
                        <a:t>The trainer then divides groups of participants into smaller teams (2-3 participants depending on group size) and distributes copies of storyboard templates to each team.</a:t>
                      </a:r>
                    </a:p>
                    <a:p>
                      <a:r>
                        <a:rPr lang="en-US" sz="1600" dirty="0"/>
                        <a:t>Working in their teams, the trainer instructs all participants to contribute to developing the storyboards for their storytelling video project, taking time to plan how they would like to shoot their video project, and if they will start with the interviewee or with a scene and a voice-over, etc.</a:t>
                      </a:r>
                    </a:p>
                    <a:p>
                      <a:r>
                        <a:rPr lang="en-GB" sz="1400" dirty="0">
                          <a:effectLst/>
                          <a:latin typeface="Arial" panose="020B0604020202020204" pitchFamily="34" charset="0"/>
                          <a:ea typeface="Times New Roman" panose="02020603050405020304" pitchFamily="18" charset="0"/>
                        </a:rPr>
                        <a:t>The teams must now make plans and preparations for shooting their project</a:t>
                      </a:r>
                      <a:endParaRPr lang="it-IT" sz="1400" dirty="0"/>
                    </a:p>
                  </a:txBody>
                  <a:tcPr/>
                </a:tc>
                <a:tc>
                  <a:txBody>
                    <a:bodyPr/>
                    <a:lstStyle/>
                    <a:p>
                      <a:pPr algn="ctr">
                        <a:lnSpc>
                          <a:spcPct val="107000"/>
                        </a:lnSpc>
                        <a:spcBef>
                          <a:spcPts val="200"/>
                        </a:spcBef>
                        <a:spcAft>
                          <a:spcPts val="2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60</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Bef>
                          <a:spcPts val="200"/>
                        </a:spcBef>
                        <a:spcAft>
                          <a:spcPts val="2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PowerPoint presentation &amp; Group Activities / Discussions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venue with IT equipment including laptop and projector</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Flipchart and markers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Sign-in sheet</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Pens and note-taking materials for participants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Storyboard template</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9716784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sp>
        <p:nvSpPr>
          <p:cNvPr id="169" name="Google Shape;169;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0" name="Google Shape;170;p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sp>
        <p:nvSpPr>
          <p:cNvPr id="171" name="Google Shape;171;p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72" name="Google Shape;172;p9"/>
          <p:cNvPicPr preferRelativeResize="0"/>
          <p:nvPr/>
        </p:nvPicPr>
        <p:blipFill rotWithShape="1">
          <a:blip r:embed="rId4">
            <a:alphaModFix/>
          </a:blip>
          <a:srcRect/>
          <a:stretch/>
        </p:blipFill>
        <p:spPr>
          <a:xfrm>
            <a:off x="11374639" y="152449"/>
            <a:ext cx="462675" cy="709197"/>
          </a:xfrm>
          <a:prstGeom prst="rect">
            <a:avLst/>
          </a:prstGeom>
          <a:noFill/>
          <a:ln>
            <a:noFill/>
          </a:ln>
        </p:spPr>
      </p:pic>
      <p:graphicFrame>
        <p:nvGraphicFramePr>
          <p:cNvPr id="2" name="Tabella 1">
            <a:extLst>
              <a:ext uri="{FF2B5EF4-FFF2-40B4-BE49-F238E27FC236}">
                <a16:creationId xmlns:a16="http://schemas.microsoft.com/office/drawing/2014/main" id="{C89F6A8D-18DA-4DC4-B6A3-00220EE5F7C3}"/>
              </a:ext>
            </a:extLst>
          </p:cNvPr>
          <p:cNvGraphicFramePr>
            <a:graphicFrameLocks noGrp="1"/>
          </p:cNvGraphicFramePr>
          <p:nvPr>
            <p:extLst>
              <p:ext uri="{D42A27DB-BD31-4B8C-83A1-F6EECF244321}">
                <p14:modId xmlns:p14="http://schemas.microsoft.com/office/powerpoint/2010/main" val="630111802"/>
              </p:ext>
            </p:extLst>
          </p:nvPr>
        </p:nvGraphicFramePr>
        <p:xfrm>
          <a:off x="235341" y="584337"/>
          <a:ext cx="11355534" cy="5853875"/>
        </p:xfrm>
        <a:graphic>
          <a:graphicData uri="http://schemas.openxmlformats.org/drawingml/2006/table">
            <a:tbl>
              <a:tblPr firstRow="1" bandRow="1">
                <a:tableStyleId>{C3DFA806-4892-47EE-9556-A7E094D8FC11}</a:tableStyleId>
              </a:tblPr>
              <a:tblGrid>
                <a:gridCol w="4666644">
                  <a:extLst>
                    <a:ext uri="{9D8B030D-6E8A-4147-A177-3AD203B41FA5}">
                      <a16:colId xmlns:a16="http://schemas.microsoft.com/office/drawing/2014/main" val="2042936753"/>
                    </a:ext>
                  </a:extLst>
                </a:gridCol>
                <a:gridCol w="858360">
                  <a:extLst>
                    <a:ext uri="{9D8B030D-6E8A-4147-A177-3AD203B41FA5}">
                      <a16:colId xmlns:a16="http://schemas.microsoft.com/office/drawing/2014/main" val="3532599091"/>
                    </a:ext>
                  </a:extLst>
                </a:gridCol>
                <a:gridCol w="2754334">
                  <a:extLst>
                    <a:ext uri="{9D8B030D-6E8A-4147-A177-3AD203B41FA5}">
                      <a16:colId xmlns:a16="http://schemas.microsoft.com/office/drawing/2014/main" val="839642868"/>
                    </a:ext>
                  </a:extLst>
                </a:gridCol>
                <a:gridCol w="3076196">
                  <a:extLst>
                    <a:ext uri="{9D8B030D-6E8A-4147-A177-3AD203B41FA5}">
                      <a16:colId xmlns:a16="http://schemas.microsoft.com/office/drawing/2014/main" val="1180968246"/>
                    </a:ext>
                  </a:extLst>
                </a:gridCol>
              </a:tblGrid>
              <a:tr h="452506">
                <a:tc>
                  <a:txBody>
                    <a:bodyPr/>
                    <a:lstStyle/>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Topics and Sub-topics/Learning Activities</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Duration</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(minutes)</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15000"/>
                        </a:lnSpc>
                        <a:spcAft>
                          <a:spcPts val="0"/>
                        </a:spcAft>
                      </a:pPr>
                      <a:r>
                        <a:rPr lang="en-GB"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Training Methods</a:t>
                      </a:r>
                      <a:endParaRPr lang="it-IT" sz="1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15000"/>
                        </a:lnSpc>
                        <a:spcAft>
                          <a:spcPts val="0"/>
                        </a:spcAft>
                      </a:pPr>
                      <a:r>
                        <a:rPr lang="en-GB"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Materials/ Equipment Required</a:t>
                      </a:r>
                      <a:endParaRPr lang="it-IT" sz="14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3214157299"/>
                  </a:ext>
                </a:extLst>
              </a:tr>
              <a:tr h="3311274">
                <a:tc>
                  <a:txBody>
                    <a:bodyPr/>
                    <a:lstStyle/>
                    <a:p>
                      <a:pPr>
                        <a:lnSpc>
                          <a:spcPct val="107000"/>
                        </a:lnSpc>
                        <a:spcBef>
                          <a:spcPts val="200"/>
                        </a:spcBef>
                        <a:spcAft>
                          <a:spcPts val="2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 </a:t>
                      </a:r>
                      <a:r>
                        <a:rPr lang="en-US" sz="1600" b="1" dirty="0">
                          <a:effectLst/>
                          <a:latin typeface="Arial" panose="020B0604020202020204" pitchFamily="34" charset="0"/>
                          <a:ea typeface="Times New Roman" panose="02020603050405020304" pitchFamily="18" charset="0"/>
                          <a:cs typeface="Arial" panose="020B0604020202020204" pitchFamily="34" charset="0"/>
                        </a:rPr>
                        <a:t>Activity 2: Production practice - lighting and camera operation</a:t>
                      </a:r>
                    </a:p>
                    <a:p>
                      <a:r>
                        <a:rPr lang="en-GB" sz="1400" b="0" i="0" u="none" strike="noStrike" cap="none" dirty="0">
                          <a:solidFill>
                            <a:schemeClr val="dk1"/>
                          </a:solidFill>
                          <a:effectLst/>
                          <a:latin typeface="Calibri"/>
                          <a:ea typeface="Calibri"/>
                          <a:cs typeface="Calibri"/>
                          <a:sym typeface="Arial"/>
                        </a:rPr>
                        <a:t>Using the PowerPoint slides, the trainer takes the group through the various rules, tips and methods involved in ensuring that lighting is appropriate for video production.</a:t>
                      </a:r>
                      <a:endParaRPr lang="it-IT" sz="1400" b="0" i="0" u="none" strike="noStrike" cap="none" dirty="0">
                        <a:solidFill>
                          <a:schemeClr val="dk1"/>
                        </a:solidFill>
                        <a:effectLst/>
                        <a:latin typeface="Calibri"/>
                        <a:ea typeface="Calibri"/>
                        <a:cs typeface="Calibri"/>
                        <a:sym typeface="Arial"/>
                      </a:endParaRPr>
                    </a:p>
                    <a:p>
                      <a:r>
                        <a:rPr lang="en-GB" sz="1400" b="0" i="0" u="none" strike="noStrike" cap="none" dirty="0">
                          <a:solidFill>
                            <a:schemeClr val="dk1"/>
                          </a:solidFill>
                          <a:effectLst/>
                          <a:latin typeface="Calibri"/>
                          <a:ea typeface="Calibri"/>
                          <a:cs typeface="Calibri"/>
                          <a:sym typeface="Arial"/>
                        </a:rPr>
                        <a:t>The trainer will show learners some tips and tricks to replicate this lighting, using cost-effective methods</a:t>
                      </a:r>
                      <a:endParaRPr lang="it-IT" sz="1400" b="0" i="0" u="none" strike="noStrike" cap="none" dirty="0">
                        <a:solidFill>
                          <a:schemeClr val="dk1"/>
                        </a:solidFill>
                        <a:effectLst/>
                        <a:latin typeface="Calibri"/>
                        <a:ea typeface="Calibri"/>
                        <a:cs typeface="Calibri"/>
                        <a:sym typeface="Arial"/>
                      </a:endParaRPr>
                    </a:p>
                    <a:p>
                      <a:r>
                        <a:rPr lang="en-GB" sz="1400" b="0" i="0" u="none" strike="noStrike" cap="none" dirty="0">
                          <a:solidFill>
                            <a:schemeClr val="dk1"/>
                          </a:solidFill>
                          <a:effectLst/>
                          <a:latin typeface="Calibri"/>
                          <a:ea typeface="Calibri"/>
                          <a:cs typeface="Calibri"/>
                          <a:sym typeface="Arial"/>
                        </a:rPr>
                        <a:t>Teams will then be given 10-15 minutes to practice filming a short scene, adjusting the lighting as demonstrated. </a:t>
                      </a:r>
                      <a:r>
                        <a:rPr lang="en-US" sz="1400" b="0" i="0" u="none" strike="noStrike" cap="none" dirty="0">
                          <a:solidFill>
                            <a:schemeClr val="dk1"/>
                          </a:solidFill>
                          <a:effectLst/>
                          <a:latin typeface="Calibri"/>
                          <a:ea typeface="Calibri"/>
                          <a:cs typeface="Calibri"/>
                          <a:sym typeface="Arial"/>
                        </a:rPr>
                        <a:t>The trainer then gives each team 10-15 minutes to practice using some of these techniques to capture simple footage in the room.</a:t>
                      </a:r>
                    </a:p>
                    <a:p>
                      <a:r>
                        <a:rPr lang="en-US" sz="1400" b="0" i="0" u="none" strike="noStrike" cap="none" dirty="0">
                          <a:solidFill>
                            <a:schemeClr val="dk1"/>
                          </a:solidFill>
                          <a:effectLst/>
                          <a:latin typeface="Calibri"/>
                          <a:ea typeface="Calibri"/>
                          <a:cs typeface="Calibri"/>
                          <a:sym typeface="Arial"/>
                        </a:rPr>
                        <a:t>After this activity, the trainer will conduct a short review and feedback session to ascertain how the teams found this activity and if they encountered any difficulties.</a:t>
                      </a:r>
                    </a:p>
                    <a:p>
                      <a:endParaRPr lang="it-IT" sz="1400" b="0" i="0" u="none" strike="noStrike" cap="none" dirty="0">
                        <a:solidFill>
                          <a:schemeClr val="dk1"/>
                        </a:solidFill>
                        <a:effectLst/>
                        <a:latin typeface="Calibri"/>
                        <a:ea typeface="Calibri"/>
                        <a:cs typeface="Calibri"/>
                        <a:sym typeface="Arial"/>
                      </a:endParaRPr>
                    </a:p>
                    <a:p>
                      <a:pPr>
                        <a:lnSpc>
                          <a:spcPct val="107000"/>
                        </a:lnSpc>
                        <a:spcBef>
                          <a:spcPts val="200"/>
                        </a:spcBef>
                        <a:spcAft>
                          <a:spcPts val="200"/>
                        </a:spcAft>
                      </a:pPr>
                      <a:endParaRPr lang="it-IT" sz="1600" b="1"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07000"/>
                        </a:lnSpc>
                        <a:spcBef>
                          <a:spcPts val="200"/>
                        </a:spcBef>
                        <a:spcAft>
                          <a:spcPts val="200"/>
                        </a:spcAft>
                      </a:pPr>
                      <a:r>
                        <a:rPr lang="en-GB" sz="1600" b="1">
                          <a:effectLst/>
                          <a:latin typeface="Arial" panose="020B0604020202020204" pitchFamily="34" charset="0"/>
                          <a:ea typeface="Times New Roman" panose="02020603050405020304" pitchFamily="18" charset="0"/>
                          <a:cs typeface="Arial" panose="020B0604020202020204" pitchFamily="34" charset="0"/>
                        </a:rPr>
                        <a:t>60</a:t>
                      </a:r>
                      <a:endParaRPr lang="it-IT"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Bef>
                          <a:spcPts val="200"/>
                        </a:spcBef>
                        <a:spcAft>
                          <a:spcPts val="2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PowerPoint presentation &amp; Group Activities / Discussions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Bef>
                          <a:spcPts val="200"/>
                        </a:spcBef>
                        <a:spcAft>
                          <a:spcPts val="2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Training venue with IT equipment including laptop and projector.</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Flipchart and markers.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Sign-in sheet.</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it-IT"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200"/>
                        </a:spcBef>
                        <a:spcAft>
                          <a:spcPts val="200"/>
                        </a:spcAft>
                      </a:pPr>
                      <a:r>
                        <a:rPr lang="en-GB"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Pens and note-taking materials for participants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3202772811"/>
                  </a:ext>
                </a:extLst>
              </a:tr>
              <a:tr h="1374792">
                <a:tc>
                  <a:txBody>
                    <a:bodyPr/>
                    <a:lstStyle/>
                    <a:p>
                      <a:pPr marL="0" marR="0" lvl="0" indent="0" algn="l" defTabSz="914400" rtl="0" eaLnBrk="1" fontAlgn="auto" latinLnBrk="0" hangingPunct="1">
                        <a:lnSpc>
                          <a:spcPct val="107000"/>
                        </a:lnSpc>
                        <a:spcBef>
                          <a:spcPts val="200"/>
                        </a:spcBef>
                        <a:spcAft>
                          <a:spcPts val="200"/>
                        </a:spcAft>
                        <a:buClr>
                          <a:srgbClr val="000000"/>
                        </a:buClr>
                        <a:buSzTx/>
                        <a:buFont typeface="Arial"/>
                        <a:buNone/>
                        <a:tabLst/>
                        <a:defRPr/>
                      </a:pPr>
                      <a:r>
                        <a:rPr lang="en-GB" sz="1600" b="0" i="0" u="sng" strike="noStrike" cap="none" dirty="0">
                          <a:solidFill>
                            <a:schemeClr val="dk1"/>
                          </a:solidFill>
                          <a:effectLst/>
                          <a:latin typeface="Calibri"/>
                          <a:ea typeface="Calibri"/>
                          <a:cs typeface="Calibri"/>
                          <a:sym typeface="Arial"/>
                        </a:rPr>
                        <a:t>Activity 3: Production practice - space and sound</a:t>
                      </a:r>
                      <a:endParaRPr lang="it-IT" sz="1600" b="0" i="0" u="none" strike="noStrike" cap="none" dirty="0">
                        <a:solidFill>
                          <a:schemeClr val="dk1"/>
                        </a:solidFill>
                        <a:effectLst/>
                        <a:latin typeface="Calibri"/>
                        <a:ea typeface="Calibri"/>
                        <a:cs typeface="Calibri"/>
                        <a:sym typeface="Arial"/>
                      </a:endParaRPr>
                    </a:p>
                    <a:p>
                      <a:pPr>
                        <a:lnSpc>
                          <a:spcPct val="107000"/>
                        </a:lnSpc>
                        <a:spcBef>
                          <a:spcPts val="200"/>
                        </a:spcBef>
                        <a:spcAft>
                          <a:spcPts val="200"/>
                        </a:spcAft>
                      </a:pPr>
                      <a:r>
                        <a:rPr lang="en-US" sz="1400" dirty="0">
                          <a:effectLst/>
                          <a:latin typeface="Calibri" panose="020F0502020204030204" pitchFamily="34" charset="0"/>
                          <a:ea typeface="Calibri" panose="020F0502020204030204" pitchFamily="34" charset="0"/>
                          <a:cs typeface="Arial" panose="020B0604020202020204" pitchFamily="34" charset="0"/>
                        </a:rPr>
                        <a:t>The role of the trainer in this phase is to provide support from the materials covered thus so far.</a:t>
                      </a:r>
                    </a:p>
                    <a:p>
                      <a:pPr>
                        <a:lnSpc>
                          <a:spcPct val="107000"/>
                        </a:lnSpc>
                        <a:spcBef>
                          <a:spcPts val="200"/>
                        </a:spcBef>
                        <a:spcAft>
                          <a:spcPts val="200"/>
                        </a:spcAft>
                      </a:pPr>
                      <a:r>
                        <a:rPr lang="en-US" sz="1400" dirty="0">
                          <a:effectLst/>
                          <a:latin typeface="Calibri" panose="020F0502020204030204" pitchFamily="34" charset="0"/>
                          <a:ea typeface="Calibri" panose="020F0502020204030204" pitchFamily="34" charset="0"/>
                          <a:cs typeface="Arial" panose="020B0604020202020204" pitchFamily="34" charset="0"/>
                        </a:rPr>
                        <a:t>Groups of participants may use this time in class to arrange and plan their actual video interview, or to set up and record a mock interview just to practice the video production process.</a:t>
                      </a:r>
                    </a:p>
                    <a:p>
                      <a:pPr>
                        <a:lnSpc>
                          <a:spcPct val="107000"/>
                        </a:lnSpc>
                        <a:spcBef>
                          <a:spcPts val="200"/>
                        </a:spcBef>
                        <a:spcAft>
                          <a:spcPts val="200"/>
                        </a:spcAft>
                      </a:pPr>
                      <a:endParaRPr lang="it-IT" sz="1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gn="ctr">
                        <a:lnSpc>
                          <a:spcPct val="107000"/>
                        </a:lnSpc>
                        <a:spcBef>
                          <a:spcPts val="200"/>
                        </a:spcBef>
                        <a:spcAft>
                          <a:spcPts val="200"/>
                        </a:spcAft>
                      </a:pPr>
                      <a:r>
                        <a:rPr lang="en-GB" sz="1600" b="1">
                          <a:effectLst/>
                          <a:latin typeface="Arial" panose="020B0604020202020204" pitchFamily="34" charset="0"/>
                          <a:ea typeface="Times New Roman" panose="02020603050405020304" pitchFamily="18" charset="0"/>
                          <a:cs typeface="Arial" panose="020B0604020202020204" pitchFamily="34" charset="0"/>
                        </a:rPr>
                        <a:t>30</a:t>
                      </a:r>
                      <a:endParaRPr lang="it-IT" sz="16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Bef>
                          <a:spcPts val="200"/>
                        </a:spcBef>
                        <a:spcAft>
                          <a:spcPts val="200"/>
                        </a:spcAft>
                      </a:pPr>
                      <a:r>
                        <a:rPr lang="en-GB" sz="1600" dirty="0">
                          <a:effectLst/>
                          <a:latin typeface="Arial" panose="020B0604020202020204" pitchFamily="34" charset="0"/>
                          <a:ea typeface="Calibri" panose="020F0502020204030204" pitchFamily="34" charset="0"/>
                          <a:cs typeface="Arial" panose="020B0604020202020204" pitchFamily="34" charset="0"/>
                        </a:rPr>
                        <a:t>PowerPoint presentation &amp; Group Activities / Discussions</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a:lnSpc>
                          <a:spcPct val="107000"/>
                        </a:lnSpc>
                        <a:spcBef>
                          <a:spcPts val="200"/>
                        </a:spcBef>
                        <a:spcAft>
                          <a:spcPts val="200"/>
                        </a:spcAft>
                      </a:pPr>
                      <a:r>
                        <a:rPr lang="en-GB" sz="1600" dirty="0">
                          <a:effectLst/>
                          <a:latin typeface="Arial" panose="020B0604020202020204" pitchFamily="34" charset="0"/>
                          <a:ea typeface="Calibri" panose="020F0502020204030204" pitchFamily="34" charset="0"/>
                          <a:cs typeface="Arial" panose="020B0604020202020204" pitchFamily="34" charset="0"/>
                        </a:rPr>
                        <a:t>Training venue with IT equipment including laptop and projector.</a:t>
                      </a:r>
                      <a:endParaRPr lang="it-IT" sz="16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extLst>
                  <a:ext uri="{0D108BD9-81ED-4DB2-BD59-A6C34878D82A}">
                    <a16:rowId xmlns:a16="http://schemas.microsoft.com/office/drawing/2014/main" val="971678404"/>
                  </a:ext>
                </a:extLst>
              </a:tr>
            </a:tbl>
          </a:graphicData>
        </a:graphic>
      </p:graphicFrame>
    </p:spTree>
    <p:extLst>
      <p:ext uri="{BB962C8B-B14F-4D97-AF65-F5344CB8AC3E}">
        <p14:creationId xmlns:p14="http://schemas.microsoft.com/office/powerpoint/2010/main" val="122696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1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7" name="Google Shape;187;p11"/>
          <p:cNvPicPr preferRelativeResize="0"/>
          <p:nvPr/>
        </p:nvPicPr>
        <p:blipFill rotWithShape="1">
          <a:blip r:embed="rId4">
            <a:alphaModFix/>
          </a:blip>
          <a:srcRect/>
          <a:stretch/>
        </p:blipFill>
        <p:spPr>
          <a:xfrm>
            <a:off x="2410836" y="461082"/>
            <a:ext cx="7363984" cy="4933766"/>
          </a:xfrm>
          <a:prstGeom prst="rect">
            <a:avLst/>
          </a:prstGeom>
          <a:noFill/>
          <a:ln>
            <a:noFill/>
          </a:ln>
        </p:spPr>
      </p:pic>
      <p:sp>
        <p:nvSpPr>
          <p:cNvPr id="188" name="Google Shape;188;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89" name="Google Shape;189;p11" descr="Text&#10;&#10;Description automatically generated"/>
          <p:cNvPicPr preferRelativeResize="0"/>
          <p:nvPr/>
        </p:nvPicPr>
        <p:blipFill rotWithShape="1">
          <a:blip r:embed="rId5">
            <a:alphaModFix/>
          </a:blip>
          <a:srcRect/>
          <a:stretch/>
        </p:blipFill>
        <p:spPr>
          <a:xfrm>
            <a:off x="235341" y="6242795"/>
            <a:ext cx="1964299" cy="427819"/>
          </a:xfrm>
          <a:prstGeom prst="rect">
            <a:avLst/>
          </a:prstGeom>
          <a:noFill/>
          <a:ln>
            <a:noFill/>
          </a:ln>
        </p:spPr>
      </p:pic>
      <p:sp>
        <p:nvSpPr>
          <p:cNvPr id="190" name="Google Shape;190;p1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91" name="Google Shape;191;p11"/>
          <p:cNvPicPr preferRelativeResize="0"/>
          <p:nvPr/>
        </p:nvPicPr>
        <p:blipFill rotWithShape="1">
          <a:blip r:embed="rId6">
            <a:alphaModFix/>
          </a:blip>
          <a:srcRect/>
          <a:stretch/>
        </p:blipFill>
        <p:spPr>
          <a:xfrm>
            <a:off x="11374639" y="152449"/>
            <a:ext cx="462675" cy="709197"/>
          </a:xfrm>
          <a:prstGeom prst="rect">
            <a:avLst/>
          </a:prstGeom>
          <a:noFill/>
          <a:ln>
            <a:noFill/>
          </a:ln>
        </p:spPr>
      </p:pic>
      <p:sp>
        <p:nvSpPr>
          <p:cNvPr id="2" name="Rettangolo 1">
            <a:extLst>
              <a:ext uri="{FF2B5EF4-FFF2-40B4-BE49-F238E27FC236}">
                <a16:creationId xmlns:a16="http://schemas.microsoft.com/office/drawing/2014/main" id="{3A3476D2-3481-42C9-A137-3BE066646D08}"/>
              </a:ext>
            </a:extLst>
          </p:cNvPr>
          <p:cNvSpPr/>
          <p:nvPr/>
        </p:nvSpPr>
        <p:spPr>
          <a:xfrm>
            <a:off x="3340360" y="3275112"/>
            <a:ext cx="5990252" cy="1200329"/>
          </a:xfrm>
          <a:prstGeom prst="rect">
            <a:avLst/>
          </a:prstGeom>
        </p:spPr>
        <p:txBody>
          <a:bodyPr wrap="square">
            <a:spAutoFit/>
          </a:bodyPr>
          <a:lstStyle/>
          <a:p>
            <a:r>
              <a:rPr lang="en-GB" sz="3600" dirty="0">
                <a:solidFill>
                  <a:srgbClr val="FF9900"/>
                </a:solidFill>
                <a:latin typeface="Arial Black" panose="020B0A04020102020204" pitchFamily="34" charset="0"/>
                <a:ea typeface="Calibri" panose="020F0502020204030204" pitchFamily="34" charset="0"/>
                <a:cs typeface="Arial" panose="020B0604020202020204" pitchFamily="34" charset="0"/>
              </a:rPr>
              <a:t>Activity Handout (Face-to-face)</a:t>
            </a:r>
            <a:endParaRPr lang="it-IT"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899</Words>
  <Application>Microsoft Office PowerPoint</Application>
  <PresentationFormat>Widescreen</PresentationFormat>
  <Paragraphs>101</Paragraphs>
  <Slides>11</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Symbol</vt:lpstr>
      <vt:lpstr>Calibri</vt:lpstr>
      <vt:lpstr>Arial</vt:lpstr>
      <vt:lpstr>Arial Black</vt:lpstr>
      <vt:lpstr>Times New Roman</vt:lpstr>
      <vt:lpstr>Office Theme</vt:lpstr>
      <vt:lpstr>            IO2 – Induction Training Programme ” </vt:lpstr>
      <vt:lpstr>Presentazione standard di PowerPoint</vt:lpstr>
      <vt:lpstr>     </vt:lpstr>
      <vt:lpstr>Presentazione standard di PowerPoint</vt:lpstr>
      <vt:lpstr>       Topics  Explain what digital storytelling is  Explain the techniques of smartphones flmmaking  Introduction to audio production </vt:lpstr>
      <vt:lpstr>Presentazione standard di PowerPoint</vt:lpstr>
      <vt:lpstr>Presentazione standard di PowerPoint</vt:lpstr>
      <vt:lpstr>Presentazione standard di PowerPoint</vt:lpstr>
      <vt:lpstr>Presentazione standard di PowerPoint</vt:lpstr>
      <vt:lpstr>Activity Handout (Face-to-face)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 PowerPoint Template</dc:title>
  <dc:creator>Gary</dc:creator>
  <cp:lastModifiedBy>Asus</cp:lastModifiedBy>
  <cp:revision>15</cp:revision>
  <dcterms:created xsi:type="dcterms:W3CDTF">2021-04-20T08:47:25Z</dcterms:created>
  <dcterms:modified xsi:type="dcterms:W3CDTF">2022-04-07T07:26:38Z</dcterms:modified>
</cp:coreProperties>
</file>